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300" r:id="rId3"/>
    <p:sldId id="315" r:id="rId4"/>
    <p:sldId id="317" r:id="rId5"/>
    <p:sldId id="258" r:id="rId6"/>
    <p:sldId id="301" r:id="rId7"/>
    <p:sldId id="302" r:id="rId8"/>
    <p:sldId id="294" r:id="rId9"/>
    <p:sldId id="303" r:id="rId10"/>
    <p:sldId id="304" r:id="rId11"/>
    <p:sldId id="297" r:id="rId12"/>
    <p:sldId id="307" r:id="rId13"/>
    <p:sldId id="309" r:id="rId14"/>
    <p:sldId id="308" r:id="rId15"/>
    <p:sldId id="311" r:id="rId16"/>
    <p:sldId id="313" r:id="rId17"/>
    <p:sldId id="305" r:id="rId18"/>
    <p:sldId id="312" r:id="rId19"/>
    <p:sldId id="314" r:id="rId20"/>
    <p:sldId id="292"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mn-cs"/>
      </a:defRPr>
    </a:lvl1pPr>
    <a:lvl2pPr marL="457200" algn="l" rtl="0" fontAlgn="base">
      <a:spcBef>
        <a:spcPct val="0"/>
      </a:spcBef>
      <a:spcAft>
        <a:spcPct val="0"/>
      </a:spcAft>
      <a:defRPr kern="1200">
        <a:solidFill>
          <a:schemeClr val="tx1"/>
        </a:solidFill>
        <a:latin typeface="Tw Cen MT" pitchFamily="34" charset="0"/>
        <a:ea typeface="+mn-ea"/>
        <a:cs typeface="+mn-cs"/>
      </a:defRPr>
    </a:lvl2pPr>
    <a:lvl3pPr marL="914400" algn="l" rtl="0" fontAlgn="base">
      <a:spcBef>
        <a:spcPct val="0"/>
      </a:spcBef>
      <a:spcAft>
        <a:spcPct val="0"/>
      </a:spcAft>
      <a:defRPr kern="1200">
        <a:solidFill>
          <a:schemeClr val="tx1"/>
        </a:solidFill>
        <a:latin typeface="Tw Cen MT" pitchFamily="34" charset="0"/>
        <a:ea typeface="+mn-ea"/>
        <a:cs typeface="+mn-cs"/>
      </a:defRPr>
    </a:lvl3pPr>
    <a:lvl4pPr marL="1371600" algn="l" rtl="0" fontAlgn="base">
      <a:spcBef>
        <a:spcPct val="0"/>
      </a:spcBef>
      <a:spcAft>
        <a:spcPct val="0"/>
      </a:spcAft>
      <a:defRPr kern="1200">
        <a:solidFill>
          <a:schemeClr val="tx1"/>
        </a:solidFill>
        <a:latin typeface="Tw Cen MT" pitchFamily="34" charset="0"/>
        <a:ea typeface="+mn-ea"/>
        <a:cs typeface="+mn-cs"/>
      </a:defRPr>
    </a:lvl4pPr>
    <a:lvl5pPr marL="1828800" algn="l" rtl="0" fontAlgn="base">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ton, Ann" initials="BA" lastIdx="0" clrIdx="0"/>
  <p:cmAuthor id="1" name="Johansen, Steven" initials="J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7EFF9"/>
    <a:srgbClr val="CDF2B4"/>
    <a:srgbClr val="EFFCFF"/>
    <a:srgbClr val="00CCFF"/>
    <a:srgbClr val="FF9900"/>
    <a:srgbClr val="E4F7FC"/>
    <a:srgbClr val="58A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0" autoAdjust="0"/>
    <p:restoredTop sz="93213" autoAdjust="0"/>
  </p:normalViewPr>
  <p:slideViewPr>
    <p:cSldViewPr>
      <p:cViewPr>
        <p:scale>
          <a:sx n="78" d="100"/>
          <a:sy n="78" d="100"/>
        </p:scale>
        <p:origin x="-6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16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3363" y="155575"/>
            <a:ext cx="3038475" cy="463550"/>
          </a:xfrm>
          <a:prstGeom prst="rect">
            <a:avLst/>
          </a:prstGeom>
        </p:spPr>
        <p:txBody>
          <a:bodyPr vert="horz" lIns="93177" tIns="46589" rIns="93177" bIns="46589" rtlCol="0"/>
          <a:lstStyle>
            <a:lvl1pPr algn="l">
              <a:defRPr sz="1200" dirty="0" smtClean="0"/>
            </a:lvl1pPr>
          </a:lstStyle>
          <a:p>
            <a:pPr>
              <a:defRPr/>
            </a:pPr>
            <a:endParaRPr lang="en-US" dirty="0"/>
          </a:p>
        </p:txBody>
      </p:sp>
      <p:sp>
        <p:nvSpPr>
          <p:cNvPr id="3" name="Date Placeholder 2"/>
          <p:cNvSpPr>
            <a:spLocks noGrp="1"/>
          </p:cNvSpPr>
          <p:nvPr>
            <p:ph type="dt" sz="quarter" idx="1"/>
          </p:nvPr>
        </p:nvSpPr>
        <p:spPr>
          <a:xfrm>
            <a:off x="3816350" y="231775"/>
            <a:ext cx="3038475" cy="465138"/>
          </a:xfrm>
          <a:prstGeom prst="rect">
            <a:avLst/>
          </a:prstGeom>
        </p:spPr>
        <p:txBody>
          <a:bodyPr vert="horz" lIns="93177" tIns="46589" rIns="93177" bIns="46589" rtlCol="0"/>
          <a:lstStyle>
            <a:lvl1pPr algn="r">
              <a:defRPr sz="1200" smtClean="0"/>
            </a:lvl1pPr>
          </a:lstStyle>
          <a:p>
            <a:pPr>
              <a:defRPr/>
            </a:pPr>
            <a:fld id="{DB68E2AC-AEFB-441D-9C87-502E7BA09C00}" type="datetimeFigureOut">
              <a:rPr lang="en-US"/>
              <a:pPr>
                <a:defRPr/>
              </a:pPr>
              <a:t>9/11/2014</a:t>
            </a:fld>
            <a:endParaRPr lang="en-US" dirty="0"/>
          </a:p>
        </p:txBody>
      </p:sp>
      <p:sp>
        <p:nvSpPr>
          <p:cNvPr id="4" name="Footer Placeholder 3"/>
          <p:cNvSpPr>
            <a:spLocks noGrp="1"/>
          </p:cNvSpPr>
          <p:nvPr>
            <p:ph type="ftr" sz="quarter" idx="2"/>
          </p:nvPr>
        </p:nvSpPr>
        <p:spPr>
          <a:xfrm>
            <a:off x="155575" y="8677275"/>
            <a:ext cx="3038475" cy="463550"/>
          </a:xfrm>
          <a:prstGeom prst="rect">
            <a:avLst/>
          </a:prstGeom>
        </p:spPr>
        <p:txBody>
          <a:bodyPr vert="horz" lIns="93177" tIns="46589" rIns="93177" bIns="46589" rtlCol="0" anchor="b"/>
          <a:lstStyle>
            <a:lvl1pPr algn="l">
              <a:defRPr sz="1200" dirty="0" smtClean="0"/>
            </a:lvl1pPr>
          </a:lstStyle>
          <a:p>
            <a:pPr>
              <a:defRPr/>
            </a:pPr>
            <a:endParaRPr lang="en-US" dirty="0"/>
          </a:p>
        </p:txBody>
      </p:sp>
      <p:sp>
        <p:nvSpPr>
          <p:cNvPr id="5" name="Slide Number Placeholder 4"/>
          <p:cNvSpPr>
            <a:spLocks noGrp="1"/>
          </p:cNvSpPr>
          <p:nvPr>
            <p:ph type="sldNum" sz="quarter" idx="3"/>
          </p:nvPr>
        </p:nvSpPr>
        <p:spPr>
          <a:xfrm>
            <a:off x="3738563" y="8677275"/>
            <a:ext cx="3038475" cy="463550"/>
          </a:xfrm>
          <a:prstGeom prst="rect">
            <a:avLst/>
          </a:prstGeom>
        </p:spPr>
        <p:txBody>
          <a:bodyPr vert="horz" lIns="93177" tIns="46589" rIns="93177" bIns="46589" rtlCol="0" anchor="b"/>
          <a:lstStyle>
            <a:lvl1pPr algn="r">
              <a:defRPr sz="1200" smtClean="0"/>
            </a:lvl1pPr>
          </a:lstStyle>
          <a:p>
            <a:pPr>
              <a:defRPr/>
            </a:pPr>
            <a:fld id="{88685501-4D42-49CA-9C55-EE8D798A63D3}" type="slidenum">
              <a:rPr lang="en-US"/>
              <a:pPr>
                <a:defRPr/>
              </a:pPr>
              <a:t>‹#›</a:t>
            </a:fld>
            <a:endParaRPr lang="en-US" dirty="0"/>
          </a:p>
        </p:txBody>
      </p:sp>
    </p:spTree>
    <p:extLst>
      <p:ext uri="{BB962C8B-B14F-4D97-AF65-F5344CB8AC3E}">
        <p14:creationId xmlns:p14="http://schemas.microsoft.com/office/powerpoint/2010/main" val="3810843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233363" y="155575"/>
            <a:ext cx="3038475" cy="46355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smtClean="0">
                <a:latin typeface="Arial" charset="0"/>
              </a:defRPr>
            </a:lvl1pPr>
          </a:lstStyle>
          <a:p>
            <a:pPr>
              <a:defRPr/>
            </a:pPr>
            <a:endParaRPr lang="en-US" dirty="0"/>
          </a:p>
        </p:txBody>
      </p:sp>
      <p:sp>
        <p:nvSpPr>
          <p:cNvPr id="66563" name="Rectangle 3"/>
          <p:cNvSpPr>
            <a:spLocks noGrp="1" noChangeArrowheads="1"/>
          </p:cNvSpPr>
          <p:nvPr>
            <p:ph type="dt" idx="1"/>
          </p:nvPr>
        </p:nvSpPr>
        <p:spPr bwMode="auto">
          <a:xfrm>
            <a:off x="3816350" y="155575"/>
            <a:ext cx="3038475" cy="46355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Arial" charset="0"/>
              </a:defRPr>
            </a:lvl1pPr>
          </a:lstStyle>
          <a:p>
            <a:pPr>
              <a:defRPr/>
            </a:pPr>
            <a:fld id="{92BDAB2B-44B1-4A66-8ED0-34EDCD731830}" type="datetimeFigureOut">
              <a:rPr lang="en-US"/>
              <a:pPr>
                <a:defRPr/>
              </a:pPr>
              <a:t>9/11/2014</a:t>
            </a:fld>
            <a:endParaRPr lang="en-US" dirty="0"/>
          </a:p>
        </p:txBody>
      </p:sp>
      <p:sp>
        <p:nvSpPr>
          <p:cNvPr id="665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6566" name="Rectangle 6"/>
          <p:cNvSpPr>
            <a:spLocks noGrp="1" noChangeArrowheads="1"/>
          </p:cNvSpPr>
          <p:nvPr>
            <p:ph type="ftr" sz="quarter" idx="4"/>
          </p:nvPr>
        </p:nvSpPr>
        <p:spPr bwMode="auto">
          <a:xfrm>
            <a:off x="155575" y="8677275"/>
            <a:ext cx="3038475" cy="46355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smtClean="0">
                <a:latin typeface="Arial" charset="0"/>
              </a:defRPr>
            </a:lvl1pPr>
          </a:lstStyle>
          <a:p>
            <a:pPr>
              <a:defRPr/>
            </a:pPr>
            <a:endParaRPr lang="en-US" dirty="0"/>
          </a:p>
        </p:txBody>
      </p:sp>
      <p:sp>
        <p:nvSpPr>
          <p:cNvPr id="66567" name="Rectangle 7"/>
          <p:cNvSpPr>
            <a:spLocks noGrp="1" noChangeArrowheads="1"/>
          </p:cNvSpPr>
          <p:nvPr>
            <p:ph type="sldNum" sz="quarter" idx="5"/>
          </p:nvPr>
        </p:nvSpPr>
        <p:spPr bwMode="auto">
          <a:xfrm>
            <a:off x="3816350" y="8677275"/>
            <a:ext cx="3038475" cy="46355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atin typeface="Arial" charset="0"/>
              </a:defRPr>
            </a:lvl1pPr>
          </a:lstStyle>
          <a:p>
            <a:pPr>
              <a:defRPr/>
            </a:pPr>
            <a:fld id="{9798A421-2AEB-433C-A7A1-DF767A654D51}" type="slidenum">
              <a:rPr lang="en-US"/>
              <a:pPr>
                <a:defRPr/>
              </a:pPr>
              <a:t>‹#›</a:t>
            </a:fld>
            <a:endParaRPr lang="en-US" dirty="0"/>
          </a:p>
        </p:txBody>
      </p:sp>
    </p:spTree>
    <p:extLst>
      <p:ext uri="{BB962C8B-B14F-4D97-AF65-F5344CB8AC3E}">
        <p14:creationId xmlns:p14="http://schemas.microsoft.com/office/powerpoint/2010/main" val="336901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1pPr>
    <a:lvl2pPr marL="45720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2pPr>
    <a:lvl3pPr marL="91440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3pPr>
    <a:lvl4pPr marL="137160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4pPr>
    <a:lvl5pPr marL="182880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81100" y="696913"/>
            <a:ext cx="4648200" cy="3486150"/>
          </a:xfrm>
          <a:prstGeom prst="rect">
            <a:avLst/>
          </a:prstGeom>
          <a:ln/>
        </p:spPr>
      </p:sp>
      <p:sp>
        <p:nvSpPr>
          <p:cNvPr id="16387" name="Notes Placeholder 2"/>
          <p:cNvSpPr>
            <a:spLocks noGrp="1"/>
          </p:cNvSpPr>
          <p:nvPr>
            <p:ph type="body" idx="1"/>
          </p:nvPr>
        </p:nvSpPr>
        <p:spPr>
          <a:noFill/>
          <a:ln/>
        </p:spPr>
        <p:txBody>
          <a:bodyPr/>
          <a:lstStyle/>
          <a:p>
            <a:pPr eaLnBrk="1" hangingPunct="1"/>
            <a:endParaRPr lang="en-US" dirty="0" smtClean="0"/>
          </a:p>
        </p:txBody>
      </p:sp>
      <p:sp>
        <p:nvSpPr>
          <p:cNvPr id="16388" name="Slide Number Placeholder 3"/>
          <p:cNvSpPr>
            <a:spLocks noGrp="1"/>
          </p:cNvSpPr>
          <p:nvPr>
            <p:ph type="sldNum" sz="quarter" idx="5"/>
          </p:nvPr>
        </p:nvSpPr>
        <p:spPr>
          <a:noFill/>
        </p:spPr>
        <p:txBody>
          <a:bodyPr/>
          <a:lstStyle/>
          <a:p>
            <a:fld id="{4F237075-1158-458A-ACDA-D7A938B6E683}" type="slidenum">
              <a:rPr lang="en-US"/>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1181100" y="696913"/>
            <a:ext cx="4648200" cy="3486150"/>
          </a:xfrm>
          <a:prstGeom prst="rect">
            <a:avLst/>
          </a:prstGeom>
          <a:noFill/>
          <a:ln>
            <a:miter lim="800000"/>
            <a:headEnd/>
            <a:tailEnd/>
          </a:ln>
        </p:spPr>
      </p:sp>
      <p:sp>
        <p:nvSpPr>
          <p:cNvPr id="22530" name="Notes Placeholder 2"/>
          <p:cNvSpPr>
            <a:spLocks noGrp="1"/>
          </p:cNvSpPr>
          <p:nvPr>
            <p:ph type="body" idx="1"/>
          </p:nvPr>
        </p:nvSpPr>
        <p:spPr>
          <a:noFill/>
          <a:ln/>
        </p:spPr>
        <p:txBody>
          <a:bodyPr/>
          <a:lstStyle/>
          <a:p>
            <a:pPr eaLnBrk="1" hangingPunct="1"/>
            <a:endParaRPr lang="en-US" dirty="0" smtClean="0">
              <a:ea typeface="ＭＳ Ｐゴシック" charset="-128"/>
            </a:endParaRPr>
          </a:p>
        </p:txBody>
      </p:sp>
      <p:sp>
        <p:nvSpPr>
          <p:cNvPr id="22531" name="Slide Number Placeholder 3"/>
          <p:cNvSpPr>
            <a:spLocks noGrp="1"/>
          </p:cNvSpPr>
          <p:nvPr>
            <p:ph type="sldNum" sz="quarter" idx="5"/>
          </p:nvPr>
        </p:nvSpPr>
        <p:spPr>
          <a:noFill/>
        </p:spPr>
        <p:txBody>
          <a:bodyPr/>
          <a:lstStyle/>
          <a:p>
            <a:fld id="{7BF9F9A2-E1C7-4577-AB8A-0C23BE44B20C}" type="slidenum">
              <a:rPr lang="en-US"/>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11811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Tw Cen MT Condensed" pitchFamily="34" charset="0"/>
              </a:defRPr>
            </a:lvl1pPr>
            <a:lvl2pPr marL="742950" indent="-285750" eaLnBrk="0" hangingPunct="0">
              <a:spcBef>
                <a:spcPct val="30000"/>
              </a:spcBef>
              <a:buFont typeface="Arial" charset="0"/>
              <a:buChar char="•"/>
              <a:defRPr sz="1200">
                <a:solidFill>
                  <a:schemeClr val="tx1"/>
                </a:solidFill>
                <a:latin typeface="Tw Cen MT Condensed" pitchFamily="34" charset="0"/>
              </a:defRPr>
            </a:lvl2pPr>
            <a:lvl3pPr marL="1143000" indent="-228600" eaLnBrk="0" hangingPunct="0">
              <a:spcBef>
                <a:spcPct val="30000"/>
              </a:spcBef>
              <a:buFont typeface="Arial" charset="0"/>
              <a:buChar char="•"/>
              <a:defRPr sz="1200">
                <a:solidFill>
                  <a:schemeClr val="tx1"/>
                </a:solidFill>
                <a:latin typeface="Tw Cen MT Condensed" pitchFamily="34" charset="0"/>
              </a:defRPr>
            </a:lvl3pPr>
            <a:lvl4pPr marL="1600200" indent="-228600" eaLnBrk="0" hangingPunct="0">
              <a:spcBef>
                <a:spcPct val="30000"/>
              </a:spcBef>
              <a:buFont typeface="Arial" charset="0"/>
              <a:buChar char="•"/>
              <a:defRPr sz="1200">
                <a:solidFill>
                  <a:schemeClr val="tx1"/>
                </a:solidFill>
                <a:latin typeface="Tw Cen MT Condensed" pitchFamily="34" charset="0"/>
              </a:defRPr>
            </a:lvl4pPr>
            <a:lvl5pPr marL="2057400" indent="-228600" eaLnBrk="0" hangingPunct="0">
              <a:spcBef>
                <a:spcPct val="30000"/>
              </a:spcBef>
              <a:buFont typeface="Arial" charset="0"/>
              <a:buChar char="•"/>
              <a:defRPr sz="1200">
                <a:solidFill>
                  <a:schemeClr val="tx1"/>
                </a:solidFill>
                <a:latin typeface="Tw Cen MT Condensed" pitchFamily="34" charset="0"/>
              </a:defRPr>
            </a:lvl5pPr>
            <a:lvl6pPr marL="2514600" indent="-228600" eaLnBrk="0" fontAlgn="base" hangingPunct="0">
              <a:spcBef>
                <a:spcPct val="30000"/>
              </a:spcBef>
              <a:spcAft>
                <a:spcPct val="0"/>
              </a:spcAft>
              <a:buFont typeface="Arial" charset="0"/>
              <a:buChar char="•"/>
              <a:defRPr sz="1200">
                <a:solidFill>
                  <a:schemeClr val="tx1"/>
                </a:solidFill>
                <a:latin typeface="Tw Cen MT Condensed" pitchFamily="34" charset="0"/>
              </a:defRPr>
            </a:lvl6pPr>
            <a:lvl7pPr marL="2971800" indent="-228600" eaLnBrk="0" fontAlgn="base" hangingPunct="0">
              <a:spcBef>
                <a:spcPct val="30000"/>
              </a:spcBef>
              <a:spcAft>
                <a:spcPct val="0"/>
              </a:spcAft>
              <a:buFont typeface="Arial" charset="0"/>
              <a:buChar char="•"/>
              <a:defRPr sz="1200">
                <a:solidFill>
                  <a:schemeClr val="tx1"/>
                </a:solidFill>
                <a:latin typeface="Tw Cen MT Condensed" pitchFamily="34" charset="0"/>
              </a:defRPr>
            </a:lvl7pPr>
            <a:lvl8pPr marL="3429000" indent="-228600" eaLnBrk="0" fontAlgn="base" hangingPunct="0">
              <a:spcBef>
                <a:spcPct val="30000"/>
              </a:spcBef>
              <a:spcAft>
                <a:spcPct val="0"/>
              </a:spcAft>
              <a:buFont typeface="Arial" charset="0"/>
              <a:buChar char="•"/>
              <a:defRPr sz="1200">
                <a:solidFill>
                  <a:schemeClr val="tx1"/>
                </a:solidFill>
                <a:latin typeface="Tw Cen MT Condensed" pitchFamily="34" charset="0"/>
              </a:defRPr>
            </a:lvl8pPr>
            <a:lvl9pPr marL="3886200" indent="-228600" eaLnBrk="0" fontAlgn="base" hangingPunct="0">
              <a:spcBef>
                <a:spcPct val="30000"/>
              </a:spcBef>
              <a:spcAft>
                <a:spcPct val="0"/>
              </a:spcAft>
              <a:buFont typeface="Arial" charset="0"/>
              <a:buChar char="•"/>
              <a:defRPr sz="1200">
                <a:solidFill>
                  <a:schemeClr val="tx1"/>
                </a:solidFill>
                <a:latin typeface="Tw Cen MT Condensed" pitchFamily="34" charset="0"/>
              </a:defRPr>
            </a:lvl9pPr>
          </a:lstStyle>
          <a:p>
            <a:pPr eaLnBrk="1" hangingPunct="1">
              <a:spcBef>
                <a:spcPct val="0"/>
              </a:spcBef>
              <a:buFontTx/>
              <a:buNone/>
            </a:pPr>
            <a:fld id="{D4E2BFEA-75F1-4077-8712-312F5F457BF4}" type="slidenum">
              <a:rPr lang="en-US" altLang="en-US" smtClean="0">
                <a:latin typeface="Arial" charset="0"/>
              </a:rPr>
              <a:pPr eaLnBrk="1" hangingPunct="1">
                <a:spcBef>
                  <a:spcPct val="0"/>
                </a:spcBef>
                <a:buFontTx/>
                <a:buNone/>
              </a:pPr>
              <a:t>9</a:t>
            </a:fld>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98A421-2AEB-433C-A7A1-DF767A654D51}" type="slidenum">
              <a:rPr lang="en-US" smtClean="0"/>
              <a:pPr>
                <a:defRPr/>
              </a:pPr>
              <a:t>19</a:t>
            </a:fld>
            <a:endParaRPr lang="en-US" dirty="0"/>
          </a:p>
        </p:txBody>
      </p:sp>
    </p:spTree>
    <p:extLst>
      <p:ext uri="{BB962C8B-B14F-4D97-AF65-F5344CB8AC3E}">
        <p14:creationId xmlns:p14="http://schemas.microsoft.com/office/powerpoint/2010/main" val="1796285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hysicians">
    <p:spTree>
      <p:nvGrpSpPr>
        <p:cNvPr id="1" name=""/>
        <p:cNvGrpSpPr/>
        <p:nvPr/>
      </p:nvGrpSpPr>
      <p:grpSpPr>
        <a:xfrm>
          <a:off x="0" y="0"/>
          <a:ext cx="0" cy="0"/>
          <a:chOff x="0" y="0"/>
          <a:chExt cx="0" cy="0"/>
        </a:xfrm>
      </p:grpSpPr>
      <p:pic>
        <p:nvPicPr>
          <p:cNvPr id="9" name="Picture 8" descr="CoverSlide3.jpg"/>
          <p:cNvPicPr>
            <a:picLocks noChangeAspect="1"/>
          </p:cNvPicPr>
          <p:nvPr userDrawn="1"/>
        </p:nvPicPr>
        <p:blipFill>
          <a:blip r:embed="rId2" cstate="print"/>
          <a:stretch>
            <a:fillRect/>
          </a:stretch>
        </p:blipFill>
        <p:spPr>
          <a:xfrm>
            <a:off x="0" y="0"/>
            <a:ext cx="9144000" cy="6858000"/>
          </a:xfrm>
          <a:prstGeom prst="rect">
            <a:avLst/>
          </a:prstGeom>
        </p:spPr>
      </p:pic>
      <p:sp>
        <p:nvSpPr>
          <p:cNvPr id="84995" name="Rectangle 3"/>
          <p:cNvSpPr>
            <a:spLocks noGrp="1" noChangeArrowheads="1"/>
          </p:cNvSpPr>
          <p:nvPr>
            <p:ph type="subTitle" idx="1"/>
          </p:nvPr>
        </p:nvSpPr>
        <p:spPr>
          <a:xfrm>
            <a:off x="3200400" y="3352800"/>
            <a:ext cx="5410200" cy="263149"/>
          </a:xfrm>
        </p:spPr>
        <p:txBody>
          <a:bodyPr>
            <a:spAutoFit/>
          </a:bodyPr>
          <a:lstStyle>
            <a:lvl1pPr marL="0" indent="0" algn="r">
              <a:buFont typeface="Wingdings" pitchFamily="2" charset="2"/>
              <a:buNone/>
              <a:defRPr sz="1900" smtClean="0">
                <a:latin typeface="+mn-lt"/>
              </a:defRPr>
            </a:lvl1pPr>
          </a:lstStyle>
          <a:p>
            <a:r>
              <a:rPr lang="en-US" smtClean="0"/>
              <a:t>Click to edit Master subtitle style</a:t>
            </a:r>
            <a:endParaRPr lang="en-US" dirty="0" smtClean="0"/>
          </a:p>
        </p:txBody>
      </p:sp>
      <p:sp>
        <p:nvSpPr>
          <p:cNvPr id="6" name="Title 5"/>
          <p:cNvSpPr>
            <a:spLocks noGrp="1"/>
          </p:cNvSpPr>
          <p:nvPr>
            <p:ph type="title"/>
          </p:nvPr>
        </p:nvSpPr>
        <p:spPr>
          <a:xfrm>
            <a:off x="3200400" y="2743200"/>
            <a:ext cx="5410200" cy="609600"/>
          </a:xfrm>
        </p:spPr>
        <p:txBody>
          <a:bodyPr/>
          <a:lstStyle>
            <a:lvl1pPr algn="r">
              <a:defRPr sz="3000" cap="all" spc="-100" baseline="0">
                <a:solidFill>
                  <a:schemeClr val="accent2"/>
                </a:solidFill>
              </a:defRPr>
            </a:lvl1pPr>
          </a:lstStyle>
          <a:p>
            <a:r>
              <a:rPr lang="en-US" smtClean="0"/>
              <a:t>Click to edit Master title style</a:t>
            </a:r>
            <a:endParaRPr lang="en-US"/>
          </a:p>
        </p:txBody>
      </p:sp>
      <p:sp>
        <p:nvSpPr>
          <p:cNvPr id="7" name="Text Placeholder 7"/>
          <p:cNvSpPr>
            <a:spLocks noGrp="1"/>
          </p:cNvSpPr>
          <p:nvPr>
            <p:ph type="body" sz="quarter" idx="11"/>
          </p:nvPr>
        </p:nvSpPr>
        <p:spPr>
          <a:xfrm>
            <a:off x="4419600" y="4038600"/>
            <a:ext cx="4191000" cy="457200"/>
          </a:xfrm>
        </p:spPr>
        <p:txBody>
          <a:bodyPr/>
          <a:lstStyle>
            <a:lvl1pPr algn="r">
              <a:lnSpc>
                <a:spcPct val="100000"/>
              </a:lnSpc>
              <a:spcAft>
                <a:spcPts val="0"/>
              </a:spcAft>
              <a:buNone/>
              <a:defRPr lang="en-US" sz="1400" b="1" baseline="0" dirty="0" smtClean="0">
                <a:solidFill>
                  <a:schemeClr val="tx1"/>
                </a:solidFill>
                <a:latin typeface="+mn-lt"/>
                <a:ea typeface="+mn-ea"/>
                <a:cs typeface="+mn-cs"/>
              </a:defRPr>
            </a:lvl1pPr>
            <a:lvl2pPr algn="r">
              <a:buNone/>
              <a:defRPr/>
            </a:lvl2pPr>
          </a:lstStyle>
          <a:p>
            <a:pPr lvl="0"/>
            <a:r>
              <a:rPr lang="en-US" dirty="0" smtClean="0"/>
              <a:t>Click to edit Master text styles</a:t>
            </a:r>
          </a:p>
          <a:p>
            <a:pPr marL="342900" lvl="0" indent="-342900" algn="r" rtl="0" eaLnBrk="0" fontAlgn="base" hangingPunct="0">
              <a:lnSpc>
                <a:spcPct val="100000"/>
              </a:lnSpc>
              <a:spcBef>
                <a:spcPct val="0"/>
              </a:spcBef>
              <a:spcAft>
                <a:spcPts val="0"/>
              </a:spcAft>
              <a:buClr>
                <a:srgbClr val="58A618"/>
              </a:buClr>
              <a:buFont typeface="Wingdings" pitchFamily="2" charset="2"/>
              <a:buNone/>
            </a:pPr>
            <a:r>
              <a:rPr lang="en-US" dirty="0" smtClean="0"/>
              <a:t>Second level</a:t>
            </a:r>
          </a:p>
        </p:txBody>
      </p:sp>
      <p:sp>
        <p:nvSpPr>
          <p:cNvPr id="5" name="Slide Number Placeholder 4"/>
          <p:cNvSpPr>
            <a:spLocks noGrp="1"/>
          </p:cNvSpPr>
          <p:nvPr>
            <p:ph type="sldNum" sz="quarter" idx="12"/>
          </p:nvPr>
        </p:nvSpPr>
        <p:spPr/>
        <p:txBody>
          <a:bodyPr/>
          <a:lstStyle>
            <a:lvl1pPr>
              <a:defRPr/>
            </a:lvl1pPr>
          </a:lstStyle>
          <a:p>
            <a:pPr>
              <a:defRPr/>
            </a:pPr>
            <a:fld id="{F6D8EDFE-9510-4A25-8E96-32952EB6A269}"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9342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535113"/>
            <a:ext cx="4040188"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1225" y="1535113"/>
            <a:ext cx="4041775"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12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4"/>
          <p:cNvSpPr>
            <a:spLocks noGrp="1" noChangeArrowheads="1"/>
          </p:cNvSpPr>
          <p:nvPr>
            <p:ph type="sldNum" sz="quarter" idx="10"/>
          </p:nvPr>
        </p:nvSpPr>
        <p:spPr>
          <a:ln/>
        </p:spPr>
        <p:txBody>
          <a:bodyPr/>
          <a:lstStyle>
            <a:lvl1pPr>
              <a:defRPr/>
            </a:lvl1pPr>
          </a:lstStyle>
          <a:p>
            <a:pPr>
              <a:defRPr/>
            </a:pPr>
            <a:fld id="{300C69A5-909D-4B09-9C2D-ABDD19C62318}"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02FDABA8-528C-4DDE-97C0-89EA1C8E5B47}"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smtClean="0"/>
            </a:lvl1pPr>
          </a:lstStyle>
          <a:p>
            <a:pPr>
              <a:defRPr/>
            </a:pPr>
            <a:fld id="{595DA22B-405C-46F8-94EF-0E8BE39F7F06}"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C378E6F4-910D-43D2-92C6-8C6A7D86246F}"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eHealth">
    <p:spTree>
      <p:nvGrpSpPr>
        <p:cNvPr id="1" name=""/>
        <p:cNvGrpSpPr/>
        <p:nvPr/>
      </p:nvGrpSpPr>
      <p:grpSpPr>
        <a:xfrm>
          <a:off x="0" y="0"/>
          <a:ext cx="0" cy="0"/>
          <a:chOff x="0" y="0"/>
          <a:chExt cx="0" cy="0"/>
        </a:xfrm>
      </p:grpSpPr>
      <p:pic>
        <p:nvPicPr>
          <p:cNvPr id="7" name="Picture 6" descr="CoverSlide2.jpg"/>
          <p:cNvPicPr>
            <a:picLocks noChangeAspect="1"/>
          </p:cNvPicPr>
          <p:nvPr userDrawn="1"/>
        </p:nvPicPr>
        <p:blipFill>
          <a:blip r:embed="rId2" cstate="print"/>
          <a:stretch>
            <a:fillRect/>
          </a:stretch>
        </p:blipFill>
        <p:spPr>
          <a:xfrm>
            <a:off x="0" y="0"/>
            <a:ext cx="9144000" cy="6858000"/>
          </a:xfrm>
          <a:prstGeom prst="rect">
            <a:avLst/>
          </a:prstGeom>
        </p:spPr>
      </p:pic>
      <p:sp>
        <p:nvSpPr>
          <p:cNvPr id="84995" name="Rectangle 3"/>
          <p:cNvSpPr>
            <a:spLocks noGrp="1" noChangeArrowheads="1"/>
          </p:cNvSpPr>
          <p:nvPr>
            <p:ph type="subTitle" idx="1"/>
          </p:nvPr>
        </p:nvSpPr>
        <p:spPr>
          <a:xfrm>
            <a:off x="3200400" y="3352800"/>
            <a:ext cx="5410200" cy="263149"/>
          </a:xfrm>
        </p:spPr>
        <p:txBody>
          <a:bodyPr>
            <a:spAutoFit/>
          </a:bodyPr>
          <a:lstStyle>
            <a:lvl1pPr marL="0" indent="0" algn="r">
              <a:buFont typeface="Wingdings" pitchFamily="2" charset="2"/>
              <a:buNone/>
              <a:defRPr sz="1900" smtClean="0">
                <a:latin typeface="+mn-lt"/>
              </a:defRPr>
            </a:lvl1pPr>
          </a:lstStyle>
          <a:p>
            <a:r>
              <a:rPr lang="en-US" smtClean="0"/>
              <a:t>Click to edit Master subtitle style</a:t>
            </a:r>
            <a:endParaRPr lang="en-US" dirty="0" smtClean="0"/>
          </a:p>
        </p:txBody>
      </p:sp>
      <p:sp>
        <p:nvSpPr>
          <p:cNvPr id="6" name="Title 5"/>
          <p:cNvSpPr>
            <a:spLocks noGrp="1"/>
          </p:cNvSpPr>
          <p:nvPr>
            <p:ph type="title"/>
          </p:nvPr>
        </p:nvSpPr>
        <p:spPr>
          <a:xfrm>
            <a:off x="3200400" y="2743200"/>
            <a:ext cx="5410200" cy="609600"/>
          </a:xfrm>
        </p:spPr>
        <p:txBody>
          <a:bodyPr/>
          <a:lstStyle>
            <a:lvl1pPr algn="r">
              <a:defRPr sz="3000" cap="all" spc="-100" baseline="0">
                <a:solidFill>
                  <a:schemeClr val="accent2"/>
                </a:solidFill>
              </a:defRPr>
            </a:lvl1pPr>
          </a:lstStyle>
          <a:p>
            <a:r>
              <a:rPr lang="en-US" smtClean="0"/>
              <a:t>Click to edit Master title style</a:t>
            </a:r>
            <a:endParaRPr lang="en-US"/>
          </a:p>
        </p:txBody>
      </p:sp>
      <p:sp>
        <p:nvSpPr>
          <p:cNvPr id="8" name="Text Placeholder 7"/>
          <p:cNvSpPr>
            <a:spLocks noGrp="1"/>
          </p:cNvSpPr>
          <p:nvPr>
            <p:ph type="body" sz="quarter" idx="11"/>
          </p:nvPr>
        </p:nvSpPr>
        <p:spPr>
          <a:xfrm>
            <a:off x="4419600" y="4038600"/>
            <a:ext cx="4191000" cy="457200"/>
          </a:xfrm>
        </p:spPr>
        <p:txBody>
          <a:bodyPr/>
          <a:lstStyle>
            <a:lvl1pPr algn="r">
              <a:lnSpc>
                <a:spcPct val="100000"/>
              </a:lnSpc>
              <a:spcAft>
                <a:spcPts val="0"/>
              </a:spcAft>
              <a:buNone/>
              <a:defRPr lang="en-US" sz="1400" b="1" baseline="0" dirty="0" smtClean="0">
                <a:solidFill>
                  <a:schemeClr val="tx1"/>
                </a:solidFill>
                <a:latin typeface="+mn-lt"/>
                <a:ea typeface="+mn-ea"/>
                <a:cs typeface="+mn-cs"/>
              </a:defRPr>
            </a:lvl1pPr>
          </a:lstStyle>
          <a:p>
            <a:pPr lvl="0"/>
            <a:r>
              <a:rPr lang="en-US" dirty="0" smtClean="0"/>
              <a:t>Click to edit Master text styles</a:t>
            </a:r>
          </a:p>
          <a:p>
            <a:pPr marL="342900" lvl="0" indent="-342900" algn="r" rtl="0" eaLnBrk="0" fontAlgn="base" hangingPunct="0">
              <a:lnSpc>
                <a:spcPct val="100000"/>
              </a:lnSpc>
              <a:spcBef>
                <a:spcPct val="0"/>
              </a:spcBef>
              <a:spcAft>
                <a:spcPts val="0"/>
              </a:spcAft>
              <a:buClr>
                <a:srgbClr val="58A618"/>
              </a:buClr>
              <a:buFont typeface="Wingdings" pitchFamily="2" charset="2"/>
              <a:buNone/>
            </a:pPr>
            <a:r>
              <a:rPr lang="en-US" dirty="0" smtClean="0"/>
              <a:t>Second level</a:t>
            </a:r>
          </a:p>
        </p:txBody>
      </p:sp>
      <p:sp>
        <p:nvSpPr>
          <p:cNvPr id="5" name="Slide Number Placeholder 4"/>
          <p:cNvSpPr>
            <a:spLocks noGrp="1"/>
          </p:cNvSpPr>
          <p:nvPr>
            <p:ph type="sldNum" sz="quarter" idx="12"/>
          </p:nvPr>
        </p:nvSpPr>
        <p:spPr/>
        <p:txBody>
          <a:bodyPr/>
          <a:lstStyle>
            <a:lvl1pPr>
              <a:defRPr/>
            </a:lvl1pPr>
          </a:lstStyle>
          <a:p>
            <a:pPr>
              <a:defRPr/>
            </a:pPr>
            <a:fld id="{33AD6B6C-DD7C-45AD-BB06-1ADF29FB7EB4}"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usiness">
    <p:spTree>
      <p:nvGrpSpPr>
        <p:cNvPr id="1" name=""/>
        <p:cNvGrpSpPr/>
        <p:nvPr/>
      </p:nvGrpSpPr>
      <p:grpSpPr>
        <a:xfrm>
          <a:off x="0" y="0"/>
          <a:ext cx="0" cy="0"/>
          <a:chOff x="0" y="0"/>
          <a:chExt cx="0" cy="0"/>
        </a:xfrm>
      </p:grpSpPr>
      <p:pic>
        <p:nvPicPr>
          <p:cNvPr id="8" name="Picture 7" descr="Cover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84995" name="Rectangle 3"/>
          <p:cNvSpPr>
            <a:spLocks noGrp="1" noChangeArrowheads="1"/>
          </p:cNvSpPr>
          <p:nvPr>
            <p:ph type="subTitle" idx="1"/>
          </p:nvPr>
        </p:nvSpPr>
        <p:spPr>
          <a:xfrm>
            <a:off x="3200400" y="3352800"/>
            <a:ext cx="5410200" cy="263149"/>
          </a:xfrm>
        </p:spPr>
        <p:txBody>
          <a:bodyPr>
            <a:spAutoFit/>
          </a:bodyPr>
          <a:lstStyle>
            <a:lvl1pPr marL="0" indent="0" algn="r">
              <a:buFont typeface="Wingdings" pitchFamily="2" charset="2"/>
              <a:buNone/>
              <a:defRPr sz="1900" smtClean="0">
                <a:latin typeface="+mn-lt"/>
              </a:defRPr>
            </a:lvl1pPr>
          </a:lstStyle>
          <a:p>
            <a:r>
              <a:rPr lang="en-US" smtClean="0"/>
              <a:t>Click to edit Master subtitle style</a:t>
            </a:r>
            <a:endParaRPr lang="en-US" dirty="0" smtClean="0"/>
          </a:p>
        </p:txBody>
      </p:sp>
      <p:sp>
        <p:nvSpPr>
          <p:cNvPr id="6" name="Title 5"/>
          <p:cNvSpPr>
            <a:spLocks noGrp="1"/>
          </p:cNvSpPr>
          <p:nvPr>
            <p:ph type="title"/>
          </p:nvPr>
        </p:nvSpPr>
        <p:spPr>
          <a:xfrm>
            <a:off x="3200400" y="2743200"/>
            <a:ext cx="5410200" cy="609600"/>
          </a:xfrm>
        </p:spPr>
        <p:txBody>
          <a:bodyPr/>
          <a:lstStyle>
            <a:lvl1pPr algn="r">
              <a:defRPr sz="3000" cap="all" spc="-100" baseline="0">
                <a:solidFill>
                  <a:schemeClr val="accent2"/>
                </a:solidFill>
              </a:defRPr>
            </a:lvl1pPr>
          </a:lstStyle>
          <a:p>
            <a:r>
              <a:rPr lang="en-US" dirty="0" smtClean="0"/>
              <a:t>Click to edit Master title style</a:t>
            </a:r>
            <a:endParaRPr lang="en-US" dirty="0"/>
          </a:p>
        </p:txBody>
      </p:sp>
      <p:sp>
        <p:nvSpPr>
          <p:cNvPr id="7" name="Text Placeholder 7"/>
          <p:cNvSpPr>
            <a:spLocks noGrp="1"/>
          </p:cNvSpPr>
          <p:nvPr>
            <p:ph type="body" sz="quarter" idx="11"/>
          </p:nvPr>
        </p:nvSpPr>
        <p:spPr>
          <a:xfrm>
            <a:off x="4419600" y="4038600"/>
            <a:ext cx="4191000" cy="457200"/>
          </a:xfrm>
        </p:spPr>
        <p:txBody>
          <a:bodyPr/>
          <a:lstStyle>
            <a:lvl1pPr algn="r">
              <a:lnSpc>
                <a:spcPct val="100000"/>
              </a:lnSpc>
              <a:spcAft>
                <a:spcPts val="0"/>
              </a:spcAft>
              <a:buNone/>
              <a:defRPr lang="en-US" sz="1400" b="1" baseline="0" dirty="0" smtClean="0">
                <a:solidFill>
                  <a:schemeClr val="tx1"/>
                </a:solidFill>
                <a:latin typeface="+mn-lt"/>
                <a:ea typeface="+mn-ea"/>
                <a:cs typeface="+mn-cs"/>
              </a:defRPr>
            </a:lvl1pPr>
          </a:lstStyle>
          <a:p>
            <a:pPr lvl="0"/>
            <a:r>
              <a:rPr lang="en-US" dirty="0" smtClean="0"/>
              <a:t>Click to edit Master text styles</a:t>
            </a:r>
          </a:p>
          <a:p>
            <a:pPr marL="342900" lvl="0" indent="-342900" algn="r" rtl="0" eaLnBrk="0" fontAlgn="base" hangingPunct="0">
              <a:lnSpc>
                <a:spcPct val="100000"/>
              </a:lnSpc>
              <a:spcBef>
                <a:spcPct val="0"/>
              </a:spcBef>
              <a:spcAft>
                <a:spcPts val="0"/>
              </a:spcAft>
              <a:buClr>
                <a:srgbClr val="58A618"/>
              </a:buClr>
              <a:buFont typeface="Wingdings" pitchFamily="2" charset="2"/>
              <a:buNone/>
            </a:pPr>
            <a:r>
              <a:rPr lang="en-US" dirty="0" smtClean="0"/>
              <a:t>Second level</a:t>
            </a:r>
          </a:p>
        </p:txBody>
      </p:sp>
      <p:sp>
        <p:nvSpPr>
          <p:cNvPr id="5" name="Slide Number Placeholder 4"/>
          <p:cNvSpPr>
            <a:spLocks noGrp="1"/>
          </p:cNvSpPr>
          <p:nvPr>
            <p:ph type="sldNum" sz="quarter" idx="12"/>
          </p:nvPr>
        </p:nvSpPr>
        <p:spPr/>
        <p:txBody>
          <a:bodyPr/>
          <a:lstStyle>
            <a:lvl1pPr>
              <a:defRPr/>
            </a:lvl1pPr>
          </a:lstStyle>
          <a:p>
            <a:pPr>
              <a:defRPr/>
            </a:pPr>
            <a:fld id="{06FAAA82-F75B-4A71-A3E3-17C2704627EF}"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Business team">
    <p:spTree>
      <p:nvGrpSpPr>
        <p:cNvPr id="1" name=""/>
        <p:cNvGrpSpPr/>
        <p:nvPr/>
      </p:nvGrpSpPr>
      <p:grpSpPr>
        <a:xfrm>
          <a:off x="0" y="0"/>
          <a:ext cx="0" cy="0"/>
          <a:chOff x="0" y="0"/>
          <a:chExt cx="0" cy="0"/>
        </a:xfrm>
      </p:grpSpPr>
      <p:pic>
        <p:nvPicPr>
          <p:cNvPr id="8" name="Picture 7" descr="CoverSlide4.jpg"/>
          <p:cNvPicPr>
            <a:picLocks noChangeAspect="1"/>
          </p:cNvPicPr>
          <p:nvPr userDrawn="1"/>
        </p:nvPicPr>
        <p:blipFill>
          <a:blip r:embed="rId2" cstate="print"/>
          <a:stretch>
            <a:fillRect/>
          </a:stretch>
        </p:blipFill>
        <p:spPr>
          <a:xfrm>
            <a:off x="0" y="0"/>
            <a:ext cx="9144000" cy="6858000"/>
          </a:xfrm>
          <a:prstGeom prst="rect">
            <a:avLst/>
          </a:prstGeom>
        </p:spPr>
      </p:pic>
      <p:sp>
        <p:nvSpPr>
          <p:cNvPr id="84995" name="Rectangle 3"/>
          <p:cNvSpPr>
            <a:spLocks noGrp="1" noChangeArrowheads="1"/>
          </p:cNvSpPr>
          <p:nvPr>
            <p:ph type="subTitle" idx="1"/>
          </p:nvPr>
        </p:nvSpPr>
        <p:spPr>
          <a:xfrm>
            <a:off x="3200400" y="3352800"/>
            <a:ext cx="5410200" cy="263149"/>
          </a:xfrm>
        </p:spPr>
        <p:txBody>
          <a:bodyPr>
            <a:spAutoFit/>
          </a:bodyPr>
          <a:lstStyle>
            <a:lvl1pPr marL="0" indent="0" algn="r">
              <a:buFont typeface="Wingdings" pitchFamily="2" charset="2"/>
              <a:buNone/>
              <a:defRPr sz="1900" smtClean="0">
                <a:latin typeface="+mn-lt"/>
              </a:defRPr>
            </a:lvl1pPr>
          </a:lstStyle>
          <a:p>
            <a:r>
              <a:rPr lang="en-US" smtClean="0"/>
              <a:t>Click to edit Master subtitle style</a:t>
            </a:r>
            <a:endParaRPr lang="en-US" dirty="0" smtClean="0"/>
          </a:p>
        </p:txBody>
      </p:sp>
      <p:sp>
        <p:nvSpPr>
          <p:cNvPr id="6" name="Title 5"/>
          <p:cNvSpPr>
            <a:spLocks noGrp="1"/>
          </p:cNvSpPr>
          <p:nvPr>
            <p:ph type="title"/>
          </p:nvPr>
        </p:nvSpPr>
        <p:spPr>
          <a:xfrm>
            <a:off x="3200400" y="2743200"/>
            <a:ext cx="5410200" cy="609600"/>
          </a:xfrm>
        </p:spPr>
        <p:txBody>
          <a:bodyPr/>
          <a:lstStyle>
            <a:lvl1pPr algn="r">
              <a:defRPr sz="3000" cap="all" spc="-100" baseline="0">
                <a:solidFill>
                  <a:schemeClr val="accent2"/>
                </a:solidFill>
              </a:defRPr>
            </a:lvl1pPr>
          </a:lstStyle>
          <a:p>
            <a:r>
              <a:rPr lang="en-US" smtClean="0"/>
              <a:t>Click to edit Master title style</a:t>
            </a:r>
            <a:endParaRPr lang="en-US"/>
          </a:p>
        </p:txBody>
      </p:sp>
      <p:sp>
        <p:nvSpPr>
          <p:cNvPr id="7" name="Text Placeholder 7"/>
          <p:cNvSpPr>
            <a:spLocks noGrp="1"/>
          </p:cNvSpPr>
          <p:nvPr>
            <p:ph type="body" sz="quarter" idx="11"/>
          </p:nvPr>
        </p:nvSpPr>
        <p:spPr>
          <a:xfrm>
            <a:off x="4419600" y="4038600"/>
            <a:ext cx="4191000" cy="457200"/>
          </a:xfrm>
        </p:spPr>
        <p:txBody>
          <a:bodyPr/>
          <a:lstStyle>
            <a:lvl1pPr algn="r">
              <a:lnSpc>
                <a:spcPct val="100000"/>
              </a:lnSpc>
              <a:spcAft>
                <a:spcPts val="0"/>
              </a:spcAft>
              <a:buNone/>
              <a:defRPr lang="en-US" sz="1400" b="1" baseline="0" dirty="0" smtClean="0">
                <a:solidFill>
                  <a:schemeClr val="tx1"/>
                </a:solidFill>
                <a:latin typeface="+mn-lt"/>
                <a:ea typeface="+mn-ea"/>
                <a:cs typeface="+mn-cs"/>
              </a:defRPr>
            </a:lvl1pPr>
          </a:lstStyle>
          <a:p>
            <a:pPr lvl="0"/>
            <a:r>
              <a:rPr lang="en-US" dirty="0" smtClean="0"/>
              <a:t>Click to edit Master text styles</a:t>
            </a:r>
          </a:p>
          <a:p>
            <a:pPr marL="342900" lvl="0" indent="-342900" algn="r" rtl="0" eaLnBrk="0" fontAlgn="base" hangingPunct="0">
              <a:lnSpc>
                <a:spcPct val="100000"/>
              </a:lnSpc>
              <a:spcBef>
                <a:spcPct val="0"/>
              </a:spcBef>
              <a:spcAft>
                <a:spcPts val="0"/>
              </a:spcAft>
              <a:buClr>
                <a:srgbClr val="58A618"/>
              </a:buClr>
              <a:buFont typeface="Wingdings" pitchFamily="2" charset="2"/>
              <a:buNone/>
            </a:pPr>
            <a:r>
              <a:rPr lang="en-US" dirty="0" smtClean="0"/>
              <a:t>Second level</a:t>
            </a:r>
          </a:p>
        </p:txBody>
      </p:sp>
      <p:sp>
        <p:nvSpPr>
          <p:cNvPr id="5" name="Slide Number Placeholder 4"/>
          <p:cNvSpPr>
            <a:spLocks noGrp="1"/>
          </p:cNvSpPr>
          <p:nvPr>
            <p:ph type="sldNum" sz="quarter" idx="12"/>
          </p:nvPr>
        </p:nvSpPr>
        <p:spPr/>
        <p:txBody>
          <a:bodyPr/>
          <a:lstStyle>
            <a:lvl1pPr>
              <a:defRPr/>
            </a:lvl1pPr>
          </a:lstStyle>
          <a:p>
            <a:pPr>
              <a:defRPr/>
            </a:pPr>
            <a:fld id="{1C8B5A92-35E2-45F4-BD66-790DA0853ADC}"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8580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382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sldNum" sz="quarter" idx="10"/>
          </p:nvPr>
        </p:nvSpPr>
        <p:spPr>
          <a:ln/>
        </p:spPr>
        <p:txBody>
          <a:bodyPr/>
          <a:lstStyle>
            <a:lvl1pPr>
              <a:defRPr/>
            </a:lvl1pPr>
          </a:lstStyle>
          <a:p>
            <a:pPr>
              <a:defRPr/>
            </a:pPr>
            <a:fld id="{10FA8F32-6AF1-414D-822B-03DB1183F902}"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8580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800600" y="1600200"/>
            <a:ext cx="396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1"/>
          </p:nvPr>
        </p:nvSpPr>
        <p:spPr>
          <a:xfrm>
            <a:off x="381000" y="1600200"/>
            <a:ext cx="4114800" cy="4343400"/>
          </a:xfrm>
        </p:spPr>
        <p:txBody>
          <a:bodyPr/>
          <a:lstStyle/>
          <a:p>
            <a:pPr lvl="0"/>
            <a:endParaRPr lang="en-US" noProof="0" dirty="0"/>
          </a:p>
        </p:txBody>
      </p:sp>
      <p:sp>
        <p:nvSpPr>
          <p:cNvPr id="5" name="Rectangle 14"/>
          <p:cNvSpPr>
            <a:spLocks noGrp="1" noChangeArrowheads="1"/>
          </p:cNvSpPr>
          <p:nvPr>
            <p:ph type="sldNum" sz="quarter" idx="12"/>
          </p:nvPr>
        </p:nvSpPr>
        <p:spPr>
          <a:ln/>
        </p:spPr>
        <p:txBody>
          <a:bodyPr/>
          <a:lstStyle>
            <a:lvl1pPr>
              <a:defRPr/>
            </a:lvl1pPr>
          </a:lstStyle>
          <a:p>
            <a:pPr>
              <a:defRPr/>
            </a:pPr>
            <a:fld id="{95F112E5-2CCF-4210-8381-6334C95F0CBE}"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934200" cy="9906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570037"/>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570037"/>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4"/>
          <p:cNvSpPr>
            <a:spLocks noGrp="1" noChangeArrowheads="1"/>
          </p:cNvSpPr>
          <p:nvPr>
            <p:ph type="sldNum" sz="quarter" idx="10"/>
          </p:nvPr>
        </p:nvSpPr>
        <p:spPr>
          <a:ln/>
        </p:spPr>
        <p:txBody>
          <a:bodyPr/>
          <a:lstStyle>
            <a:lvl1pPr>
              <a:defRPr/>
            </a:lvl1pPr>
          </a:lstStyle>
          <a:p>
            <a:pPr>
              <a:defRPr/>
            </a:pPr>
            <a:fld id="{73439BC7-33EE-43ED-941A-07A6F0761143}"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Sid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381000" y="1600200"/>
            <a:ext cx="4419600" cy="3810000"/>
          </a:xfr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5334000" y="1600200"/>
            <a:ext cx="3505200" cy="3810000"/>
          </a:xfrm>
          <a:solidFill>
            <a:schemeClr val="accent2"/>
          </a:solidFill>
          <a:ln w="3175" cap="sq">
            <a:noFill/>
          </a:ln>
        </p:spPr>
        <p:txBody>
          <a:bodyPr lIns="182880" tIns="182880" rIns="182880" bIns="182880" anchor="ctr">
            <a:normAutofit/>
          </a:bodyPr>
          <a:lstStyle>
            <a:lvl1pPr marL="0" indent="0">
              <a:buNone/>
              <a:defRPr>
                <a:solidFill>
                  <a:schemeClr val="bg1"/>
                </a:solidFill>
                <a:latin typeface="Georgia" pitchFamily="18" charset="0"/>
              </a:defRPr>
            </a:lvl1pPr>
            <a:lvl2pPr>
              <a:buNone/>
              <a:defRPr>
                <a:latin typeface="Georgia" pitchFamily="18" charset="0"/>
              </a:defRPr>
            </a:lvl2pPr>
            <a:lvl3pPr>
              <a:buNone/>
              <a:defRPr>
                <a:latin typeface="Georgia" pitchFamily="18" charset="0"/>
              </a:defRPr>
            </a:lvl3pPr>
            <a:lvl4pPr>
              <a:buNone/>
              <a:defRPr>
                <a:latin typeface="Georgia" pitchFamily="18" charset="0"/>
              </a:defRPr>
            </a:lvl4pPr>
            <a:lvl5pPr>
              <a:buNone/>
              <a:defRPr>
                <a:latin typeface="Georgia" pitchFamily="18" charset="0"/>
              </a:defRPr>
            </a:lvl5pPr>
          </a:lstStyle>
          <a:p>
            <a:pPr lvl="0"/>
            <a:r>
              <a:rPr lang="en-US" dirty="0" smtClean="0"/>
              <a:t>Click to edit Master text styles</a:t>
            </a:r>
          </a:p>
        </p:txBody>
      </p:sp>
      <p:sp>
        <p:nvSpPr>
          <p:cNvPr id="6" name="Rectangle 14"/>
          <p:cNvSpPr>
            <a:spLocks noGrp="1" noChangeArrowheads="1"/>
          </p:cNvSpPr>
          <p:nvPr>
            <p:ph type="sldNum" sz="quarter" idx="13"/>
          </p:nvPr>
        </p:nvSpPr>
        <p:spPr>
          <a:ln/>
        </p:spPr>
        <p:txBody>
          <a:bodyPr/>
          <a:lstStyle>
            <a:lvl1pPr>
              <a:defRPr/>
            </a:lvl1pPr>
          </a:lstStyle>
          <a:p>
            <a:pPr>
              <a:defRPr/>
            </a:pPr>
            <a:fld id="{6915A3B9-EB18-4FC6-BC99-C70FC6B76AD3}"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Sid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2"/>
          </p:nvPr>
        </p:nvSpPr>
        <p:spPr>
          <a:xfrm>
            <a:off x="5334000" y="1600200"/>
            <a:ext cx="3505200" cy="3810000"/>
          </a:xfrm>
          <a:noFill/>
          <a:ln w="3175" cap="sq">
            <a:noFill/>
          </a:ln>
        </p:spPr>
        <p:txBody>
          <a:bodyPr lIns="182880" tIns="182880" rIns="182880" bIns="182880" anchor="ctr">
            <a:normAutofit/>
          </a:bodyPr>
          <a:lstStyle>
            <a:lvl1pPr marL="0" indent="0">
              <a:buNone/>
              <a:defRPr>
                <a:solidFill>
                  <a:schemeClr val="accent2"/>
                </a:solidFill>
                <a:latin typeface="Georgia" pitchFamily="18" charset="0"/>
              </a:defRPr>
            </a:lvl1pPr>
            <a:lvl2pPr>
              <a:buNone/>
              <a:defRPr>
                <a:latin typeface="Georgia" pitchFamily="18" charset="0"/>
              </a:defRPr>
            </a:lvl2pPr>
            <a:lvl3pPr>
              <a:buNone/>
              <a:defRPr>
                <a:latin typeface="Georgia" pitchFamily="18" charset="0"/>
              </a:defRPr>
            </a:lvl3pPr>
            <a:lvl4pPr>
              <a:buNone/>
              <a:defRPr>
                <a:latin typeface="Georgia" pitchFamily="18" charset="0"/>
              </a:defRPr>
            </a:lvl4pPr>
            <a:lvl5pPr>
              <a:buNone/>
              <a:defRPr>
                <a:latin typeface="Georgia" pitchFamily="18" charset="0"/>
              </a:defRPr>
            </a:lvl5pPr>
          </a:lstStyle>
          <a:p>
            <a:pPr lvl="0"/>
            <a:r>
              <a:rPr lang="en-US" dirty="0" smtClean="0"/>
              <a:t>Click to edit Master text styles</a:t>
            </a:r>
          </a:p>
        </p:txBody>
      </p:sp>
      <p:sp>
        <p:nvSpPr>
          <p:cNvPr id="8" name="Picture Placeholder 7"/>
          <p:cNvSpPr>
            <a:spLocks noGrp="1"/>
          </p:cNvSpPr>
          <p:nvPr>
            <p:ph type="pic" sz="quarter" idx="13"/>
          </p:nvPr>
        </p:nvSpPr>
        <p:spPr>
          <a:xfrm>
            <a:off x="381000" y="1600200"/>
            <a:ext cx="4495800" cy="3810000"/>
          </a:xfrm>
        </p:spPr>
        <p:txBody>
          <a:bodyPr/>
          <a:lstStyle/>
          <a:p>
            <a:pPr lvl="0"/>
            <a:endParaRPr lang="en-US" noProof="0" dirty="0"/>
          </a:p>
        </p:txBody>
      </p:sp>
      <p:sp>
        <p:nvSpPr>
          <p:cNvPr id="5" name="Rectangle 14"/>
          <p:cNvSpPr>
            <a:spLocks noGrp="1" noChangeArrowheads="1"/>
          </p:cNvSpPr>
          <p:nvPr>
            <p:ph type="sldNum" sz="quarter" idx="14"/>
          </p:nvPr>
        </p:nvSpPr>
        <p:spPr>
          <a:ln/>
        </p:spPr>
        <p:txBody>
          <a:bodyPr/>
          <a:lstStyle>
            <a:lvl1pPr>
              <a:defRPr/>
            </a:lvl1pPr>
          </a:lstStyle>
          <a:p>
            <a:pPr>
              <a:defRPr/>
            </a:pPr>
            <a:fld id="{4243D683-D4B9-45C8-8122-603A5558F463}"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l="-3000" r="-3000"/>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381000" y="457200"/>
            <a:ext cx="6934200" cy="990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8"/>
          <p:cNvSpPr>
            <a:spLocks noGrp="1" noChangeArrowheads="1"/>
          </p:cNvSpPr>
          <p:nvPr>
            <p:ph type="body" idx="1"/>
          </p:nvPr>
        </p:nvSpPr>
        <p:spPr bwMode="auto">
          <a:xfrm>
            <a:off x="381000" y="1600200"/>
            <a:ext cx="83820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86" name="Rectangle 14"/>
          <p:cNvSpPr>
            <a:spLocks noGrp="1" noChangeArrowheads="1"/>
          </p:cNvSpPr>
          <p:nvPr>
            <p:ph type="sldNum" sz="quarter" idx="4"/>
          </p:nvPr>
        </p:nvSpPr>
        <p:spPr bwMode="auto">
          <a:xfrm>
            <a:off x="8763000" y="6553200"/>
            <a:ext cx="304800" cy="4762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smtClean="0">
                <a:solidFill>
                  <a:srgbClr val="00B8E4"/>
                </a:solidFill>
                <a:latin typeface="+mn-lt"/>
              </a:defRPr>
            </a:lvl1pPr>
          </a:lstStyle>
          <a:p>
            <a:pPr>
              <a:defRPr/>
            </a:pPr>
            <a:fld id="{56E8E929-E186-48E9-B9DA-E769EEEE62C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4" r:id="rId5"/>
    <p:sldLayoutId id="2147483685" r:id="rId6"/>
    <p:sldLayoutId id="2147483686" r:id="rId7"/>
    <p:sldLayoutId id="2147483687" r:id="rId8"/>
    <p:sldLayoutId id="2147483688" r:id="rId9"/>
    <p:sldLayoutId id="2147483689" r:id="rId10"/>
    <p:sldLayoutId id="2147483690" r:id="rId11"/>
    <p:sldLayoutId id="2147483696" r:id="rId12"/>
    <p:sldLayoutId id="2147483691" r:id="rId13"/>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B8E4"/>
          </a:solidFill>
          <a:latin typeface="Tw Cen MT Condensed Extra Bold" pitchFamily="34" charset="0"/>
          <a:ea typeface="+mj-ea"/>
          <a:cs typeface="+mj-cs"/>
        </a:defRPr>
      </a:lvl1pPr>
      <a:lvl2pPr algn="l" rtl="0" eaLnBrk="0" fontAlgn="base" hangingPunct="0">
        <a:spcBef>
          <a:spcPct val="0"/>
        </a:spcBef>
        <a:spcAft>
          <a:spcPct val="0"/>
        </a:spcAft>
        <a:defRPr sz="2800">
          <a:solidFill>
            <a:srgbClr val="00B8E4"/>
          </a:solidFill>
          <a:latin typeface="Tw Cen MT Condensed Extra Bold" pitchFamily="34" charset="0"/>
        </a:defRPr>
      </a:lvl2pPr>
      <a:lvl3pPr algn="l" rtl="0" eaLnBrk="0" fontAlgn="base" hangingPunct="0">
        <a:spcBef>
          <a:spcPct val="0"/>
        </a:spcBef>
        <a:spcAft>
          <a:spcPct val="0"/>
        </a:spcAft>
        <a:defRPr sz="2800">
          <a:solidFill>
            <a:srgbClr val="00B8E4"/>
          </a:solidFill>
          <a:latin typeface="Tw Cen MT Condensed Extra Bold" pitchFamily="34" charset="0"/>
        </a:defRPr>
      </a:lvl3pPr>
      <a:lvl4pPr algn="l" rtl="0" eaLnBrk="0" fontAlgn="base" hangingPunct="0">
        <a:spcBef>
          <a:spcPct val="0"/>
        </a:spcBef>
        <a:spcAft>
          <a:spcPct val="0"/>
        </a:spcAft>
        <a:defRPr sz="2800">
          <a:solidFill>
            <a:srgbClr val="00B8E4"/>
          </a:solidFill>
          <a:latin typeface="Tw Cen MT Condensed Extra Bold" pitchFamily="34" charset="0"/>
        </a:defRPr>
      </a:lvl4pPr>
      <a:lvl5pPr algn="l" rtl="0" eaLnBrk="0" fontAlgn="base" hangingPunct="0">
        <a:spcBef>
          <a:spcPct val="0"/>
        </a:spcBef>
        <a:spcAft>
          <a:spcPct val="0"/>
        </a:spcAft>
        <a:defRPr sz="2800">
          <a:solidFill>
            <a:srgbClr val="00B8E4"/>
          </a:solidFill>
          <a:latin typeface="Tw Cen MT Condensed Extra Bold" pitchFamily="34"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lnSpc>
          <a:spcPct val="90000"/>
        </a:lnSpc>
        <a:spcBef>
          <a:spcPct val="0"/>
        </a:spcBef>
        <a:spcAft>
          <a:spcPct val="50000"/>
        </a:spcAft>
        <a:buClr>
          <a:srgbClr val="58A618"/>
        </a:buClr>
        <a:buFont typeface="Wingdings" pitchFamily="2" charset="2"/>
        <a:buChar char="n"/>
        <a:defRPr sz="2400">
          <a:solidFill>
            <a:schemeClr val="tx1"/>
          </a:solidFill>
          <a:latin typeface="Tw Cen MT" pitchFamily="34" charset="0"/>
          <a:ea typeface="+mn-ea"/>
          <a:cs typeface="+mn-cs"/>
        </a:defRPr>
      </a:lvl1pPr>
      <a:lvl2pPr marL="800100" indent="-285750" algn="l" rtl="0" eaLnBrk="0" fontAlgn="base" hangingPunct="0">
        <a:lnSpc>
          <a:spcPct val="90000"/>
        </a:lnSpc>
        <a:spcBef>
          <a:spcPct val="0"/>
        </a:spcBef>
        <a:spcAft>
          <a:spcPct val="50000"/>
        </a:spcAft>
        <a:buClr>
          <a:srgbClr val="58A618"/>
        </a:buClr>
        <a:buFont typeface="Wingdings" pitchFamily="2" charset="2"/>
        <a:buChar char="n"/>
        <a:defRPr sz="2000">
          <a:solidFill>
            <a:srgbClr val="333333"/>
          </a:solidFill>
          <a:latin typeface="Tw Cen MT" pitchFamily="34" charset="0"/>
        </a:defRPr>
      </a:lvl2pPr>
      <a:lvl3pPr marL="1143000" indent="-228600" algn="l" rtl="0" eaLnBrk="0" fontAlgn="base" hangingPunct="0">
        <a:lnSpc>
          <a:spcPct val="90000"/>
        </a:lnSpc>
        <a:spcBef>
          <a:spcPct val="0"/>
        </a:spcBef>
        <a:spcAft>
          <a:spcPct val="30000"/>
        </a:spcAft>
        <a:buClr>
          <a:srgbClr val="58A618"/>
        </a:buClr>
        <a:buFont typeface="Wingdings" pitchFamily="2" charset="2"/>
        <a:buChar char="n"/>
        <a:defRPr sz="1600">
          <a:solidFill>
            <a:srgbClr val="333333"/>
          </a:solidFill>
          <a:latin typeface="Tw Cen MT" pitchFamily="34" charset="0"/>
        </a:defRPr>
      </a:lvl3pPr>
      <a:lvl4pPr marL="1485900" indent="-114300" algn="l" rtl="0" eaLnBrk="0" fontAlgn="base" hangingPunct="0">
        <a:lnSpc>
          <a:spcPct val="90000"/>
        </a:lnSpc>
        <a:spcBef>
          <a:spcPct val="0"/>
        </a:spcBef>
        <a:spcAft>
          <a:spcPct val="30000"/>
        </a:spcAft>
        <a:buClr>
          <a:srgbClr val="58A618"/>
        </a:buClr>
        <a:buFont typeface="Wingdings" pitchFamily="2" charset="2"/>
        <a:buChar char="n"/>
        <a:defRPr sz="1400">
          <a:solidFill>
            <a:srgbClr val="333333"/>
          </a:solidFill>
          <a:latin typeface="Tw Cen MT" pitchFamily="34" charset="0"/>
        </a:defRPr>
      </a:lvl4pPr>
      <a:lvl5pPr marL="2057400" indent="-228600" algn="l" rtl="0" eaLnBrk="0" fontAlgn="base" hangingPunct="0">
        <a:lnSpc>
          <a:spcPct val="90000"/>
        </a:lnSpc>
        <a:spcBef>
          <a:spcPct val="0"/>
        </a:spcBef>
        <a:spcAft>
          <a:spcPct val="30000"/>
        </a:spcAft>
        <a:buFont typeface="Wingdings" pitchFamily="2" charset="2"/>
        <a:buChar char="n"/>
        <a:defRPr sz="1200">
          <a:solidFill>
            <a:srgbClr val="000000"/>
          </a:solidFill>
          <a:latin typeface="Tw Cen MT" pitchFamily="34" charset="0"/>
        </a:defRPr>
      </a:lvl5pPr>
      <a:lvl6pPr marL="25146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6pPr>
      <a:lvl7pPr marL="29718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7pPr>
      <a:lvl8pPr marL="34290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8pPr>
      <a:lvl9pPr marL="3886200" indent="-228600" algn="l" rtl="0" eaLnBrk="1" fontAlgn="base" hangingPunct="1">
        <a:spcBef>
          <a:spcPct val="20000"/>
        </a:spcBef>
        <a:spcAft>
          <a:spcPct val="0"/>
        </a:spcAft>
        <a:buSzPct val="80000"/>
        <a:buFont typeface="Times" pitchFamily="18" charset="0"/>
        <a:buChar char="•"/>
        <a:defRPr sz="1200">
          <a:solidFill>
            <a:srgbClr val="000000"/>
          </a:solidFill>
          <a:latin typeface="Century Schoolbook"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429000" y="1905000"/>
            <a:ext cx="5486400" cy="3536353"/>
          </a:xfrm>
        </p:spPr>
        <p:txBody>
          <a:bodyPr/>
          <a:lstStyle/>
          <a:p>
            <a:r>
              <a:rPr lang="en-US" sz="2400" b="1" dirty="0" smtClean="0"/>
              <a:t>DI Common Service</a:t>
            </a:r>
          </a:p>
          <a:p>
            <a:r>
              <a:rPr lang="en-US" sz="2400" b="1" dirty="0" smtClean="0"/>
              <a:t>Update &amp; Upcoming Initiatives</a:t>
            </a:r>
            <a:endParaRPr lang="en-US" sz="1000" dirty="0" smtClean="0"/>
          </a:p>
          <a:p>
            <a:r>
              <a:rPr lang="en-US" sz="2000" b="1" dirty="0" smtClean="0"/>
              <a:t>Angela Lianos </a:t>
            </a:r>
          </a:p>
          <a:p>
            <a:r>
              <a:rPr lang="en-US" sz="2000" b="1" dirty="0" smtClean="0"/>
              <a:t>Director, Diagnostic Imaging Program</a:t>
            </a:r>
          </a:p>
          <a:p>
            <a:endParaRPr lang="en-US" sz="2000" b="1" dirty="0" smtClean="0"/>
          </a:p>
          <a:p>
            <a:r>
              <a:rPr lang="en-US" sz="2000" dirty="0" smtClean="0"/>
              <a:t>September 12, 2014</a:t>
            </a:r>
          </a:p>
          <a:p>
            <a:endParaRPr lang="en-US" sz="2200" dirty="0"/>
          </a:p>
          <a:p>
            <a:endParaRPr lang="en-US" sz="2200" dirty="0" smtClean="0"/>
          </a:p>
        </p:txBody>
      </p:sp>
      <p:sp>
        <p:nvSpPr>
          <p:cNvPr id="4" name="Title 3"/>
          <p:cNvSpPr>
            <a:spLocks noGrp="1"/>
          </p:cNvSpPr>
          <p:nvPr>
            <p:ph type="title"/>
          </p:nvPr>
        </p:nvSpPr>
        <p:spPr>
          <a:xfrm>
            <a:off x="3505200" y="1371600"/>
            <a:ext cx="5410200" cy="609600"/>
          </a:xfrm>
        </p:spPr>
        <p:txBody>
          <a:bodyPr/>
          <a:lstStyle/>
          <a:p>
            <a:r>
              <a:rPr lang="en-US" dirty="0" smtClean="0"/>
              <a:t>DIAGNOSTIC IMAGING</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altLang="en-US" dirty="0" smtClean="0"/>
              <a:t>DI COMMON SERVICE RELEASE 2 OVERVIEW</a:t>
            </a:r>
          </a:p>
        </p:txBody>
      </p:sp>
      <p:sp>
        <p:nvSpPr>
          <p:cNvPr id="7" name="Content Placeholder 6"/>
          <p:cNvSpPr>
            <a:spLocks noGrp="1"/>
          </p:cNvSpPr>
          <p:nvPr>
            <p:ph idx="1"/>
          </p:nvPr>
        </p:nvSpPr>
        <p:spPr>
          <a:xfrm>
            <a:off x="381000" y="1295400"/>
            <a:ext cx="8382000" cy="5410200"/>
          </a:xfrm>
        </p:spPr>
        <p:txBody>
          <a:bodyPr/>
          <a:lstStyle/>
          <a:p>
            <a:pPr marL="0" indent="0">
              <a:buFont typeface="Wingdings" pitchFamily="2" charset="2"/>
              <a:buNone/>
              <a:defRPr/>
            </a:pPr>
            <a:r>
              <a:rPr lang="en-CA" dirty="0" smtClean="0">
                <a:solidFill>
                  <a:srgbClr val="00B8E4"/>
                </a:solidFill>
                <a:latin typeface="Tw Cen MT Condensed Extra Bold" pitchFamily="34" charset="0"/>
                <a:ea typeface="+mj-ea"/>
                <a:cs typeface="+mj-cs"/>
              </a:rPr>
              <a:t>Project Description</a:t>
            </a:r>
            <a:endParaRPr lang="en-CA" dirty="0">
              <a:solidFill>
                <a:srgbClr val="00B8E4"/>
              </a:solidFill>
              <a:latin typeface="Tw Cen MT Condensed Extra Bold" pitchFamily="34" charset="0"/>
              <a:ea typeface="+mj-ea"/>
              <a:cs typeface="+mj-cs"/>
            </a:endParaRPr>
          </a:p>
          <a:p>
            <a:pPr>
              <a:defRPr/>
            </a:pPr>
            <a:r>
              <a:rPr lang="en-CA" sz="2000" dirty="0" smtClean="0"/>
              <a:t>DI Common Service, Release 2 will enable </a:t>
            </a:r>
            <a:r>
              <a:rPr lang="en-CA" sz="2000" dirty="0"/>
              <a:t>sharing and access of DI </a:t>
            </a:r>
            <a:r>
              <a:rPr lang="en-CA" sz="2000" dirty="0" smtClean="0"/>
              <a:t>Images stored in 4 DI-rs across Ontario using a Provincial Viewer and will set the foundation for future releases</a:t>
            </a:r>
          </a:p>
          <a:p>
            <a:pPr marL="0" indent="0">
              <a:buNone/>
              <a:defRPr/>
            </a:pPr>
            <a:r>
              <a:rPr lang="en-CA" dirty="0">
                <a:solidFill>
                  <a:srgbClr val="00B8E4"/>
                </a:solidFill>
                <a:latin typeface="Tw Cen MT Condensed Extra Bold" pitchFamily="34" charset="0"/>
              </a:rPr>
              <a:t>Current Status</a:t>
            </a:r>
          </a:p>
          <a:p>
            <a:pPr>
              <a:defRPr/>
            </a:pPr>
            <a:r>
              <a:rPr lang="en-CA" sz="2000" dirty="0" smtClean="0"/>
              <a:t>RFP evaluation for the viewer expected to be completed September 19, 2014</a:t>
            </a:r>
          </a:p>
          <a:p>
            <a:pPr>
              <a:defRPr/>
            </a:pPr>
            <a:r>
              <a:rPr lang="en-CA" sz="2000" dirty="0" smtClean="0"/>
              <a:t>Engaging with DI-rs for budgets and timelines</a:t>
            </a:r>
          </a:p>
          <a:p>
            <a:pPr marL="0" indent="0">
              <a:buNone/>
              <a:defRPr/>
            </a:pPr>
            <a:r>
              <a:rPr lang="en-CA" dirty="0" smtClean="0">
                <a:solidFill>
                  <a:srgbClr val="00B8E4"/>
                </a:solidFill>
                <a:latin typeface="Tw Cen MT Condensed Extra Bold" pitchFamily="34" charset="0"/>
              </a:rPr>
              <a:t>Next Steps</a:t>
            </a:r>
          </a:p>
          <a:p>
            <a:pPr>
              <a:defRPr/>
            </a:pPr>
            <a:r>
              <a:rPr lang="en-CA" sz="2000" dirty="0" smtClean="0"/>
              <a:t>Detailed planning and project implementation throughout winter/early Spring 2014/15</a:t>
            </a:r>
            <a:endParaRPr lang="en-CA" sz="2000" dirty="0"/>
          </a:p>
          <a:p>
            <a:pPr>
              <a:defRPr/>
            </a:pPr>
            <a:endParaRPr lang="en-CA" sz="2000" dirty="0" smtClean="0"/>
          </a:p>
        </p:txBody>
      </p:sp>
    </p:spTree>
    <p:extLst>
      <p:ext uri="{BB962C8B-B14F-4D97-AF65-F5344CB8AC3E}">
        <p14:creationId xmlns:p14="http://schemas.microsoft.com/office/powerpoint/2010/main" val="13556729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rgbClr val="00B0F0"/>
                </a:solidFill>
              </a:rPr>
              <a:t>DI COMMON SERVICE EMR-BASED RELEASE</a:t>
            </a:r>
          </a:p>
        </p:txBody>
      </p:sp>
      <p:sp>
        <p:nvSpPr>
          <p:cNvPr id="15363" name="Content Placeholder 2"/>
          <p:cNvSpPr>
            <a:spLocks noGrp="1"/>
          </p:cNvSpPr>
          <p:nvPr>
            <p:ph idx="1"/>
          </p:nvPr>
        </p:nvSpPr>
        <p:spPr>
          <a:xfrm>
            <a:off x="609600" y="1600200"/>
            <a:ext cx="7924800" cy="4343400"/>
          </a:xfrm>
        </p:spPr>
        <p:txBody>
          <a:bodyPr/>
          <a:lstStyle/>
          <a:p>
            <a:r>
              <a:rPr lang="en-US" sz="2000" dirty="0" smtClean="0">
                <a:cs typeface="Arial" charset="0"/>
              </a:rPr>
              <a:t>This release will </a:t>
            </a:r>
            <a:r>
              <a:rPr lang="en-US" sz="2000" dirty="0">
                <a:cs typeface="Arial" charset="0"/>
              </a:rPr>
              <a:t>enable the EMR access channel which will allow for DI reports to be viewable within EMRs and the ability to launch images via </a:t>
            </a:r>
            <a:r>
              <a:rPr lang="en-US" sz="2000" dirty="0" smtClean="0">
                <a:cs typeface="Arial" charset="0"/>
              </a:rPr>
              <a:t>a viewer </a:t>
            </a:r>
            <a:r>
              <a:rPr lang="en-US" sz="2000" dirty="0">
                <a:cs typeface="Arial" charset="0"/>
              </a:rPr>
              <a:t>(part of Release 2) while maintaining </a:t>
            </a:r>
            <a:r>
              <a:rPr lang="en-US" sz="2000" dirty="0" smtClean="0">
                <a:cs typeface="Arial" charset="0"/>
              </a:rPr>
              <a:t>context</a:t>
            </a:r>
          </a:p>
          <a:p>
            <a:pPr marL="0" indent="0">
              <a:buNone/>
            </a:pPr>
            <a:endParaRPr lang="en-US" sz="2000" dirty="0">
              <a:cs typeface="Arial" charset="0"/>
            </a:endParaRPr>
          </a:p>
          <a:p>
            <a:r>
              <a:rPr lang="en-US" sz="2000" dirty="0" smtClean="0"/>
              <a:t>This release will support the:</a:t>
            </a:r>
            <a:endParaRPr lang="en-US" sz="2000" dirty="0"/>
          </a:p>
          <a:p>
            <a:pPr lvl="1"/>
            <a:r>
              <a:rPr lang="en-US" sz="1800" dirty="0" smtClean="0">
                <a:solidFill>
                  <a:schemeClr val="tx1"/>
                </a:solidFill>
              </a:rPr>
              <a:t>ad-hoc </a:t>
            </a:r>
            <a:r>
              <a:rPr lang="en-US" sz="1800" dirty="0">
                <a:solidFill>
                  <a:schemeClr val="tx1"/>
                </a:solidFill>
              </a:rPr>
              <a:t>discovery and retrieval of DI reports from </a:t>
            </a:r>
            <a:r>
              <a:rPr lang="en-US" sz="1800" dirty="0" smtClean="0">
                <a:solidFill>
                  <a:schemeClr val="tx1"/>
                </a:solidFill>
              </a:rPr>
              <a:t>DI Common Service</a:t>
            </a:r>
            <a:endParaRPr lang="en-US" sz="1800" dirty="0">
              <a:solidFill>
                <a:schemeClr val="tx1"/>
              </a:solidFill>
            </a:endParaRPr>
          </a:p>
          <a:p>
            <a:pPr lvl="1"/>
            <a:r>
              <a:rPr lang="en-US" sz="1800" dirty="0" smtClean="0">
                <a:solidFill>
                  <a:schemeClr val="tx1"/>
                </a:solidFill>
              </a:rPr>
              <a:t>automatic </a:t>
            </a:r>
            <a:r>
              <a:rPr lang="en-US" sz="1800" dirty="0">
                <a:solidFill>
                  <a:schemeClr val="tx1"/>
                </a:solidFill>
              </a:rPr>
              <a:t>propagation of reports and report updates to </a:t>
            </a:r>
            <a:r>
              <a:rPr lang="en-US" sz="1800" dirty="0" smtClean="0">
                <a:solidFill>
                  <a:schemeClr val="tx1"/>
                </a:solidFill>
              </a:rPr>
              <a:t>EMRs (pub-sub)</a:t>
            </a:r>
          </a:p>
          <a:p>
            <a:pPr lvl="1"/>
            <a:r>
              <a:rPr lang="en-US" sz="1800" dirty="0" smtClean="0"/>
              <a:t>federated </a:t>
            </a:r>
            <a:r>
              <a:rPr lang="en-US" sz="1800" dirty="0"/>
              <a:t>identity access management </a:t>
            </a:r>
            <a:r>
              <a:rPr lang="en-US" sz="1800" dirty="0" smtClean="0"/>
              <a:t>solution</a:t>
            </a:r>
          </a:p>
          <a:p>
            <a:endParaRPr lang="en-US" sz="2000" dirty="0" smtClean="0">
              <a:cs typeface="Arial" charset="0"/>
            </a:endParaRPr>
          </a:p>
          <a:p>
            <a:endParaRPr lang="en-US" sz="2200" dirty="0"/>
          </a:p>
        </p:txBody>
      </p:sp>
      <p:sp>
        <p:nvSpPr>
          <p:cNvPr id="4" name="Slide Number Placeholder 3"/>
          <p:cNvSpPr>
            <a:spLocks noGrp="1"/>
          </p:cNvSpPr>
          <p:nvPr>
            <p:ph type="sldNum" sz="quarter" idx="10"/>
          </p:nvPr>
        </p:nvSpPr>
        <p:spPr/>
        <p:txBody>
          <a:bodyPr/>
          <a:lstStyle/>
          <a:p>
            <a:pPr>
              <a:defRPr/>
            </a:pPr>
            <a:fld id="{D7B93B38-D3D5-4C30-9134-E70C5E309242}" type="slidenum">
              <a:rPr lang="en-US" smtClean="0"/>
              <a:pPr>
                <a:defRPr/>
              </a:pPr>
              <a:t>11</a:t>
            </a:fld>
            <a:endParaRPr lang="en-US" dirty="0"/>
          </a:p>
        </p:txBody>
      </p:sp>
    </p:spTree>
    <p:extLst>
      <p:ext uri="{BB962C8B-B14F-4D97-AF65-F5344CB8AC3E}">
        <p14:creationId xmlns:p14="http://schemas.microsoft.com/office/powerpoint/2010/main" val="34568173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OVERVIEW OF eHealth Ontario INITIATIVES</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12</a:t>
            </a:fld>
            <a:endParaRPr lang="en-US" dirty="0"/>
          </a:p>
        </p:txBody>
      </p:sp>
      <p:sp>
        <p:nvSpPr>
          <p:cNvPr id="4" name="Content Placeholder 3"/>
          <p:cNvSpPr>
            <a:spLocks noGrp="1"/>
          </p:cNvSpPr>
          <p:nvPr>
            <p:ph sz="half" idx="4294967295"/>
          </p:nvPr>
        </p:nvSpPr>
        <p:spPr>
          <a:xfrm>
            <a:off x="609600" y="1524000"/>
            <a:ext cx="8229600" cy="4876800"/>
          </a:xfrm>
        </p:spPr>
        <p:txBody>
          <a:bodyPr/>
          <a:lstStyle/>
          <a:p>
            <a:pPr>
              <a:buClr>
                <a:schemeClr val="accent2"/>
              </a:buClr>
              <a:tabLst>
                <a:tab pos="2684463" algn="r"/>
              </a:tabLst>
              <a:defRPr/>
            </a:pPr>
            <a:r>
              <a:rPr lang="en-US" sz="1800" b="1" dirty="0"/>
              <a:t>Health Information Access Layer (HIAL)</a:t>
            </a:r>
          </a:p>
          <a:p>
            <a:pPr lvl="1">
              <a:buClr>
                <a:schemeClr val="accent2"/>
              </a:buClr>
              <a:tabLst>
                <a:tab pos="2684463" algn="r"/>
              </a:tabLst>
              <a:defRPr/>
            </a:pPr>
            <a:r>
              <a:rPr lang="en-US" sz="1800" dirty="0"/>
              <a:t>Enables the integration and sharing of health information across the e-health spectrum</a:t>
            </a:r>
          </a:p>
          <a:p>
            <a:pPr>
              <a:buClr>
                <a:schemeClr val="accent2"/>
              </a:buClr>
              <a:tabLst>
                <a:tab pos="2684463" algn="r"/>
              </a:tabLst>
              <a:defRPr/>
            </a:pPr>
            <a:r>
              <a:rPr lang="en-US" sz="1800" b="1" dirty="0"/>
              <a:t>Ontario Lab Information System (OLIS)</a:t>
            </a:r>
          </a:p>
          <a:p>
            <a:pPr lvl="1">
              <a:buClr>
                <a:schemeClr val="accent2"/>
              </a:buClr>
              <a:tabLst>
                <a:tab pos="2684463" algn="r"/>
              </a:tabLst>
              <a:defRPr/>
            </a:pPr>
            <a:r>
              <a:rPr lang="en-US" sz="1800" dirty="0"/>
              <a:t>The repository that connects hospitals, community laboratories, public health laboratories, and practitioners to facilitate the secure electronic exchange of laboratory test orders and results</a:t>
            </a:r>
          </a:p>
          <a:p>
            <a:pPr>
              <a:buClr>
                <a:schemeClr val="accent2"/>
              </a:buClr>
              <a:tabLst>
                <a:tab pos="2684463" algn="r"/>
              </a:tabLst>
              <a:defRPr/>
            </a:pPr>
            <a:r>
              <a:rPr lang="en-US" sz="1800" b="1" dirty="0" smtClean="0"/>
              <a:t>Provincial Client Registry (PCR)</a:t>
            </a:r>
          </a:p>
          <a:p>
            <a:pPr lvl="1">
              <a:buClr>
                <a:schemeClr val="accent2"/>
              </a:buClr>
              <a:tabLst>
                <a:tab pos="2684463" algn="r"/>
              </a:tabLst>
              <a:defRPr/>
            </a:pPr>
            <a:r>
              <a:rPr lang="en-US" sz="1800" dirty="0" smtClean="0"/>
              <a:t>The authoritative registry of patient identifier data for e-health systems in Ontario</a:t>
            </a:r>
          </a:p>
          <a:p>
            <a:pPr>
              <a:buClr>
                <a:schemeClr val="accent2"/>
              </a:buClr>
              <a:tabLst>
                <a:tab pos="2684463" algn="r"/>
              </a:tabLst>
              <a:defRPr/>
            </a:pPr>
            <a:r>
              <a:rPr lang="en-US" sz="1800" b="1" dirty="0" smtClean="0"/>
              <a:t>Provincial Provider Registry (PPR)</a:t>
            </a:r>
          </a:p>
          <a:p>
            <a:pPr lvl="1">
              <a:buClr>
                <a:schemeClr val="accent2"/>
              </a:buClr>
              <a:tabLst>
                <a:tab pos="2684463" algn="r"/>
              </a:tabLst>
              <a:defRPr/>
            </a:pPr>
            <a:r>
              <a:rPr lang="en-US" sz="1800" dirty="0" smtClean="0"/>
              <a:t>The authoritative registry of all provider and provider organization identifier data for e-health systems in Ontario</a:t>
            </a:r>
          </a:p>
          <a:p>
            <a:pPr>
              <a:buClr>
                <a:schemeClr val="accent2"/>
              </a:buClr>
              <a:tabLst>
                <a:tab pos="2684463" algn="r"/>
              </a:tabLst>
              <a:defRPr/>
            </a:pPr>
            <a:endParaRPr lang="en-US" altLang="ja-JP" sz="1800" dirty="0"/>
          </a:p>
          <a:p>
            <a:pPr eaLnBrk="1" hangingPunct="1">
              <a:spcAft>
                <a:spcPct val="0"/>
              </a:spcAft>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307879575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381000" y="457200"/>
            <a:ext cx="7010400" cy="990600"/>
          </a:xfrm>
        </p:spPr>
        <p:txBody>
          <a:bodyPr/>
          <a:lstStyle/>
          <a:p>
            <a:pPr eaLnBrk="1" hangingPunct="1"/>
            <a:r>
              <a:rPr lang="en-US" altLang="en-US" dirty="0"/>
              <a:t>OVERVIEW OF eHealth Ontario </a:t>
            </a:r>
            <a:r>
              <a:rPr lang="en-US" altLang="en-US" dirty="0" smtClean="0"/>
              <a:t>INITIATIVES (</a:t>
            </a:r>
            <a:r>
              <a:rPr lang="en-US" altLang="en-US" dirty="0"/>
              <a:t>cont’d</a:t>
            </a:r>
            <a:r>
              <a:rPr lang="en-US" altLang="en-US" dirty="0" smtClean="0"/>
              <a:t>)</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13</a:t>
            </a:fld>
            <a:endParaRPr lang="en-US" dirty="0"/>
          </a:p>
        </p:txBody>
      </p:sp>
      <p:sp>
        <p:nvSpPr>
          <p:cNvPr id="4" name="Content Placeholder 3"/>
          <p:cNvSpPr>
            <a:spLocks noGrp="1"/>
          </p:cNvSpPr>
          <p:nvPr>
            <p:ph sz="half" idx="4294967295"/>
          </p:nvPr>
        </p:nvSpPr>
        <p:spPr>
          <a:xfrm>
            <a:off x="457200" y="1295400"/>
            <a:ext cx="8458200" cy="4953000"/>
          </a:xfrm>
        </p:spPr>
        <p:txBody>
          <a:bodyPr/>
          <a:lstStyle/>
          <a:p>
            <a:pPr>
              <a:buClr>
                <a:schemeClr val="accent2"/>
              </a:buClr>
              <a:tabLst>
                <a:tab pos="2684463" algn="r"/>
              </a:tabLst>
              <a:defRPr/>
            </a:pPr>
            <a:r>
              <a:rPr lang="en-US" sz="1800" b="1" dirty="0" smtClean="0"/>
              <a:t>Consent </a:t>
            </a:r>
            <a:r>
              <a:rPr lang="en-US" sz="1800" b="1" dirty="0"/>
              <a:t>Management Technology (CMT)</a:t>
            </a:r>
          </a:p>
          <a:p>
            <a:pPr lvl="1">
              <a:buClr>
                <a:schemeClr val="accent2"/>
              </a:buClr>
              <a:tabLst>
                <a:tab pos="2684463" algn="r"/>
              </a:tabLst>
              <a:defRPr/>
            </a:pPr>
            <a:r>
              <a:rPr lang="en-US" sz="1800" dirty="0"/>
              <a:t>Provides Ontarians with the ability to exercise control over the sharing of personal health information through management of consent directives</a:t>
            </a:r>
          </a:p>
          <a:p>
            <a:pPr>
              <a:buClr>
                <a:schemeClr val="accent2"/>
              </a:buClr>
              <a:tabLst>
                <a:tab pos="2684463" algn="r"/>
              </a:tabLst>
              <a:defRPr/>
            </a:pPr>
            <a:r>
              <a:rPr lang="en-US" sz="1800" b="1" dirty="0"/>
              <a:t>Monitoring Control Technology (MCT)</a:t>
            </a:r>
          </a:p>
          <a:p>
            <a:pPr lvl="1">
              <a:buClr>
                <a:schemeClr val="accent2"/>
              </a:buClr>
              <a:tabLst>
                <a:tab pos="2684463" algn="r"/>
              </a:tabLst>
              <a:defRPr/>
            </a:pPr>
            <a:r>
              <a:rPr lang="en-US" altLang="ja-JP" sz="1800" dirty="0"/>
              <a:t>Provides automated collection of transaction logs associated with PHI-related transactions within eHealth Ontario’s systems and provides reporting capabilities to audit users within these systems</a:t>
            </a:r>
          </a:p>
          <a:p>
            <a:pPr>
              <a:buClr>
                <a:schemeClr val="accent2"/>
              </a:buClr>
              <a:tabLst>
                <a:tab pos="2684463" algn="r"/>
              </a:tabLst>
              <a:defRPr/>
            </a:pPr>
            <a:r>
              <a:rPr lang="en-US" altLang="ja-JP" sz="1800" b="1" dirty="0"/>
              <a:t>Portal Services</a:t>
            </a:r>
          </a:p>
          <a:p>
            <a:pPr lvl="1">
              <a:buClr>
                <a:schemeClr val="accent2"/>
              </a:buClr>
              <a:tabLst>
                <a:tab pos="2684463" algn="r"/>
              </a:tabLst>
              <a:defRPr/>
            </a:pPr>
            <a:r>
              <a:rPr lang="en-US" altLang="ja-JP" sz="1800" dirty="0"/>
              <a:t>Provides two core access channels (portlets and web services) for health information</a:t>
            </a:r>
          </a:p>
          <a:p>
            <a:pPr>
              <a:buClr>
                <a:schemeClr val="accent2"/>
              </a:buClr>
              <a:tabLst>
                <a:tab pos="2684463" algn="r"/>
              </a:tabLst>
              <a:defRPr/>
            </a:pPr>
            <a:r>
              <a:rPr lang="en-US" sz="1800" b="1" dirty="0" smtClean="0"/>
              <a:t>ONE ID and Single Sign On</a:t>
            </a:r>
          </a:p>
          <a:p>
            <a:pPr lvl="1">
              <a:buClr>
                <a:schemeClr val="accent2"/>
              </a:buClr>
              <a:tabLst>
                <a:tab pos="2684463" algn="r"/>
              </a:tabLst>
              <a:defRPr/>
            </a:pPr>
            <a:r>
              <a:rPr lang="en-US" sz="1800" dirty="0" smtClean="0">
                <a:solidFill>
                  <a:srgbClr val="262626"/>
                </a:solidFill>
              </a:rPr>
              <a:t>An identity </a:t>
            </a:r>
            <a:r>
              <a:rPr lang="en-US" sz="1800" dirty="0">
                <a:solidFill>
                  <a:srgbClr val="262626"/>
                </a:solidFill>
              </a:rPr>
              <a:t>and access management service, </a:t>
            </a:r>
            <a:r>
              <a:rPr lang="en-US" sz="1800" dirty="0" smtClean="0">
                <a:solidFill>
                  <a:srgbClr val="262626"/>
                </a:solidFill>
              </a:rPr>
              <a:t>and a </a:t>
            </a:r>
            <a:r>
              <a:rPr lang="en-US" sz="1800" dirty="0">
                <a:solidFill>
                  <a:srgbClr val="262626"/>
                </a:solidFill>
              </a:rPr>
              <a:t>set of systems and processes that enable health care providers to securely access </a:t>
            </a:r>
            <a:r>
              <a:rPr lang="en-US" sz="1800" dirty="0" smtClean="0">
                <a:solidFill>
                  <a:srgbClr val="262626"/>
                </a:solidFill>
              </a:rPr>
              <a:t>EHR </a:t>
            </a:r>
            <a:r>
              <a:rPr lang="en-US" sz="1800" dirty="0">
                <a:solidFill>
                  <a:srgbClr val="262626"/>
                </a:solidFill>
              </a:rPr>
              <a:t>services. </a:t>
            </a:r>
            <a:r>
              <a:rPr lang="en-US" sz="1800" dirty="0" smtClean="0">
                <a:solidFill>
                  <a:srgbClr val="262626"/>
                </a:solidFill>
              </a:rPr>
              <a:t> </a:t>
            </a:r>
            <a:r>
              <a:rPr lang="en-US" altLang="en-US" sz="1800" dirty="0" smtClean="0">
                <a:solidFill>
                  <a:srgbClr val="262626"/>
                </a:solidFill>
              </a:rPr>
              <a:t>Federated </a:t>
            </a:r>
            <a:r>
              <a:rPr lang="en-US" altLang="en-US" sz="1800" dirty="0">
                <a:solidFill>
                  <a:srgbClr val="262626"/>
                </a:solidFill>
              </a:rPr>
              <a:t>single sign on w</a:t>
            </a:r>
            <a:r>
              <a:rPr lang="en-US" sz="1800" dirty="0">
                <a:solidFill>
                  <a:srgbClr val="262626"/>
                </a:solidFill>
              </a:rPr>
              <a:t>ill allow eHealth Ontario to securely  extend the mechanism to external parties and users with non ONE ID accounts through the use of technology and a contractual relationship.</a:t>
            </a:r>
            <a:endParaRPr lang="en-US" sz="1800" b="1" dirty="0">
              <a:solidFill>
                <a:srgbClr val="FF0000"/>
              </a:solidFill>
            </a:endParaRPr>
          </a:p>
          <a:p>
            <a:pPr lvl="1">
              <a:buClr>
                <a:schemeClr val="accent2"/>
              </a:buClr>
              <a:tabLst>
                <a:tab pos="2684463" algn="r"/>
              </a:tabLst>
              <a:defRPr/>
            </a:pPr>
            <a:endParaRPr lang="en-US" sz="14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29053599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381000" y="457200"/>
            <a:ext cx="7010400" cy="990600"/>
          </a:xfrm>
        </p:spPr>
        <p:txBody>
          <a:bodyPr/>
          <a:lstStyle/>
          <a:p>
            <a:pPr eaLnBrk="1" hangingPunct="1"/>
            <a:r>
              <a:rPr lang="en-US" altLang="en-US" dirty="0"/>
              <a:t>OVERVIEW OF eHealth Ontario INITIATIVES </a:t>
            </a:r>
            <a:r>
              <a:rPr lang="en-US" altLang="en-US" dirty="0" smtClean="0"/>
              <a:t>(cont’d)</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14</a:t>
            </a:fld>
            <a:endParaRPr lang="en-US" dirty="0"/>
          </a:p>
        </p:txBody>
      </p:sp>
      <p:sp>
        <p:nvSpPr>
          <p:cNvPr id="4" name="Content Placeholder 3"/>
          <p:cNvSpPr>
            <a:spLocks noGrp="1"/>
          </p:cNvSpPr>
          <p:nvPr>
            <p:ph sz="half" idx="4294967295"/>
          </p:nvPr>
        </p:nvSpPr>
        <p:spPr>
          <a:xfrm>
            <a:off x="609600" y="1371600"/>
            <a:ext cx="8229600" cy="4953000"/>
          </a:xfrm>
        </p:spPr>
        <p:txBody>
          <a:bodyPr/>
          <a:lstStyle/>
          <a:p>
            <a:pPr>
              <a:buClr>
                <a:schemeClr val="accent2"/>
              </a:buClr>
              <a:tabLst>
                <a:tab pos="2684463" algn="r"/>
              </a:tabLst>
              <a:defRPr/>
            </a:pPr>
            <a:r>
              <a:rPr lang="en-US" sz="1800" b="1" dirty="0" smtClean="0"/>
              <a:t>connecting </a:t>
            </a:r>
            <a:r>
              <a:rPr lang="en-US" sz="1800" b="1" dirty="0"/>
              <a:t>Southwestern </a:t>
            </a:r>
            <a:r>
              <a:rPr lang="en-US" sz="1800" b="1" dirty="0" smtClean="0"/>
              <a:t>Ontario (cSWO)</a:t>
            </a:r>
            <a:endParaRPr lang="en-US" sz="1800" b="1" dirty="0"/>
          </a:p>
          <a:p>
            <a:pPr lvl="1">
              <a:buClr>
                <a:schemeClr val="accent2"/>
              </a:buClr>
              <a:tabLst>
                <a:tab pos="2684463" algn="r"/>
              </a:tabLst>
              <a:defRPr/>
            </a:pPr>
            <a:r>
              <a:rPr lang="en-US" sz="1800" dirty="0"/>
              <a:t>Enables regional integration and regional-scale adoption by clinicians across LHINs 1-4</a:t>
            </a:r>
          </a:p>
          <a:p>
            <a:pPr>
              <a:buClr>
                <a:schemeClr val="accent2"/>
              </a:buClr>
              <a:tabLst>
                <a:tab pos="2684463" algn="r"/>
              </a:tabLst>
              <a:defRPr/>
            </a:pPr>
            <a:r>
              <a:rPr lang="en-US" sz="1800" b="1" dirty="0" smtClean="0"/>
              <a:t>connecting Northern and Eastern Ontario (cNEO)</a:t>
            </a:r>
          </a:p>
          <a:p>
            <a:pPr lvl="1">
              <a:buClr>
                <a:schemeClr val="accent2"/>
              </a:buClr>
              <a:tabLst>
                <a:tab pos="2684463" algn="r"/>
              </a:tabLst>
              <a:defRPr/>
            </a:pPr>
            <a:r>
              <a:rPr lang="en-US" sz="1800" dirty="0"/>
              <a:t>Provides improved electronic information sharing across health service providers in </a:t>
            </a:r>
            <a:r>
              <a:rPr lang="en-US" sz="1800" dirty="0" smtClean="0"/>
              <a:t>LHINs 10,11,13,14</a:t>
            </a:r>
          </a:p>
          <a:p>
            <a:pPr>
              <a:buClr>
                <a:schemeClr val="accent2"/>
              </a:buClr>
              <a:tabLst>
                <a:tab pos="2684463" algn="r"/>
              </a:tabLst>
              <a:defRPr/>
            </a:pPr>
            <a:r>
              <a:rPr lang="en-US" sz="1800" b="1" dirty="0" smtClean="0"/>
              <a:t>connecting Greater Toronto Area (cGTA)</a:t>
            </a:r>
          </a:p>
          <a:p>
            <a:pPr lvl="1">
              <a:buClr>
                <a:schemeClr val="accent2"/>
              </a:buClr>
              <a:tabLst>
                <a:tab pos="2684463" algn="r"/>
              </a:tabLst>
              <a:defRPr/>
            </a:pPr>
            <a:r>
              <a:rPr lang="en-US" sz="1800" dirty="0" smtClean="0"/>
              <a:t>Provides improved electronic information sharing across health service providers in the GTA</a:t>
            </a:r>
          </a:p>
          <a:p>
            <a:pPr>
              <a:buClr>
                <a:schemeClr val="accent2"/>
              </a:buClr>
              <a:tabLst>
                <a:tab pos="2684463" algn="r"/>
              </a:tabLst>
              <a:defRPr/>
            </a:pPr>
            <a:r>
              <a:rPr lang="en-US" sz="1800" b="1" dirty="0"/>
              <a:t>Hospital Report Manager (HRM)</a:t>
            </a:r>
          </a:p>
          <a:p>
            <a:pPr lvl="1">
              <a:buClr>
                <a:schemeClr val="accent2"/>
              </a:buClr>
              <a:tabLst>
                <a:tab pos="2684463" algn="r"/>
              </a:tabLst>
              <a:defRPr/>
            </a:pPr>
            <a:r>
              <a:rPr lang="en-CA" sz="1800" dirty="0">
                <a:solidFill>
                  <a:srgbClr val="262626">
                    <a:lumMod val="90000"/>
                    <a:lumOff val="10000"/>
                  </a:srgbClr>
                </a:solidFill>
              </a:rPr>
              <a:t>Hospital Report Manager (HRM) is </a:t>
            </a:r>
            <a:r>
              <a:rPr lang="en-CA" sz="1800" dirty="0" smtClean="0">
                <a:solidFill>
                  <a:srgbClr val="262626">
                    <a:lumMod val="90000"/>
                    <a:lumOff val="10000"/>
                  </a:srgbClr>
                </a:solidFill>
              </a:rPr>
              <a:t>a provincial </a:t>
            </a:r>
            <a:r>
              <a:rPr lang="en-CA" sz="1800" dirty="0">
                <a:solidFill>
                  <a:srgbClr val="262626">
                    <a:lumMod val="90000"/>
                    <a:lumOff val="10000"/>
                  </a:srgbClr>
                </a:solidFill>
              </a:rPr>
              <a:t>EHR asset that enables hospital reports to be sent electronically to EMR-enabled clinicians</a:t>
            </a:r>
            <a:endParaRPr lang="en-US" sz="1800" dirty="0">
              <a:solidFill>
                <a:srgbClr val="262626">
                  <a:lumMod val="90000"/>
                  <a:lumOff val="10000"/>
                </a:srgbClr>
              </a:solidFill>
            </a:endParaRPr>
          </a:p>
          <a:p>
            <a:pPr marL="514350" lvl="1" indent="0">
              <a:buClr>
                <a:schemeClr val="accent2"/>
              </a:buClr>
              <a:buNone/>
              <a:tabLst>
                <a:tab pos="2684463" algn="r"/>
              </a:tabLst>
              <a:defRPr/>
            </a:pPr>
            <a:endParaRPr lang="en-US" sz="1800" dirty="0" smtClean="0"/>
          </a:p>
          <a:p>
            <a:pPr lvl="1">
              <a:buClr>
                <a:schemeClr val="accent2"/>
              </a:buClr>
              <a:tabLst>
                <a:tab pos="2684463" algn="r"/>
              </a:tabLst>
              <a:defRPr/>
            </a:pPr>
            <a:endParaRPr lang="en-US" sz="1800" dirty="0"/>
          </a:p>
          <a:p>
            <a:pPr eaLnBrk="1" hangingPunct="1">
              <a:spcAft>
                <a:spcPct val="0"/>
              </a:spcAft>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22879603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CLINICAL DATA REPOSITORIES(CDRs) / DI-rs – WHAT’S THE DIFFERENCE?</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15</a:t>
            </a:fld>
            <a:endParaRPr lang="en-US" dirty="0"/>
          </a:p>
        </p:txBody>
      </p:sp>
      <p:sp>
        <p:nvSpPr>
          <p:cNvPr id="4" name="Content Placeholder 3"/>
          <p:cNvSpPr>
            <a:spLocks noGrp="1"/>
          </p:cNvSpPr>
          <p:nvPr>
            <p:ph sz="half" idx="4294967295"/>
          </p:nvPr>
        </p:nvSpPr>
        <p:spPr>
          <a:xfrm>
            <a:off x="609600" y="1524000"/>
            <a:ext cx="8229600" cy="4800600"/>
          </a:xfrm>
        </p:spPr>
        <p:txBody>
          <a:bodyPr/>
          <a:lstStyle/>
          <a:p>
            <a:pPr>
              <a:buClr>
                <a:schemeClr val="accent2"/>
              </a:buClr>
              <a:tabLst>
                <a:tab pos="2684463" algn="r"/>
              </a:tabLst>
              <a:defRPr/>
            </a:pPr>
            <a:r>
              <a:rPr lang="en-US" sz="2000" dirty="0" smtClean="0"/>
              <a:t>DI-rs are the authoritative source for DI information sharing across Ontario</a:t>
            </a:r>
          </a:p>
          <a:p>
            <a:pPr marL="0" indent="0">
              <a:buClr>
                <a:schemeClr val="accent2"/>
              </a:buClr>
              <a:buNone/>
              <a:tabLst>
                <a:tab pos="2684463" algn="r"/>
              </a:tabLst>
              <a:defRPr/>
            </a:pPr>
            <a:endParaRPr lang="en-US" sz="2000" dirty="0" smtClean="0"/>
          </a:p>
          <a:p>
            <a:r>
              <a:rPr lang="en-US" sz="2000" dirty="0"/>
              <a:t>CDRs contain hospital information for sharing across Ontario, such as discharge summaries and other information not part of a provincial repository. Information such as labs and diagnostic imaging which are part of repository (OLIS and the respective DI-</a:t>
            </a:r>
            <a:r>
              <a:rPr lang="en-US" sz="2000" dirty="0" err="1"/>
              <a:t>rs</a:t>
            </a:r>
            <a:r>
              <a:rPr lang="en-US" sz="2000" dirty="0"/>
              <a:t>) would not be in CDRs </a:t>
            </a:r>
          </a:p>
          <a:p>
            <a:pPr marL="0" indent="0">
              <a:buClr>
                <a:schemeClr val="accent2"/>
              </a:buClr>
              <a:buNone/>
              <a:tabLst>
                <a:tab pos="2684463" algn="r"/>
              </a:tabLst>
              <a:defRPr/>
            </a:pPr>
            <a:endParaRPr lang="en-US" sz="2000" dirty="0" smtClean="0"/>
          </a:p>
          <a:p>
            <a:pPr>
              <a:buClr>
                <a:schemeClr val="accent2"/>
              </a:buClr>
              <a:tabLst>
                <a:tab pos="2684463" algn="r"/>
              </a:tabLst>
              <a:defRPr/>
            </a:pPr>
            <a:r>
              <a:rPr lang="en-US" sz="2000" dirty="0" smtClean="0"/>
              <a:t>Viewer solutions to view data across multiple care settings and across domains (e.g. CDRs, and DI-rs)</a:t>
            </a:r>
          </a:p>
          <a:p>
            <a:pPr>
              <a:buClr>
                <a:schemeClr val="accent2"/>
              </a:buClr>
              <a:tabLst>
                <a:tab pos="2684463" algn="r"/>
              </a:tabLst>
              <a:defRPr/>
            </a:pPr>
            <a:endParaRPr lang="en-US" sz="1800" dirty="0" smtClean="0"/>
          </a:p>
          <a:p>
            <a:pPr lvl="1">
              <a:buClr>
                <a:schemeClr val="accent2"/>
              </a:buClr>
              <a:tabLst>
                <a:tab pos="2684463" algn="r"/>
              </a:tabLst>
              <a:defRPr/>
            </a:pPr>
            <a:endParaRPr lang="en-US" sz="1800" dirty="0"/>
          </a:p>
          <a:p>
            <a:pPr eaLnBrk="1" hangingPunct="1">
              <a:spcAft>
                <a:spcPct val="0"/>
              </a:spcAft>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34819222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HOSPITAL REPORT MANAGER (HRM)</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16</a:t>
            </a:fld>
            <a:endParaRPr lang="en-US" dirty="0"/>
          </a:p>
        </p:txBody>
      </p:sp>
      <p:sp>
        <p:nvSpPr>
          <p:cNvPr id="4" name="Content Placeholder 3"/>
          <p:cNvSpPr>
            <a:spLocks noGrp="1"/>
          </p:cNvSpPr>
          <p:nvPr>
            <p:ph sz="half" idx="4294967295"/>
          </p:nvPr>
        </p:nvSpPr>
        <p:spPr>
          <a:xfrm>
            <a:off x="609600" y="1524000"/>
            <a:ext cx="8229600" cy="4800600"/>
          </a:xfrm>
        </p:spPr>
        <p:txBody>
          <a:bodyPr/>
          <a:lstStyle/>
          <a:p>
            <a:pPr defTabSz="912813">
              <a:spcAft>
                <a:spcPct val="0"/>
              </a:spcAft>
              <a:buSzPct val="120000"/>
              <a:defRPr/>
            </a:pPr>
            <a:r>
              <a:rPr lang="en-CA" sz="2000" dirty="0">
                <a:solidFill>
                  <a:srgbClr val="262626">
                    <a:lumMod val="90000"/>
                    <a:lumOff val="10000"/>
                  </a:srgbClr>
                </a:solidFill>
              </a:rPr>
              <a:t>Hospital Report Manager is a provincial EHR asset that enables hospital reports to be sent electronically to EMR-enabled clinicians.</a:t>
            </a:r>
          </a:p>
          <a:p>
            <a:pPr defTabSz="912813">
              <a:spcAft>
                <a:spcPct val="0"/>
              </a:spcAft>
              <a:buSzPct val="120000"/>
              <a:defRPr/>
            </a:pPr>
            <a:endParaRPr lang="en-US" sz="2000" dirty="0">
              <a:solidFill>
                <a:srgbClr val="262626">
                  <a:lumMod val="90000"/>
                  <a:lumOff val="10000"/>
                </a:srgbClr>
              </a:solidFill>
            </a:endParaRPr>
          </a:p>
          <a:p>
            <a:pPr defTabSz="912813">
              <a:spcAft>
                <a:spcPct val="0"/>
              </a:spcAft>
              <a:buSzPct val="120000"/>
              <a:defRPr/>
            </a:pPr>
            <a:r>
              <a:rPr lang="en-US" sz="2000" dirty="0">
                <a:solidFill>
                  <a:srgbClr val="262626">
                    <a:lumMod val="90000"/>
                    <a:lumOff val="10000"/>
                  </a:srgbClr>
                </a:solidFill>
              </a:rPr>
              <a:t>HRM enables clinicians to </a:t>
            </a:r>
            <a:r>
              <a:rPr lang="en-CA" sz="2000" dirty="0">
                <a:solidFill>
                  <a:srgbClr val="262626">
                    <a:lumMod val="90000"/>
                    <a:lumOff val="10000"/>
                  </a:srgbClr>
                </a:solidFill>
                <a:cs typeface="Calibri" pitchFamily="34" charset="0"/>
              </a:rPr>
              <a:t>receive hospital reports – </a:t>
            </a:r>
            <a:r>
              <a:rPr lang="en-US" sz="2000" dirty="0">
                <a:solidFill>
                  <a:srgbClr val="262626">
                    <a:lumMod val="90000"/>
                    <a:lumOff val="10000"/>
                  </a:srgbClr>
                </a:solidFill>
                <a:cs typeface="Calibri" pitchFamily="34" charset="0"/>
              </a:rPr>
              <a:t>text based Medical Record reports, (e.g. Discharge Summary), and transcribed Diagnostic Imaging (excluding image) - </a:t>
            </a:r>
            <a:r>
              <a:rPr lang="en-CA" sz="2000" dirty="0">
                <a:solidFill>
                  <a:srgbClr val="262626">
                    <a:lumMod val="90000"/>
                    <a:lumOff val="10000"/>
                  </a:srgbClr>
                </a:solidFill>
                <a:cs typeface="Calibri" pitchFamily="34" charset="0"/>
              </a:rPr>
              <a:t>directly into the EMR within minutes</a:t>
            </a:r>
          </a:p>
          <a:p>
            <a:pPr defTabSz="912813">
              <a:spcAft>
                <a:spcPct val="0"/>
              </a:spcAft>
              <a:buSzPct val="120000"/>
              <a:defRPr/>
            </a:pPr>
            <a:endParaRPr lang="en-CA" sz="2000" dirty="0">
              <a:solidFill>
                <a:srgbClr val="262626">
                  <a:lumMod val="90000"/>
                  <a:lumOff val="10000"/>
                </a:srgbClr>
              </a:solidFill>
              <a:cs typeface="Calibri" pitchFamily="34" charset="0"/>
            </a:endParaRPr>
          </a:p>
          <a:p>
            <a:pPr marL="0" indent="0" defTabSz="912813">
              <a:spcAft>
                <a:spcPct val="0"/>
              </a:spcAft>
              <a:buSzPct val="120000"/>
              <a:buNone/>
              <a:defRPr/>
            </a:pPr>
            <a:r>
              <a:rPr lang="en-CA" sz="2000" b="1" dirty="0">
                <a:solidFill>
                  <a:srgbClr val="262626">
                    <a:lumMod val="90000"/>
                    <a:lumOff val="10000"/>
                  </a:srgbClr>
                </a:solidFill>
                <a:cs typeface="Calibri" pitchFamily="34" charset="0"/>
              </a:rPr>
              <a:t>CURRENT </a:t>
            </a:r>
            <a:r>
              <a:rPr lang="en-CA" sz="2000" b="1" dirty="0" smtClean="0">
                <a:solidFill>
                  <a:srgbClr val="262626">
                    <a:lumMod val="90000"/>
                    <a:lumOff val="10000"/>
                  </a:srgbClr>
                </a:solidFill>
                <a:cs typeface="Calibri" pitchFamily="34" charset="0"/>
              </a:rPr>
              <a:t>STATUS</a:t>
            </a:r>
          </a:p>
          <a:p>
            <a:pPr marL="0" indent="0" defTabSz="912813">
              <a:spcAft>
                <a:spcPct val="0"/>
              </a:spcAft>
              <a:buSzPct val="120000"/>
              <a:buNone/>
              <a:defRPr/>
            </a:pPr>
            <a:endParaRPr lang="en-CA" sz="2000" b="1" dirty="0" smtClean="0">
              <a:solidFill>
                <a:srgbClr val="262626">
                  <a:lumMod val="90000"/>
                  <a:lumOff val="10000"/>
                </a:srgbClr>
              </a:solidFill>
              <a:cs typeface="Calibri" pitchFamily="34" charset="0"/>
            </a:endParaRPr>
          </a:p>
          <a:p>
            <a:pPr lvl="1" defTabSz="912813">
              <a:spcAft>
                <a:spcPct val="0"/>
              </a:spcAft>
              <a:buSzPct val="120000"/>
              <a:defRPr/>
            </a:pPr>
            <a:r>
              <a:rPr lang="en-CA" sz="1800" dirty="0" smtClean="0">
                <a:solidFill>
                  <a:srgbClr val="262626">
                    <a:lumMod val="90000"/>
                    <a:lumOff val="10000"/>
                  </a:srgbClr>
                </a:solidFill>
                <a:cs typeface="Calibri" pitchFamily="34" charset="0"/>
              </a:rPr>
              <a:t>30 </a:t>
            </a:r>
            <a:r>
              <a:rPr lang="en-CA" sz="1800" dirty="0">
                <a:solidFill>
                  <a:srgbClr val="262626">
                    <a:lumMod val="90000"/>
                    <a:lumOff val="10000"/>
                  </a:srgbClr>
                </a:solidFill>
                <a:cs typeface="Calibri" pitchFamily="34" charset="0"/>
              </a:rPr>
              <a:t>hospital corporations  are contributing electronic hospital reports</a:t>
            </a:r>
          </a:p>
          <a:p>
            <a:pPr lvl="1" defTabSz="912813">
              <a:lnSpc>
                <a:spcPct val="75000"/>
              </a:lnSpc>
              <a:buSzPct val="120000"/>
              <a:defRPr/>
            </a:pPr>
            <a:r>
              <a:rPr lang="en-US" sz="1800" dirty="0" smtClean="0">
                <a:solidFill>
                  <a:srgbClr val="262626">
                    <a:lumMod val="90000"/>
                    <a:lumOff val="10000"/>
                  </a:srgbClr>
                </a:solidFill>
                <a:cs typeface="Calibri" pitchFamily="34" charset="0"/>
              </a:rPr>
              <a:t>1 </a:t>
            </a:r>
            <a:r>
              <a:rPr lang="en-US" sz="1800" dirty="0">
                <a:solidFill>
                  <a:srgbClr val="262626">
                    <a:lumMod val="90000"/>
                    <a:lumOff val="10000"/>
                  </a:srgbClr>
                </a:solidFill>
                <a:cs typeface="Calibri" pitchFamily="34" charset="0"/>
              </a:rPr>
              <a:t>IHF contributing electronic hospital reports</a:t>
            </a:r>
            <a:r>
              <a:rPr lang="en-CA" sz="1800" dirty="0">
                <a:solidFill>
                  <a:srgbClr val="262626">
                    <a:lumMod val="90000"/>
                    <a:lumOff val="10000"/>
                  </a:srgbClr>
                </a:solidFill>
                <a:cs typeface="Calibri" pitchFamily="34" charset="0"/>
              </a:rPr>
              <a:t> </a:t>
            </a:r>
            <a:endParaRPr lang="en-CA" sz="1800" dirty="0" smtClean="0">
              <a:solidFill>
                <a:srgbClr val="262626">
                  <a:lumMod val="90000"/>
                  <a:lumOff val="10000"/>
                </a:srgbClr>
              </a:solidFill>
              <a:cs typeface="Calibri" pitchFamily="34" charset="0"/>
            </a:endParaRPr>
          </a:p>
          <a:p>
            <a:pPr lvl="1" defTabSz="912813">
              <a:lnSpc>
                <a:spcPct val="75000"/>
              </a:lnSpc>
              <a:buSzPct val="120000"/>
              <a:defRPr/>
            </a:pPr>
            <a:r>
              <a:rPr lang="en-US" sz="1800" dirty="0" smtClean="0">
                <a:solidFill>
                  <a:srgbClr val="262626">
                    <a:lumMod val="90000"/>
                    <a:lumOff val="10000"/>
                  </a:srgbClr>
                </a:solidFill>
                <a:cs typeface="Calibri" pitchFamily="34" charset="0"/>
              </a:rPr>
              <a:t>Over </a:t>
            </a:r>
            <a:r>
              <a:rPr lang="en-US" sz="1800" dirty="0">
                <a:solidFill>
                  <a:srgbClr val="262626">
                    <a:lumMod val="90000"/>
                    <a:lumOff val="10000"/>
                  </a:srgbClr>
                </a:solidFill>
                <a:cs typeface="Calibri" pitchFamily="34" charset="0"/>
              </a:rPr>
              <a:t>50, 000 hospital reports are being sent electronically each month to  over 900 EMR-enabled clinicians</a:t>
            </a:r>
          </a:p>
          <a:p>
            <a:pPr lvl="1" defTabSz="912813">
              <a:lnSpc>
                <a:spcPct val="75000"/>
              </a:lnSpc>
              <a:buSzPct val="120000"/>
              <a:defRPr/>
            </a:pPr>
            <a:r>
              <a:rPr lang="en-US" sz="1800" dirty="0" smtClean="0">
                <a:solidFill>
                  <a:srgbClr val="262626">
                    <a:lumMod val="90000"/>
                    <a:lumOff val="10000"/>
                  </a:srgbClr>
                </a:solidFill>
                <a:cs typeface="Calibri" pitchFamily="34" charset="0"/>
              </a:rPr>
              <a:t>Over </a:t>
            </a:r>
            <a:r>
              <a:rPr lang="en-US" sz="1800" dirty="0">
                <a:solidFill>
                  <a:srgbClr val="262626">
                    <a:lumMod val="90000"/>
                    <a:lumOff val="10000"/>
                  </a:srgbClr>
                </a:solidFill>
                <a:cs typeface="Calibri" pitchFamily="34" charset="0"/>
              </a:rPr>
              <a:t>2,600 clinicians enrolled to receive HRM reports </a:t>
            </a:r>
          </a:p>
          <a:p>
            <a:pPr lvl="1" defTabSz="912813">
              <a:lnSpc>
                <a:spcPct val="75000"/>
              </a:lnSpc>
              <a:buSzPct val="120000"/>
              <a:defRPr/>
            </a:pPr>
            <a:r>
              <a:rPr lang="en-US" sz="1800" dirty="0" smtClean="0">
                <a:solidFill>
                  <a:srgbClr val="262626">
                    <a:lumMod val="90000"/>
                    <a:lumOff val="10000"/>
                  </a:srgbClr>
                </a:solidFill>
                <a:cs typeface="Calibri" pitchFamily="34" charset="0"/>
              </a:rPr>
              <a:t>Alignment </a:t>
            </a:r>
            <a:r>
              <a:rPr lang="en-US" sz="1800" dirty="0">
                <a:solidFill>
                  <a:srgbClr val="262626">
                    <a:lumMod val="90000"/>
                    <a:lumOff val="10000"/>
                  </a:srgbClr>
                </a:solidFill>
                <a:cs typeface="Calibri" pitchFamily="34" charset="0"/>
              </a:rPr>
              <a:t>initiatives in place with regional projects, e.g. cGTA, DI Program</a:t>
            </a:r>
            <a:endParaRPr lang="en-US" sz="1800" dirty="0" smtClean="0"/>
          </a:p>
          <a:p>
            <a:pPr lvl="1">
              <a:buClr>
                <a:schemeClr val="accent2"/>
              </a:buClr>
              <a:tabLst>
                <a:tab pos="2684463" algn="r"/>
              </a:tabLst>
              <a:defRPr/>
            </a:pPr>
            <a:endParaRPr lang="en-US" sz="1800" dirty="0"/>
          </a:p>
          <a:p>
            <a:pPr eaLnBrk="1" hangingPunct="1">
              <a:spcAft>
                <a:spcPct val="0"/>
              </a:spcAft>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284221521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rgbClr val="00B0F0"/>
                </a:solidFill>
              </a:rPr>
              <a:t>HRM/DIAGNOSTIC IMAGING ALIGNMENT</a:t>
            </a:r>
          </a:p>
        </p:txBody>
      </p:sp>
      <p:sp>
        <p:nvSpPr>
          <p:cNvPr id="15363" name="Content Placeholder 2"/>
          <p:cNvSpPr>
            <a:spLocks noGrp="1"/>
          </p:cNvSpPr>
          <p:nvPr>
            <p:ph idx="1"/>
          </p:nvPr>
        </p:nvSpPr>
        <p:spPr>
          <a:xfrm>
            <a:off x="609600" y="1600200"/>
            <a:ext cx="7924800" cy="4343400"/>
          </a:xfrm>
        </p:spPr>
        <p:txBody>
          <a:bodyPr/>
          <a:lstStyle/>
          <a:p>
            <a:r>
              <a:rPr lang="en-US" sz="2000" dirty="0" smtClean="0">
                <a:cs typeface="Arial" charset="0"/>
              </a:rPr>
              <a:t>Pilot initiative in progress to distribute reports from two hospitals in the NEODIN area contributing to the XDS repository at eHealth Ontario, via HRM to physicians’ EMRs, thereby reducing the number of individual and unique connections</a:t>
            </a:r>
          </a:p>
          <a:p>
            <a:r>
              <a:rPr lang="en-US" sz="2000" dirty="0" smtClean="0">
                <a:cs typeface="Arial" charset="0"/>
              </a:rPr>
              <a:t>Step towards achieving broader strategic alignment, leveraging existing functionality at DI-rs and eHealth Ontario assets</a:t>
            </a:r>
          </a:p>
          <a:p>
            <a:endParaRPr lang="en-US" sz="2000" dirty="0" smtClean="0">
              <a:cs typeface="Arial" charset="0"/>
            </a:endParaRPr>
          </a:p>
          <a:p>
            <a:endParaRPr lang="en-US" sz="2200" dirty="0"/>
          </a:p>
        </p:txBody>
      </p:sp>
      <p:sp>
        <p:nvSpPr>
          <p:cNvPr id="4" name="Slide Number Placeholder 3"/>
          <p:cNvSpPr>
            <a:spLocks noGrp="1"/>
          </p:cNvSpPr>
          <p:nvPr>
            <p:ph type="sldNum" sz="quarter" idx="10"/>
          </p:nvPr>
        </p:nvSpPr>
        <p:spPr/>
        <p:txBody>
          <a:bodyPr/>
          <a:lstStyle/>
          <a:p>
            <a:pPr>
              <a:defRPr/>
            </a:pPr>
            <a:fld id="{D7B93B38-D3D5-4C30-9134-E70C5E309242}" type="slidenum">
              <a:rPr lang="en-US" smtClean="0"/>
              <a:pPr>
                <a:defRPr/>
              </a:pPr>
              <a:t>17</a:t>
            </a:fld>
            <a:endParaRPr lang="en-US" dirty="0"/>
          </a:p>
        </p:txBody>
      </p:sp>
    </p:spTree>
    <p:extLst>
      <p:ext uri="{BB962C8B-B14F-4D97-AF65-F5344CB8AC3E}">
        <p14:creationId xmlns:p14="http://schemas.microsoft.com/office/powerpoint/2010/main" val="81301435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rgbClr val="00B0F0"/>
                </a:solidFill>
              </a:rPr>
              <a:t>OTHER IHF-RELATED INITIATIVES</a:t>
            </a:r>
          </a:p>
        </p:txBody>
      </p:sp>
      <p:sp>
        <p:nvSpPr>
          <p:cNvPr id="15363" name="Content Placeholder 2"/>
          <p:cNvSpPr>
            <a:spLocks noGrp="1"/>
          </p:cNvSpPr>
          <p:nvPr>
            <p:ph idx="1"/>
          </p:nvPr>
        </p:nvSpPr>
        <p:spPr>
          <a:xfrm>
            <a:off x="609600" y="1600200"/>
            <a:ext cx="7924800" cy="4343400"/>
          </a:xfrm>
        </p:spPr>
        <p:txBody>
          <a:bodyPr/>
          <a:lstStyle/>
          <a:p>
            <a:r>
              <a:rPr lang="en-US" sz="2000" dirty="0" smtClean="0">
                <a:cs typeface="Arial" charset="0"/>
              </a:rPr>
              <a:t>Plans to add additional IHFs beyond those scheduled for this current fiscal year are progressing with the goal of moving beyond 3.4M exams captured annually</a:t>
            </a:r>
          </a:p>
          <a:p>
            <a:r>
              <a:rPr lang="en-US" sz="2000" dirty="0" smtClean="0">
                <a:cs typeface="Arial" charset="0"/>
              </a:rPr>
              <a:t>Work is almost complete to ascertain how much of the IHF exam volume in Ontario is digital and how many “hubs” this volume rolls up into. This information will help to inform our future plans</a:t>
            </a:r>
          </a:p>
          <a:p>
            <a:r>
              <a:rPr lang="en-US" sz="2000" dirty="0" smtClean="0">
                <a:cs typeface="Arial" charset="0"/>
              </a:rPr>
              <a:t>PCR work with IHFs is underway to enable cross DI-r sharing via DI Common Service</a:t>
            </a:r>
            <a:endParaRPr lang="en-US" sz="2200" dirty="0"/>
          </a:p>
        </p:txBody>
      </p:sp>
      <p:sp>
        <p:nvSpPr>
          <p:cNvPr id="4" name="Slide Number Placeholder 3"/>
          <p:cNvSpPr>
            <a:spLocks noGrp="1"/>
          </p:cNvSpPr>
          <p:nvPr>
            <p:ph type="sldNum" sz="quarter" idx="10"/>
          </p:nvPr>
        </p:nvSpPr>
        <p:spPr/>
        <p:txBody>
          <a:bodyPr/>
          <a:lstStyle/>
          <a:p>
            <a:pPr>
              <a:defRPr/>
            </a:pPr>
            <a:fld id="{D7B93B38-D3D5-4C30-9134-E70C5E309242}" type="slidenum">
              <a:rPr lang="en-US" smtClean="0"/>
              <a:pPr>
                <a:defRPr/>
              </a:pPr>
              <a:t>18</a:t>
            </a:fld>
            <a:endParaRPr lang="en-US" dirty="0"/>
          </a:p>
        </p:txBody>
      </p:sp>
    </p:spTree>
    <p:extLst>
      <p:ext uri="{BB962C8B-B14F-4D97-AF65-F5344CB8AC3E}">
        <p14:creationId xmlns:p14="http://schemas.microsoft.com/office/powerpoint/2010/main" val="196572498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rgbClr val="00B0F0"/>
                </a:solidFill>
              </a:rPr>
              <a:t>SUMMARY</a:t>
            </a:r>
          </a:p>
        </p:txBody>
      </p:sp>
      <p:sp>
        <p:nvSpPr>
          <p:cNvPr id="15363" name="Content Placeholder 2"/>
          <p:cNvSpPr>
            <a:spLocks noGrp="1"/>
          </p:cNvSpPr>
          <p:nvPr>
            <p:ph idx="1"/>
          </p:nvPr>
        </p:nvSpPr>
        <p:spPr>
          <a:xfrm>
            <a:off x="609600" y="1600200"/>
            <a:ext cx="7924800" cy="4343400"/>
          </a:xfrm>
        </p:spPr>
        <p:txBody>
          <a:bodyPr/>
          <a:lstStyle/>
          <a:p>
            <a:r>
              <a:rPr lang="en-US" sz="2000" dirty="0">
                <a:cs typeface="Arial" charset="0"/>
              </a:rPr>
              <a:t>There are a number of EHR-related initiatives in place</a:t>
            </a:r>
          </a:p>
          <a:p>
            <a:r>
              <a:rPr lang="en-US" sz="2000" dirty="0" smtClean="0"/>
              <a:t>eHealth Ontario is developing a strategy to align these initiatives to move today’s EHR into the future</a:t>
            </a:r>
            <a:endParaRPr lang="en-US" sz="2000" dirty="0"/>
          </a:p>
        </p:txBody>
      </p:sp>
      <p:sp>
        <p:nvSpPr>
          <p:cNvPr id="4" name="Slide Number Placeholder 3"/>
          <p:cNvSpPr>
            <a:spLocks noGrp="1"/>
          </p:cNvSpPr>
          <p:nvPr>
            <p:ph type="sldNum" sz="quarter" idx="10"/>
          </p:nvPr>
        </p:nvSpPr>
        <p:spPr/>
        <p:txBody>
          <a:bodyPr/>
          <a:lstStyle/>
          <a:p>
            <a:pPr>
              <a:defRPr/>
            </a:pPr>
            <a:fld id="{D7B93B38-D3D5-4C30-9134-E70C5E309242}" type="slidenum">
              <a:rPr lang="en-US" smtClean="0"/>
              <a:pPr>
                <a:defRPr/>
              </a:pPr>
              <a:t>19</a:t>
            </a:fld>
            <a:endParaRPr lang="en-US" dirty="0"/>
          </a:p>
        </p:txBody>
      </p:sp>
    </p:spTree>
    <p:extLst>
      <p:ext uri="{BB962C8B-B14F-4D97-AF65-F5344CB8AC3E}">
        <p14:creationId xmlns:p14="http://schemas.microsoft.com/office/powerpoint/2010/main" val="15438573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TABLE OF CONTENTS</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2</a:t>
            </a:fld>
            <a:endParaRPr lang="en-US" dirty="0"/>
          </a:p>
        </p:txBody>
      </p:sp>
      <p:sp>
        <p:nvSpPr>
          <p:cNvPr id="4" name="Content Placeholder 3"/>
          <p:cNvSpPr>
            <a:spLocks noGrp="1"/>
          </p:cNvSpPr>
          <p:nvPr>
            <p:ph sz="half" idx="4294967295"/>
          </p:nvPr>
        </p:nvSpPr>
        <p:spPr>
          <a:xfrm>
            <a:off x="609600" y="1447800"/>
            <a:ext cx="8229600" cy="4800600"/>
          </a:xfrm>
        </p:spPr>
        <p:txBody>
          <a:bodyPr/>
          <a:lstStyle/>
          <a:p>
            <a:pPr>
              <a:buClr>
                <a:schemeClr val="accent2"/>
              </a:buClr>
              <a:tabLst>
                <a:tab pos="2684463" algn="r"/>
              </a:tabLst>
              <a:defRPr/>
            </a:pPr>
            <a:r>
              <a:rPr lang="en-US" sz="2000" b="1" dirty="0" smtClean="0"/>
              <a:t>Connectivity Strategy</a:t>
            </a:r>
          </a:p>
          <a:p>
            <a:pPr>
              <a:buClr>
                <a:schemeClr val="accent2"/>
              </a:buClr>
              <a:tabLst>
                <a:tab pos="2684463" algn="r"/>
              </a:tabLst>
              <a:defRPr/>
            </a:pPr>
            <a:r>
              <a:rPr lang="en-US" sz="2000" b="1" dirty="0" smtClean="0"/>
              <a:t>Overview of DI Program Initiatives</a:t>
            </a:r>
          </a:p>
          <a:p>
            <a:pPr>
              <a:buClr>
                <a:schemeClr val="accent2"/>
              </a:buClr>
              <a:tabLst>
                <a:tab pos="2684463" algn="r"/>
              </a:tabLst>
              <a:defRPr/>
            </a:pPr>
            <a:r>
              <a:rPr lang="en-US" sz="2000" b="1" dirty="0" smtClean="0"/>
              <a:t>DI-r Landscape</a:t>
            </a:r>
          </a:p>
          <a:p>
            <a:pPr>
              <a:buClr>
                <a:schemeClr val="accent2"/>
              </a:buClr>
              <a:tabLst>
                <a:tab pos="2684463" algn="r"/>
              </a:tabLst>
              <a:defRPr/>
            </a:pPr>
            <a:r>
              <a:rPr lang="en-US" sz="2000" b="1" dirty="0" smtClean="0"/>
              <a:t>DI-r Metrics</a:t>
            </a:r>
          </a:p>
          <a:p>
            <a:pPr>
              <a:buClr>
                <a:schemeClr val="accent2"/>
              </a:buClr>
              <a:tabLst>
                <a:tab pos="2684463" algn="r"/>
              </a:tabLst>
              <a:defRPr/>
            </a:pPr>
            <a:r>
              <a:rPr lang="en-US" sz="2000" b="1" dirty="0" smtClean="0"/>
              <a:t>IHF Overview</a:t>
            </a:r>
          </a:p>
          <a:p>
            <a:pPr>
              <a:buClr>
                <a:schemeClr val="accent2"/>
              </a:buClr>
              <a:tabLst>
                <a:tab pos="2684463" algn="r"/>
              </a:tabLst>
              <a:defRPr/>
            </a:pPr>
            <a:r>
              <a:rPr lang="en-US" sz="2000" b="1" dirty="0" smtClean="0"/>
              <a:t>DI Common Service Vision</a:t>
            </a:r>
          </a:p>
          <a:p>
            <a:pPr>
              <a:buClr>
                <a:schemeClr val="accent2"/>
              </a:buClr>
              <a:tabLst>
                <a:tab pos="2684463" algn="r"/>
              </a:tabLst>
              <a:defRPr/>
            </a:pPr>
            <a:r>
              <a:rPr lang="en-US" sz="2000" b="1" dirty="0" smtClean="0"/>
              <a:t>DI Common Service – Overview of Releases</a:t>
            </a:r>
          </a:p>
          <a:p>
            <a:pPr>
              <a:buClr>
                <a:schemeClr val="accent2"/>
              </a:buClr>
              <a:tabLst>
                <a:tab pos="2684463" algn="r"/>
              </a:tabLst>
              <a:defRPr/>
            </a:pPr>
            <a:r>
              <a:rPr lang="en-US" sz="2000" b="1" dirty="0" smtClean="0"/>
              <a:t>Overview of eHealth Ontario Initiatives</a:t>
            </a:r>
          </a:p>
          <a:p>
            <a:pPr>
              <a:buClr>
                <a:schemeClr val="accent2"/>
              </a:buClr>
              <a:tabLst>
                <a:tab pos="2684463" algn="r"/>
              </a:tabLst>
              <a:defRPr/>
            </a:pPr>
            <a:r>
              <a:rPr lang="en-US" sz="2000" b="1" dirty="0" smtClean="0"/>
              <a:t>Clinical Data Repositories/DI Repositories</a:t>
            </a:r>
          </a:p>
          <a:p>
            <a:pPr>
              <a:buClr>
                <a:schemeClr val="accent2"/>
              </a:buClr>
              <a:tabLst>
                <a:tab pos="2684463" algn="r"/>
              </a:tabLst>
              <a:defRPr/>
            </a:pPr>
            <a:r>
              <a:rPr lang="en-US" sz="2000" b="1" dirty="0" smtClean="0"/>
              <a:t>Hospital Report Manager</a:t>
            </a:r>
          </a:p>
          <a:p>
            <a:pPr>
              <a:buClr>
                <a:schemeClr val="accent2"/>
              </a:buClr>
              <a:tabLst>
                <a:tab pos="2684463" algn="r"/>
              </a:tabLst>
              <a:defRPr/>
            </a:pPr>
            <a:r>
              <a:rPr lang="en-US" sz="2000" b="1" dirty="0" smtClean="0"/>
              <a:t>Other IHF-related Initiatives</a:t>
            </a:r>
          </a:p>
          <a:p>
            <a:pPr>
              <a:buClr>
                <a:schemeClr val="accent2"/>
              </a:buClr>
              <a:tabLst>
                <a:tab pos="2684463" algn="r"/>
              </a:tabLst>
              <a:defRPr/>
            </a:pPr>
            <a:endParaRPr lang="en-US" sz="2000" b="1" dirty="0" smtClean="0"/>
          </a:p>
          <a:p>
            <a:pPr>
              <a:buClr>
                <a:schemeClr val="accent2"/>
              </a:buClr>
              <a:tabLst>
                <a:tab pos="2684463" algn="r"/>
              </a:tabLst>
              <a:defRPr/>
            </a:pPr>
            <a:endParaRPr lang="en-US" sz="2000" b="1" dirty="0" smtClean="0"/>
          </a:p>
          <a:p>
            <a:pPr>
              <a:buClr>
                <a:schemeClr val="accent2"/>
              </a:buClr>
              <a:tabLst>
                <a:tab pos="2684463" algn="r"/>
              </a:tabLst>
              <a:defRPr/>
            </a:pPr>
            <a:endParaRPr lang="en-US" sz="2000" b="1" dirty="0" smtClean="0"/>
          </a:p>
          <a:p>
            <a:pPr>
              <a:buClr>
                <a:schemeClr val="accent2"/>
              </a:buClr>
              <a:tabLst>
                <a:tab pos="2684463" algn="r"/>
              </a:tabLst>
              <a:defRPr/>
            </a:pPr>
            <a:endParaRPr lang="en-US" sz="2000" b="1" dirty="0" smtClean="0"/>
          </a:p>
          <a:p>
            <a:pPr>
              <a:buClr>
                <a:schemeClr val="accent2"/>
              </a:buClr>
              <a:tabLst>
                <a:tab pos="2684463" algn="r"/>
              </a:tabLst>
              <a:defRPr/>
            </a:pPr>
            <a:endParaRPr lang="en-US" sz="2000" dirty="0"/>
          </a:p>
          <a:p>
            <a:pPr>
              <a:buClr>
                <a:schemeClr val="accent2"/>
              </a:buClr>
              <a:tabLst>
                <a:tab pos="2684463" algn="r"/>
              </a:tabLst>
              <a:defRPr/>
            </a:pPr>
            <a:endParaRPr lang="en-US" altLang="ja-JP" sz="1800" dirty="0" smtClean="0"/>
          </a:p>
          <a:p>
            <a:pPr>
              <a:buClr>
                <a:schemeClr val="accent2"/>
              </a:buClr>
              <a:tabLst>
                <a:tab pos="2684463" algn="r"/>
              </a:tabLst>
              <a:defRPr/>
            </a:pPr>
            <a:endParaRPr lang="en-US" altLang="ja-JP" sz="1800" dirty="0"/>
          </a:p>
          <a:p>
            <a:pPr eaLnBrk="1" hangingPunct="1">
              <a:spcAft>
                <a:spcPct val="0"/>
              </a:spcAft>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39069584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FDABA8-528C-4DDE-97C0-89EA1C8E5B47}" type="slidenum">
              <a:rPr lang="en-US" smtClean="0"/>
              <a:pPr>
                <a:defRPr/>
              </a:pPr>
              <a:t>20</a:t>
            </a:fld>
            <a:endParaRPr lang="en-US" dirty="0"/>
          </a:p>
        </p:txBody>
      </p:sp>
      <p:sp>
        <p:nvSpPr>
          <p:cNvPr id="4" name="TextBox 3"/>
          <p:cNvSpPr txBox="1"/>
          <p:nvPr/>
        </p:nvSpPr>
        <p:spPr>
          <a:xfrm>
            <a:off x="3352800" y="2573867"/>
            <a:ext cx="1694695" cy="461665"/>
          </a:xfrm>
          <a:prstGeom prst="rect">
            <a:avLst/>
          </a:prstGeom>
          <a:noFill/>
        </p:spPr>
        <p:txBody>
          <a:bodyPr wrap="none" rtlCol="0">
            <a:spAutoFit/>
          </a:bodyPr>
          <a:lstStyle/>
          <a:p>
            <a:r>
              <a:rPr lang="en-US" sz="2400" dirty="0" smtClean="0"/>
              <a:t>QUESTIONS</a:t>
            </a:r>
            <a:endParaRPr lang="en-US" sz="2400" dirty="0"/>
          </a:p>
        </p:txBody>
      </p:sp>
    </p:spTree>
    <p:extLst>
      <p:ext uri="{BB962C8B-B14F-4D97-AF65-F5344CB8AC3E}">
        <p14:creationId xmlns:p14="http://schemas.microsoft.com/office/powerpoint/2010/main" val="6969686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CONNECTIVITY STRATEGY</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3</a:t>
            </a:fld>
            <a:endParaRPr lang="en-US" dirty="0"/>
          </a:p>
        </p:txBody>
      </p:sp>
      <p:sp>
        <p:nvSpPr>
          <p:cNvPr id="4" name="Content Placeholder 3"/>
          <p:cNvSpPr>
            <a:spLocks noGrp="1"/>
          </p:cNvSpPr>
          <p:nvPr>
            <p:ph sz="half" idx="4294967295"/>
          </p:nvPr>
        </p:nvSpPr>
        <p:spPr>
          <a:xfrm>
            <a:off x="609600" y="1447800"/>
            <a:ext cx="8229600" cy="4800600"/>
          </a:xfrm>
        </p:spPr>
        <p:txBody>
          <a:bodyPr/>
          <a:lstStyle/>
          <a:p>
            <a:r>
              <a:rPr lang="en-US" sz="2000" dirty="0">
                <a:cs typeface="Arial" charset="0"/>
              </a:rPr>
              <a:t>There are a number of EHR-related initiatives in place</a:t>
            </a:r>
          </a:p>
          <a:p>
            <a:r>
              <a:rPr lang="en-US" sz="2000" dirty="0">
                <a:cs typeface="Arial" charset="0"/>
              </a:rPr>
              <a:t>Due to factors such as timing and clinical need, there may be overlap with short-term and longer-term strategic initiatives</a:t>
            </a:r>
          </a:p>
          <a:p>
            <a:r>
              <a:rPr lang="en-US" sz="2000" dirty="0">
                <a:cs typeface="Arial" charset="0"/>
              </a:rPr>
              <a:t>As Ontario’s e-health system integrator, eHealth Ontario is working closely with MOHLTC and healthcare partners to develop a comprehensive view of a person’s healthcare history through </a:t>
            </a:r>
            <a:r>
              <a:rPr lang="en-US" sz="2000" dirty="0" smtClean="0">
                <a:cs typeface="Arial" charset="0"/>
              </a:rPr>
              <a:t>an </a:t>
            </a:r>
            <a:r>
              <a:rPr lang="en-US" sz="2000" dirty="0">
                <a:cs typeface="Arial" charset="0"/>
              </a:rPr>
              <a:t>EHR</a:t>
            </a:r>
          </a:p>
          <a:p>
            <a:r>
              <a:rPr lang="en-US" sz="2000" dirty="0">
                <a:cs typeface="Arial" charset="0"/>
              </a:rPr>
              <a:t>eHealth Ontario is developing a strategy to describe the roles of current and future assets, and a transition plan for how </a:t>
            </a:r>
            <a:r>
              <a:rPr lang="en-US" sz="2000" dirty="0" smtClean="0">
                <a:cs typeface="Arial" charset="0"/>
              </a:rPr>
              <a:t>these will evolve to form </a:t>
            </a:r>
            <a:r>
              <a:rPr lang="en-US" sz="2000" dirty="0">
                <a:cs typeface="Arial" charset="0"/>
              </a:rPr>
              <a:t>a comprehensive EHR</a:t>
            </a:r>
          </a:p>
          <a:p>
            <a:pPr marL="0" indent="0">
              <a:buClr>
                <a:schemeClr val="accent2"/>
              </a:buClr>
              <a:buNone/>
              <a:tabLst>
                <a:tab pos="2684463" algn="r"/>
              </a:tabLst>
              <a:defRPr/>
            </a:pPr>
            <a:endParaRPr lang="en-US" altLang="ja-JP" sz="1800" dirty="0" smtClean="0"/>
          </a:p>
          <a:p>
            <a:pPr>
              <a:buClr>
                <a:schemeClr val="accent2"/>
              </a:buClr>
              <a:tabLst>
                <a:tab pos="2684463" algn="r"/>
              </a:tabLst>
              <a:defRPr/>
            </a:pPr>
            <a:endParaRPr lang="en-US" altLang="ja-JP" sz="1800" dirty="0"/>
          </a:p>
          <a:p>
            <a:pPr eaLnBrk="1" hangingPunct="1">
              <a:spcAft>
                <a:spcPct val="0"/>
              </a:spcAft>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15358981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OVERVIEW OF DI PROGRAM INITIATIVES</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4</a:t>
            </a:fld>
            <a:endParaRPr lang="en-US" dirty="0"/>
          </a:p>
        </p:txBody>
      </p:sp>
      <p:sp>
        <p:nvSpPr>
          <p:cNvPr id="4" name="Content Placeholder 3"/>
          <p:cNvSpPr>
            <a:spLocks noGrp="1"/>
          </p:cNvSpPr>
          <p:nvPr>
            <p:ph sz="half" idx="4294967295"/>
          </p:nvPr>
        </p:nvSpPr>
        <p:spPr>
          <a:xfrm>
            <a:off x="609600" y="1447800"/>
            <a:ext cx="8229600" cy="4800600"/>
          </a:xfrm>
        </p:spPr>
        <p:txBody>
          <a:bodyPr/>
          <a:lstStyle/>
          <a:p>
            <a:pPr>
              <a:buClr>
                <a:schemeClr val="accent2"/>
              </a:buClr>
              <a:tabLst>
                <a:tab pos="2684463" algn="r"/>
              </a:tabLst>
              <a:defRPr/>
            </a:pPr>
            <a:r>
              <a:rPr lang="en-US" sz="2000" b="1" dirty="0" smtClean="0"/>
              <a:t>Diagnostic Imaging Repositories (DI-rs) - </a:t>
            </a:r>
            <a:r>
              <a:rPr lang="en-US" sz="2000" dirty="0" smtClean="0"/>
              <a:t>100% of hospitals that perform diagnostic imaging exams are integrated with a regional DI-r</a:t>
            </a:r>
            <a:endParaRPr lang="en-US" altLang="ja-JP" sz="2000" dirty="0"/>
          </a:p>
          <a:p>
            <a:pPr>
              <a:buClr>
                <a:schemeClr val="accent2"/>
              </a:buClr>
              <a:tabLst>
                <a:tab pos="2684463" algn="r"/>
              </a:tabLst>
              <a:defRPr/>
            </a:pPr>
            <a:r>
              <a:rPr lang="en-US" sz="2000" b="1" dirty="0" smtClean="0">
                <a:latin typeface="Calibri" pitchFamily="34" charset="0"/>
                <a:cs typeface="Calibri" pitchFamily="34" charset="0"/>
              </a:rPr>
              <a:t>Independent Health Facilities (IHFs) - </a:t>
            </a:r>
            <a:r>
              <a:rPr lang="en-US" altLang="ja-JP" sz="2000" dirty="0" smtClean="0"/>
              <a:t>18 </a:t>
            </a:r>
            <a:r>
              <a:rPr lang="en-US" altLang="ja-JP" sz="2000" dirty="0"/>
              <a:t>IHF hubs, comprised of </a:t>
            </a:r>
            <a:r>
              <a:rPr lang="en-US" altLang="ja-JP" sz="2000" dirty="0" smtClean="0"/>
              <a:t>88 </a:t>
            </a:r>
            <a:r>
              <a:rPr lang="en-US" altLang="ja-JP" sz="2000" dirty="0"/>
              <a:t>facilities integrated into the </a:t>
            </a:r>
            <a:r>
              <a:rPr lang="en-US" altLang="ja-JP" sz="2000" dirty="0" smtClean="0"/>
              <a:t>DI-rs; 1.7 </a:t>
            </a:r>
            <a:r>
              <a:rPr lang="en-US" altLang="ja-JP" sz="2000" dirty="0"/>
              <a:t>million exams performed </a:t>
            </a:r>
            <a:r>
              <a:rPr lang="en-US" altLang="ja-JP" sz="2000" dirty="0" smtClean="0"/>
              <a:t>annually</a:t>
            </a:r>
          </a:p>
          <a:p>
            <a:pPr>
              <a:buClr>
                <a:schemeClr val="accent2"/>
              </a:buClr>
              <a:tabLst>
                <a:tab pos="2684463" algn="r"/>
              </a:tabLst>
              <a:defRPr/>
            </a:pPr>
            <a:r>
              <a:rPr lang="en-US" altLang="ja-JP" sz="2000" b="1" dirty="0" smtClean="0"/>
              <a:t>DI Common Service </a:t>
            </a:r>
            <a:r>
              <a:rPr lang="en-US" altLang="ja-JP" sz="2000" dirty="0" smtClean="0"/>
              <a:t>– </a:t>
            </a:r>
            <a:r>
              <a:rPr lang="en-US" sz="2000" dirty="0" smtClean="0"/>
              <a:t>live with portal-based access to DI reports across DI-r boundaries</a:t>
            </a:r>
            <a:endParaRPr lang="en-US" dirty="0" smtClean="0"/>
          </a:p>
          <a:p>
            <a:pPr>
              <a:buClr>
                <a:schemeClr val="accent2"/>
              </a:buClr>
              <a:tabLst>
                <a:tab pos="2684463" algn="r"/>
              </a:tabLst>
              <a:defRPr/>
            </a:pPr>
            <a:r>
              <a:rPr lang="en-US" sz="2000" b="1" dirty="0" smtClean="0"/>
              <a:t>Emergency Neuro Image Transfer System (ENITS) </a:t>
            </a:r>
            <a:r>
              <a:rPr lang="en-US" sz="2000" dirty="0" smtClean="0"/>
              <a:t>– in production providing access to emergent CT and MR neuro scans to neuro specialists across Ontario 24/7</a:t>
            </a:r>
            <a:endParaRPr lang="en-US" sz="2000" dirty="0"/>
          </a:p>
          <a:p>
            <a:pPr>
              <a:buClr>
                <a:schemeClr val="accent2"/>
              </a:buClr>
              <a:tabLst>
                <a:tab pos="2684463" algn="r"/>
              </a:tabLst>
              <a:defRPr/>
            </a:pPr>
            <a:endParaRPr lang="en-US" altLang="ja-JP" sz="1800" dirty="0" smtClean="0"/>
          </a:p>
          <a:p>
            <a:pPr>
              <a:buClr>
                <a:schemeClr val="accent2"/>
              </a:buClr>
              <a:tabLst>
                <a:tab pos="2684463" algn="r"/>
              </a:tabLst>
              <a:defRPr/>
            </a:pPr>
            <a:endParaRPr lang="en-US" altLang="ja-JP" sz="1800" dirty="0"/>
          </a:p>
          <a:p>
            <a:pPr eaLnBrk="1" hangingPunct="1">
              <a:spcAft>
                <a:spcPct val="0"/>
              </a:spcAft>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17780408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extLst>
              <p:ext uri="{D42A27DB-BD31-4B8C-83A1-F6EECF244321}">
                <p14:modId xmlns:p14="http://schemas.microsoft.com/office/powerpoint/2010/main" val="1848848909"/>
              </p:ext>
            </p:extLst>
          </p:nvPr>
        </p:nvGraphicFramePr>
        <p:xfrm>
          <a:off x="804091" y="990600"/>
          <a:ext cx="7997009" cy="5654675"/>
        </p:xfrm>
        <a:graphic>
          <a:graphicData uri="http://schemas.openxmlformats.org/presentationml/2006/ole">
            <mc:AlternateContent xmlns:mc="http://schemas.openxmlformats.org/markup-compatibility/2006">
              <mc:Choice xmlns:v="urn:schemas-microsoft-com:vml" Requires="v">
                <p:oleObj spid="_x0000_s1161" name="Slide" r:id="rId3" imgW="2827010" imgH="2121403" progId="PowerPoint.Slide.8">
                  <p:embed/>
                </p:oleObj>
              </mc:Choice>
              <mc:Fallback>
                <p:oleObj name="Slide" r:id="rId3" imgW="2827010" imgH="2121403" progId="PowerPoint.Slide.8">
                  <p:embed/>
                  <p:pic>
                    <p:nvPicPr>
                      <p:cNvPr id="0" name=""/>
                      <p:cNvPicPr>
                        <a:picLocks noChangeAspect="1" noChangeArrowheads="1"/>
                      </p:cNvPicPr>
                      <p:nvPr/>
                    </p:nvPicPr>
                    <p:blipFill>
                      <a:blip r:embed="rId4"/>
                      <a:srcRect/>
                      <a:stretch>
                        <a:fillRect/>
                      </a:stretch>
                    </p:blipFill>
                    <p:spPr bwMode="auto">
                      <a:xfrm>
                        <a:off x="804091" y="990600"/>
                        <a:ext cx="7997009" cy="5654675"/>
                      </a:xfrm>
                      <a:prstGeom prst="rect">
                        <a:avLst/>
                      </a:prstGeom>
                      <a:noFill/>
                      <a:ln>
                        <a:noFill/>
                      </a:ln>
                      <a:effectLst/>
                      <a:extLst/>
                    </p:spPr>
                  </p:pic>
                </p:oleObj>
              </mc:Fallback>
            </mc:AlternateContent>
          </a:graphicData>
        </a:graphic>
      </p:graphicFrame>
      <p:sp>
        <p:nvSpPr>
          <p:cNvPr id="1027" name="Title 2"/>
          <p:cNvSpPr>
            <a:spLocks noGrp="1"/>
          </p:cNvSpPr>
          <p:nvPr>
            <p:ph type="title"/>
          </p:nvPr>
        </p:nvSpPr>
        <p:spPr/>
        <p:txBody>
          <a:bodyPr/>
          <a:lstStyle/>
          <a:p>
            <a:r>
              <a:rPr lang="en-US" dirty="0" smtClean="0">
                <a:ea typeface="ＭＳ Ｐゴシック"/>
              </a:rPr>
              <a:t>LANDSCAPE – DI-rs</a:t>
            </a:r>
          </a:p>
        </p:txBody>
      </p:sp>
      <p:sp>
        <p:nvSpPr>
          <p:cNvPr id="4" name="TextBox 3"/>
          <p:cNvSpPr txBox="1"/>
          <p:nvPr/>
        </p:nvSpPr>
        <p:spPr>
          <a:xfrm>
            <a:off x="304800" y="2362200"/>
            <a:ext cx="14478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800" dirty="0">
                <a:latin typeface="Verdana" pitchFamily="34" charset="0"/>
              </a:rPr>
              <a:t>LHINs</a:t>
            </a:r>
          </a:p>
          <a:p>
            <a:pPr>
              <a:defRPr/>
            </a:pPr>
            <a:endParaRPr lang="en-US" sz="800" dirty="0">
              <a:latin typeface="Verdana" pitchFamily="34" charset="0"/>
            </a:endParaRPr>
          </a:p>
          <a:p>
            <a:pPr marL="342900" indent="-342900">
              <a:defRPr/>
            </a:pPr>
            <a:r>
              <a:rPr lang="en-US" sz="800" dirty="0">
                <a:latin typeface="Verdana" pitchFamily="34" charset="0"/>
              </a:rPr>
              <a:t>1. Erie St. Clair</a:t>
            </a:r>
          </a:p>
          <a:p>
            <a:pPr marL="342900" indent="-342900">
              <a:defRPr/>
            </a:pPr>
            <a:r>
              <a:rPr lang="en-US" sz="800" dirty="0">
                <a:latin typeface="Verdana" pitchFamily="34" charset="0"/>
              </a:rPr>
              <a:t>2. South West</a:t>
            </a:r>
          </a:p>
          <a:p>
            <a:pPr marL="342900" indent="-342900">
              <a:defRPr/>
            </a:pPr>
            <a:r>
              <a:rPr lang="en-US" sz="800" dirty="0">
                <a:latin typeface="Verdana" pitchFamily="34" charset="0"/>
              </a:rPr>
              <a:t>3. Waterloo Wellington</a:t>
            </a:r>
          </a:p>
          <a:p>
            <a:pPr marL="342900" indent="-342900">
              <a:defRPr/>
            </a:pPr>
            <a:r>
              <a:rPr lang="en-US" sz="800" dirty="0">
                <a:latin typeface="Verdana" pitchFamily="34" charset="0"/>
              </a:rPr>
              <a:t>4. Hamilton Niagara Haldimand Brant</a:t>
            </a:r>
          </a:p>
          <a:p>
            <a:pPr marL="342900" indent="-342900">
              <a:defRPr/>
            </a:pPr>
            <a:r>
              <a:rPr lang="en-US" sz="800" dirty="0">
                <a:latin typeface="Verdana" pitchFamily="34" charset="0"/>
              </a:rPr>
              <a:t>5. Central West</a:t>
            </a:r>
          </a:p>
          <a:p>
            <a:pPr marL="342900" indent="-342900">
              <a:defRPr/>
            </a:pPr>
            <a:r>
              <a:rPr lang="en-US" sz="800" dirty="0">
                <a:latin typeface="Verdana" pitchFamily="34" charset="0"/>
              </a:rPr>
              <a:t>6. Mississauga Halton</a:t>
            </a:r>
          </a:p>
          <a:p>
            <a:pPr marL="342900" indent="-342900">
              <a:defRPr/>
            </a:pPr>
            <a:r>
              <a:rPr lang="en-US" sz="800" dirty="0">
                <a:latin typeface="Verdana" pitchFamily="34" charset="0"/>
              </a:rPr>
              <a:t>7. Toronto Central</a:t>
            </a:r>
          </a:p>
          <a:p>
            <a:pPr marL="342900" indent="-342900">
              <a:defRPr/>
            </a:pPr>
            <a:r>
              <a:rPr lang="en-US" sz="800" dirty="0">
                <a:latin typeface="Verdana" pitchFamily="34" charset="0"/>
              </a:rPr>
              <a:t>8. Central</a:t>
            </a:r>
          </a:p>
          <a:p>
            <a:pPr marL="342900" indent="-342900">
              <a:defRPr/>
            </a:pPr>
            <a:r>
              <a:rPr lang="en-US" sz="800" dirty="0">
                <a:latin typeface="Verdana" pitchFamily="34" charset="0"/>
              </a:rPr>
              <a:t>9. Central East</a:t>
            </a:r>
          </a:p>
          <a:p>
            <a:pPr marL="342900" indent="-342900">
              <a:defRPr/>
            </a:pPr>
            <a:r>
              <a:rPr lang="en-US" sz="800" dirty="0">
                <a:latin typeface="Verdana" pitchFamily="34" charset="0"/>
              </a:rPr>
              <a:t>10. South East</a:t>
            </a:r>
          </a:p>
          <a:p>
            <a:pPr marL="342900" indent="-342900">
              <a:defRPr/>
            </a:pPr>
            <a:r>
              <a:rPr lang="en-US" sz="800" dirty="0">
                <a:latin typeface="Verdana" pitchFamily="34" charset="0"/>
              </a:rPr>
              <a:t>11. Champlain</a:t>
            </a:r>
          </a:p>
          <a:p>
            <a:pPr marL="342900" indent="-342900">
              <a:defRPr/>
            </a:pPr>
            <a:r>
              <a:rPr lang="en-US" sz="800" dirty="0">
                <a:latin typeface="Verdana" pitchFamily="34" charset="0"/>
              </a:rPr>
              <a:t>12. North Simcoe Muskoka</a:t>
            </a:r>
          </a:p>
          <a:p>
            <a:pPr marL="342900" indent="-342900">
              <a:defRPr/>
            </a:pPr>
            <a:r>
              <a:rPr lang="en-US" sz="800" dirty="0">
                <a:latin typeface="Verdana" pitchFamily="34" charset="0"/>
              </a:rPr>
              <a:t>13. North-East</a:t>
            </a:r>
          </a:p>
          <a:p>
            <a:pPr marL="342900" indent="-342900">
              <a:defRPr/>
            </a:pPr>
            <a:r>
              <a:rPr lang="en-US" sz="800" dirty="0">
                <a:latin typeface="Verdana" pitchFamily="34" charset="0"/>
              </a:rPr>
              <a:t>14. North-West</a:t>
            </a:r>
          </a:p>
        </p:txBody>
      </p:sp>
    </p:spTree>
    <p:extLst>
      <p:ext uri="{BB962C8B-B14F-4D97-AF65-F5344CB8AC3E}">
        <p14:creationId xmlns:p14="http://schemas.microsoft.com/office/powerpoint/2010/main" val="100854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DI-rs - METRICS</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6</a:t>
            </a:fld>
            <a:endParaRPr lang="en-US" dirty="0"/>
          </a:p>
        </p:txBody>
      </p:sp>
      <p:sp>
        <p:nvSpPr>
          <p:cNvPr id="4" name="Content Placeholder 3"/>
          <p:cNvSpPr>
            <a:spLocks noGrp="1"/>
          </p:cNvSpPr>
          <p:nvPr>
            <p:ph sz="half" idx="4294967295"/>
          </p:nvPr>
        </p:nvSpPr>
        <p:spPr>
          <a:xfrm>
            <a:off x="609600" y="1600200"/>
            <a:ext cx="8229600" cy="4648200"/>
          </a:xfrm>
        </p:spPr>
        <p:txBody>
          <a:bodyPr/>
          <a:lstStyle/>
          <a:p>
            <a:pPr>
              <a:buClr>
                <a:schemeClr val="accent2"/>
              </a:buClr>
              <a:tabLst>
                <a:tab pos="2684463" algn="r"/>
              </a:tabLst>
              <a:defRPr/>
            </a:pPr>
            <a:r>
              <a:rPr lang="en-US" sz="1800" dirty="0" smtClean="0"/>
              <a:t>100% of hospitals that perform diagnostic imaging exams integrated with a regional DI-r</a:t>
            </a:r>
            <a:endParaRPr lang="en-US" altLang="ja-JP" sz="1800" dirty="0"/>
          </a:p>
          <a:p>
            <a:pPr marL="0" indent="0" eaLnBrk="1" hangingPunct="1">
              <a:spcAft>
                <a:spcPct val="0"/>
              </a:spcAft>
              <a:buFont typeface="Wingdings" pitchFamily="2" charset="2"/>
              <a:buNone/>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marL="0" indent="0" eaLnBrk="1" hangingPunct="1">
              <a:lnSpc>
                <a:spcPct val="115000"/>
              </a:lnSpc>
              <a:spcBef>
                <a:spcPts val="0"/>
              </a:spcBef>
              <a:spcAft>
                <a:spcPts val="0"/>
              </a:spcAft>
              <a:buClrTx/>
              <a:buNone/>
              <a:defRPr/>
            </a:pPr>
            <a:endParaRPr lang="en-US" sz="1400" kern="1200" dirty="0" smtClean="0">
              <a:solidFill>
                <a:srgbClr val="002060"/>
              </a:solidFill>
              <a:latin typeface="Calibri"/>
              <a:ea typeface="Calibri"/>
              <a:cs typeface="Times New Roman"/>
            </a:endParaRPr>
          </a:p>
          <a:p>
            <a:pPr eaLnBrk="1" hangingPunct="1">
              <a:defRPr/>
            </a:pP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60" y="2640281"/>
            <a:ext cx="3462337"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065" y="2640281"/>
            <a:ext cx="41402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353" y="4123005"/>
            <a:ext cx="41402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3830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IHFs - OVERVIEW</a:t>
            </a:r>
          </a:p>
        </p:txBody>
      </p:sp>
      <p:sp>
        <p:nvSpPr>
          <p:cNvPr id="14340" name="Slide Number Placeholder 3"/>
          <p:cNvSpPr>
            <a:spLocks noGrp="1"/>
          </p:cNvSpPr>
          <p:nvPr>
            <p:ph type="sldNum" sz="quarter" idx="12"/>
          </p:nvPr>
        </p:nvSpPr>
        <p:spPr/>
        <p:txBody>
          <a:bodyPr/>
          <a:lstStyle/>
          <a:p>
            <a:pPr>
              <a:defRPr/>
            </a:pPr>
            <a:fld id="{84E7E0D5-2AA3-4657-8C2C-8B2D514B73E8}" type="slidenum">
              <a:rPr lang="en-US"/>
              <a:pPr>
                <a:defRPr/>
              </a:pPr>
              <a:t>7</a:t>
            </a:fld>
            <a:endParaRPr lang="en-US" dirty="0"/>
          </a:p>
        </p:txBody>
      </p:sp>
      <p:sp>
        <p:nvSpPr>
          <p:cNvPr id="4" name="Content Placeholder 3"/>
          <p:cNvSpPr>
            <a:spLocks noGrp="1"/>
          </p:cNvSpPr>
          <p:nvPr>
            <p:ph sz="half" idx="4294967295"/>
          </p:nvPr>
        </p:nvSpPr>
        <p:spPr>
          <a:xfrm>
            <a:off x="609600" y="1295400"/>
            <a:ext cx="8229600" cy="4648200"/>
          </a:xfrm>
        </p:spPr>
        <p:txBody>
          <a:bodyPr/>
          <a:lstStyle/>
          <a:p>
            <a:pPr marL="0" indent="0">
              <a:buFont typeface="Wingdings" pitchFamily="2" charset="2"/>
              <a:buNone/>
              <a:defRPr/>
            </a:pPr>
            <a:r>
              <a:rPr lang="en-US" dirty="0">
                <a:solidFill>
                  <a:srgbClr val="00B8E4"/>
                </a:solidFill>
                <a:latin typeface="Tw Cen MT Condensed Extra Bold" pitchFamily="34" charset="0"/>
                <a:ea typeface="+mj-ea"/>
                <a:cs typeface="+mj-cs"/>
              </a:rPr>
              <a:t>Project Description</a:t>
            </a:r>
          </a:p>
          <a:p>
            <a:pPr>
              <a:buClr>
                <a:schemeClr val="accent2"/>
              </a:buClr>
              <a:tabLst>
                <a:tab pos="2684463" algn="r"/>
              </a:tabLst>
              <a:defRPr/>
            </a:pPr>
            <a:r>
              <a:rPr lang="en-US" sz="1800" dirty="0"/>
              <a:t>The IHF Project involves the integration of digitally enabled diagnostic imaging IHF hubs into the four regional diagnostic imaging repositories </a:t>
            </a:r>
            <a:endParaRPr lang="en-US" sz="1800" dirty="0" smtClean="0"/>
          </a:p>
          <a:p>
            <a:pPr>
              <a:buClr>
                <a:schemeClr val="accent2"/>
              </a:buClr>
              <a:tabLst>
                <a:tab pos="2684463" algn="r"/>
              </a:tabLst>
              <a:defRPr/>
            </a:pPr>
            <a:r>
              <a:rPr lang="en-US" sz="1800" dirty="0" smtClean="0"/>
              <a:t>The </a:t>
            </a:r>
            <a:r>
              <a:rPr lang="en-US" sz="1800" dirty="0"/>
              <a:t>Project has an MB20 approved target of 3.4 million DI exams </a:t>
            </a:r>
            <a:r>
              <a:rPr lang="en-US" sz="1800" dirty="0" smtClean="0"/>
              <a:t>(images and reports) to </a:t>
            </a:r>
            <a:r>
              <a:rPr lang="en-US" sz="1800" dirty="0"/>
              <a:t>be </a:t>
            </a:r>
            <a:r>
              <a:rPr lang="en-US" sz="1800" dirty="0" smtClean="0"/>
              <a:t>captured </a:t>
            </a:r>
            <a:r>
              <a:rPr lang="en-US" sz="1800" dirty="0"/>
              <a:t>and available for sharing in the DI-rs by the end of FY 14/15</a:t>
            </a:r>
          </a:p>
          <a:p>
            <a:pPr marL="0" indent="0">
              <a:buFont typeface="Wingdings" pitchFamily="2" charset="2"/>
              <a:buNone/>
              <a:tabLst>
                <a:tab pos="2684463" algn="r"/>
              </a:tabLst>
              <a:defRPr/>
            </a:pPr>
            <a:r>
              <a:rPr lang="en-US" dirty="0">
                <a:solidFill>
                  <a:srgbClr val="00B8E4"/>
                </a:solidFill>
                <a:latin typeface="Tw Cen MT Condensed Extra Bold" pitchFamily="34" charset="0"/>
                <a:ea typeface="+mj-ea"/>
                <a:cs typeface="+mj-cs"/>
              </a:rPr>
              <a:t>Accomplishments</a:t>
            </a:r>
          </a:p>
          <a:p>
            <a:pPr>
              <a:buClr>
                <a:schemeClr val="accent2"/>
              </a:buClr>
              <a:tabLst>
                <a:tab pos="2684463" algn="r"/>
              </a:tabLst>
              <a:defRPr/>
            </a:pPr>
            <a:r>
              <a:rPr lang="en-US" altLang="ja-JP" sz="1800" dirty="0" smtClean="0"/>
              <a:t>18 </a:t>
            </a:r>
            <a:r>
              <a:rPr lang="en-US" altLang="ja-JP" sz="1800" dirty="0"/>
              <a:t>IHF hubs, comprised of </a:t>
            </a:r>
            <a:r>
              <a:rPr lang="en-US" altLang="ja-JP" sz="1800" dirty="0" smtClean="0"/>
              <a:t>88 facilities integrated into the DI-rs</a:t>
            </a:r>
          </a:p>
          <a:p>
            <a:pPr>
              <a:buClr>
                <a:schemeClr val="accent2"/>
              </a:buClr>
              <a:tabLst>
                <a:tab pos="2684463" algn="r"/>
              </a:tabLst>
              <a:defRPr/>
            </a:pPr>
            <a:r>
              <a:rPr lang="en-US" altLang="ja-JP" sz="1800" dirty="0" smtClean="0"/>
              <a:t>1.7 million exams performed annually</a:t>
            </a:r>
            <a:endParaRPr lang="en-US" altLang="ja-JP" sz="1800" dirty="0"/>
          </a:p>
          <a:p>
            <a:pPr marL="0" indent="0">
              <a:buFont typeface="Wingdings" pitchFamily="2" charset="2"/>
              <a:buNone/>
              <a:tabLst>
                <a:tab pos="2684463" algn="r"/>
              </a:tabLst>
              <a:defRPr/>
            </a:pPr>
            <a:r>
              <a:rPr lang="en-US" dirty="0">
                <a:solidFill>
                  <a:srgbClr val="00B8E4"/>
                </a:solidFill>
                <a:latin typeface="Tw Cen MT Condensed Extra Bold" pitchFamily="34" charset="0"/>
                <a:ea typeface="+mj-ea"/>
                <a:cs typeface="+mj-cs"/>
              </a:rPr>
              <a:t>Next Steps</a:t>
            </a:r>
          </a:p>
          <a:p>
            <a:pPr>
              <a:buClr>
                <a:schemeClr val="accent2"/>
              </a:buClr>
              <a:tabLst>
                <a:tab pos="2684463" algn="r"/>
              </a:tabLst>
              <a:defRPr/>
            </a:pPr>
            <a:r>
              <a:rPr lang="en-US" altLang="ja-JP" sz="1800" dirty="0" smtClean="0"/>
              <a:t>Complete </a:t>
            </a:r>
            <a:r>
              <a:rPr lang="en-US" altLang="ja-JP" sz="1800" dirty="0"/>
              <a:t>integration of </a:t>
            </a:r>
            <a:r>
              <a:rPr lang="en-US" altLang="ja-JP" sz="1800" dirty="0" smtClean="0"/>
              <a:t>the two delayed </a:t>
            </a:r>
            <a:r>
              <a:rPr lang="en-US" altLang="ja-JP" sz="1800" dirty="0"/>
              <a:t>IHF hubs from FY 13/14 (delayed due to circuit </a:t>
            </a:r>
            <a:r>
              <a:rPr lang="en-US" altLang="ja-JP" sz="1800" dirty="0" smtClean="0"/>
              <a:t>issues)</a:t>
            </a:r>
            <a:endParaRPr lang="en-US" altLang="ja-JP" sz="1800" dirty="0"/>
          </a:p>
          <a:p>
            <a:pPr>
              <a:buClr>
                <a:schemeClr val="accent2"/>
              </a:buClr>
              <a:tabLst>
                <a:tab pos="2684463" algn="r"/>
              </a:tabLst>
              <a:defRPr/>
            </a:pPr>
            <a:r>
              <a:rPr lang="en-US" altLang="ja-JP" sz="1800" dirty="0" smtClean="0"/>
              <a:t>Integration work has begun with the 14/15 </a:t>
            </a:r>
            <a:r>
              <a:rPr lang="en-US" altLang="ja-JP" sz="1800" dirty="0"/>
              <a:t>hubs (TPAs executed with 3 of the 4 DI-rs) to meet MB20 target of 3.4 million exams and reports annually</a:t>
            </a:r>
          </a:p>
          <a:p>
            <a:pPr marL="0" indent="0" eaLnBrk="1" hangingPunct="1">
              <a:spcAft>
                <a:spcPct val="0"/>
              </a:spcAft>
              <a:buFont typeface="Wingdings" pitchFamily="2" charset="2"/>
              <a:buNone/>
              <a:tabLst>
                <a:tab pos="2684463" algn="r"/>
              </a:tabLst>
              <a:defRPr/>
            </a:pPr>
            <a:endParaRPr lang="en-US" sz="1800" b="1" dirty="0">
              <a:solidFill>
                <a:srgbClr val="00B0F0"/>
              </a:solidFill>
              <a:latin typeface="Calibri" pitchFamily="34" charset="0"/>
              <a:cs typeface="Calibri" pitchFamily="34" charset="0"/>
            </a:endParaRPr>
          </a:p>
          <a:p>
            <a:pPr marL="0" indent="0" eaLnBrk="1" hangingPunct="1">
              <a:spcAft>
                <a:spcPct val="0"/>
              </a:spcAft>
              <a:buFont typeface="Wingdings" pitchFamily="2" charset="2"/>
              <a:buNone/>
              <a:tabLst>
                <a:tab pos="2684463" algn="r"/>
              </a:tabLst>
              <a:defRPr/>
            </a:pPr>
            <a:endParaRPr lang="en-US" sz="1800" dirty="0">
              <a:ea typeface="ＭＳ Ｐゴシック" charset="-128"/>
            </a:endParaRPr>
          </a:p>
          <a:p>
            <a:pPr>
              <a:buClr>
                <a:srgbClr val="00B0F0"/>
              </a:buClr>
              <a:defRPr/>
            </a:pPr>
            <a:endParaRPr lang="en-US" sz="1600" dirty="0" smtClean="0">
              <a:latin typeface="Calibri" pitchFamily="34" charset="0"/>
              <a:cs typeface="Calibri" pitchFamily="34" charset="0"/>
            </a:endParaRPr>
          </a:p>
          <a:p>
            <a:pPr eaLnBrk="1" hangingPunct="1">
              <a:lnSpc>
                <a:spcPct val="115000"/>
              </a:lnSpc>
              <a:spcBef>
                <a:spcPts val="0"/>
              </a:spcBef>
              <a:spcAft>
                <a:spcPts val="0"/>
              </a:spcAft>
              <a:buClrTx/>
              <a:defRPr/>
            </a:pPr>
            <a:endParaRPr lang="en-US" sz="1400" kern="1200" dirty="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8939846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Grp="1" noChangeArrowheads="1"/>
          </p:cNvSpPr>
          <p:nvPr>
            <p:ph type="title"/>
          </p:nvPr>
        </p:nvSpPr>
        <p:spPr>
          <a:xfrm>
            <a:off x="239713" y="685800"/>
            <a:ext cx="8229600" cy="533400"/>
          </a:xfrm>
        </p:spPr>
        <p:txBody>
          <a:bodyPr/>
          <a:lstStyle/>
          <a:p>
            <a:pPr eaLnBrk="1" hangingPunct="1"/>
            <a:r>
              <a:rPr lang="en-US" dirty="0" smtClean="0">
                <a:ea typeface="ＭＳ Ｐゴシック" charset="-128"/>
              </a:rPr>
              <a:t>DI COMMON SERVICE VISION</a:t>
            </a:r>
          </a:p>
        </p:txBody>
      </p:sp>
      <p:sp>
        <p:nvSpPr>
          <p:cNvPr id="21506" name="Rectangle 14"/>
          <p:cNvSpPr>
            <a:spLocks noGrp="1" noChangeArrowheads="1"/>
          </p:cNvSpPr>
          <p:nvPr>
            <p:ph type="sldNum" sz="quarter" idx="10"/>
          </p:nvPr>
        </p:nvSpPr>
        <p:spPr>
          <a:noFill/>
        </p:spPr>
        <p:txBody>
          <a:bodyPr/>
          <a:lstStyle/>
          <a:p>
            <a:fld id="{8BF20EA1-3B15-4A68-A8AC-B810AA02AC01}" type="slidenum">
              <a:rPr lang="en-US"/>
              <a:pPr/>
              <a:t>8</a:t>
            </a:fld>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309740173"/>
              </p:ext>
            </p:extLst>
          </p:nvPr>
        </p:nvGraphicFramePr>
        <p:xfrm>
          <a:off x="2667000" y="1447800"/>
          <a:ext cx="6096000" cy="4385086"/>
        </p:xfrm>
        <a:graphic>
          <a:graphicData uri="http://schemas.openxmlformats.org/presentationml/2006/ole">
            <mc:AlternateContent xmlns:mc="http://schemas.openxmlformats.org/markup-compatibility/2006">
              <mc:Choice xmlns:v="urn:schemas-microsoft-com:vml" Requires="v">
                <p:oleObj spid="_x0000_s9295" name="Visio" r:id="rId4" imgW="18752792" imgH="14620412" progId="Visio.Drawing.11">
                  <p:embed/>
                </p:oleObj>
              </mc:Choice>
              <mc:Fallback>
                <p:oleObj name="Visio" r:id="rId4" imgW="18752792" imgH="14620412" progId="Visio.Drawing.11">
                  <p:embed/>
                  <p:pic>
                    <p:nvPicPr>
                      <p:cNvPr id="0" name=""/>
                      <p:cNvPicPr/>
                      <p:nvPr/>
                    </p:nvPicPr>
                    <p:blipFill>
                      <a:blip r:embed="rId5"/>
                      <a:stretch>
                        <a:fillRect/>
                      </a:stretch>
                    </p:blipFill>
                    <p:spPr>
                      <a:xfrm>
                        <a:off x="2667000" y="1447800"/>
                        <a:ext cx="6096000" cy="4385086"/>
                      </a:xfrm>
                      <a:prstGeom prst="rect">
                        <a:avLst/>
                      </a:prstGeom>
                    </p:spPr>
                  </p:pic>
                </p:oleObj>
              </mc:Fallback>
            </mc:AlternateContent>
          </a:graphicData>
        </a:graphic>
      </p:graphicFrame>
      <p:sp>
        <p:nvSpPr>
          <p:cNvPr id="3" name="TextBox 2"/>
          <p:cNvSpPr txBox="1"/>
          <p:nvPr/>
        </p:nvSpPr>
        <p:spPr>
          <a:xfrm>
            <a:off x="152400" y="1828800"/>
            <a:ext cx="2438400" cy="3754874"/>
          </a:xfrm>
          <a:prstGeom prst="rect">
            <a:avLst/>
          </a:prstGeom>
          <a:noFill/>
        </p:spPr>
        <p:txBody>
          <a:bodyPr wrap="square" rtlCol="0">
            <a:spAutoFit/>
          </a:bodyPr>
          <a:lstStyle/>
          <a:p>
            <a:pPr indent="-266700">
              <a:tabLst>
                <a:tab pos="2684463" algn="r"/>
              </a:tabLst>
            </a:pPr>
            <a:r>
              <a:rPr lang="en-US" sz="2000" dirty="0" smtClean="0"/>
              <a:t>To </a:t>
            </a:r>
            <a:r>
              <a:rPr lang="en-US" sz="2000" dirty="0"/>
              <a:t>enable and support the sharing and viewing of images and </a:t>
            </a:r>
          </a:p>
          <a:p>
            <a:pPr indent="-266700">
              <a:tabLst>
                <a:tab pos="2684463" algn="r"/>
              </a:tabLst>
            </a:pPr>
            <a:r>
              <a:rPr lang="en-US" sz="2000" dirty="0"/>
              <a:t>reports across Ontario to all hospital- and community-based</a:t>
            </a:r>
          </a:p>
          <a:p>
            <a:pPr indent="-266700">
              <a:tabLst>
                <a:tab pos="2684463" algn="r"/>
              </a:tabLst>
            </a:pPr>
            <a:r>
              <a:rPr lang="en-US" sz="2000" dirty="0"/>
              <a:t>providers </a:t>
            </a:r>
            <a:r>
              <a:rPr lang="en-US" sz="2000" dirty="0" smtClean="0"/>
              <a:t>at any time</a:t>
            </a:r>
            <a:r>
              <a:rPr lang="en-US" sz="2000" dirty="0"/>
              <a:t>, </a:t>
            </a:r>
            <a:r>
              <a:rPr lang="en-US" sz="2000" dirty="0">
                <a:ea typeface="ＭＳ Ｐゴシック" charset="-128"/>
              </a:rPr>
              <a:t>anywhere, using the tools best suited to </a:t>
            </a:r>
            <a:r>
              <a:rPr lang="en-US" sz="2000" dirty="0" smtClean="0">
                <a:ea typeface="ＭＳ Ｐゴシック" charset="-128"/>
              </a:rPr>
              <a:t>their work </a:t>
            </a:r>
            <a:r>
              <a:rPr lang="en-US" sz="2000" dirty="0">
                <a:ea typeface="ＭＳ Ｐゴシック" charset="-128"/>
              </a:rPr>
              <a:t>practice</a:t>
            </a:r>
            <a:endParaRPr lang="en-US" altLang="ja-JP" sz="2000" dirty="0">
              <a:ea typeface="ＭＳ Ｐゴシック" charset="-128"/>
            </a:endParaRPr>
          </a:p>
          <a:p>
            <a:endParaRPr lang="en-US" dirty="0"/>
          </a:p>
        </p:txBody>
      </p:sp>
    </p:spTree>
    <p:extLst>
      <p:ext uri="{BB962C8B-B14F-4D97-AF65-F5344CB8AC3E}">
        <p14:creationId xmlns:p14="http://schemas.microsoft.com/office/powerpoint/2010/main" val="93459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pPr eaLnBrk="1" hangingPunct="1"/>
            <a:r>
              <a:rPr lang="en-US" altLang="en-US" dirty="0" smtClean="0"/>
              <a:t>DI COMMON SERVICE RELEASE 1 OVERVIEW</a:t>
            </a:r>
          </a:p>
        </p:txBody>
      </p:sp>
      <p:sp>
        <p:nvSpPr>
          <p:cNvPr id="14340" name="Slide Number Placeholder 3"/>
          <p:cNvSpPr>
            <a:spLocks noGrp="1"/>
          </p:cNvSpPr>
          <p:nvPr>
            <p:ph type="sldNum" sz="quarter" idx="12"/>
          </p:nvPr>
        </p:nvSpPr>
        <p:spPr/>
        <p:txBody>
          <a:bodyPr/>
          <a:lstStyle/>
          <a:p>
            <a:pPr>
              <a:defRPr/>
            </a:pPr>
            <a:fld id="{92FE88BD-BA9A-4E25-ACE5-F74E9FF94D3D}" type="slidenum">
              <a:rPr lang="en-US"/>
              <a:pPr>
                <a:defRPr/>
              </a:pPr>
              <a:t>9</a:t>
            </a:fld>
            <a:endParaRPr lang="en-US" dirty="0"/>
          </a:p>
        </p:txBody>
      </p:sp>
      <p:sp>
        <p:nvSpPr>
          <p:cNvPr id="4" name="Content Placeholder 3"/>
          <p:cNvSpPr>
            <a:spLocks noGrp="1"/>
          </p:cNvSpPr>
          <p:nvPr>
            <p:ph sz="half" idx="4294967295"/>
          </p:nvPr>
        </p:nvSpPr>
        <p:spPr>
          <a:xfrm>
            <a:off x="304800" y="1371600"/>
            <a:ext cx="8534400" cy="5181600"/>
          </a:xfrm>
        </p:spPr>
        <p:txBody>
          <a:bodyPr/>
          <a:lstStyle/>
          <a:p>
            <a:pPr marL="0" indent="0">
              <a:buFont typeface="Wingdings" pitchFamily="2" charset="2"/>
              <a:buNone/>
              <a:defRPr/>
            </a:pPr>
            <a:r>
              <a:rPr lang="en-US" dirty="0" smtClean="0">
                <a:solidFill>
                  <a:srgbClr val="00B8E4"/>
                </a:solidFill>
                <a:latin typeface="Tw Cen MT Condensed Extra Bold" pitchFamily="34" charset="0"/>
                <a:ea typeface="+mj-ea"/>
                <a:cs typeface="+mj-cs"/>
              </a:rPr>
              <a:t>Project Description</a:t>
            </a:r>
            <a:endParaRPr lang="en-US" dirty="0">
              <a:solidFill>
                <a:srgbClr val="00B8E4"/>
              </a:solidFill>
              <a:latin typeface="Tw Cen MT Condensed Extra Bold" pitchFamily="34" charset="0"/>
              <a:ea typeface="+mj-ea"/>
              <a:cs typeface="+mj-cs"/>
            </a:endParaRPr>
          </a:p>
          <a:p>
            <a:pPr>
              <a:defRPr/>
            </a:pPr>
            <a:r>
              <a:rPr lang="en-US" sz="1800" dirty="0"/>
              <a:t>DI Common Service, Release 1 enables province-wide access to diagnostic reports through web </a:t>
            </a:r>
            <a:r>
              <a:rPr lang="en-US" sz="1800" dirty="0" smtClean="0"/>
              <a:t>portals, beginning with the eHealth Ontario portal</a:t>
            </a:r>
            <a:endParaRPr lang="en-US" sz="1800" dirty="0"/>
          </a:p>
          <a:p>
            <a:pPr marL="0" indent="0">
              <a:buFont typeface="Wingdings" pitchFamily="2" charset="2"/>
              <a:buNone/>
              <a:defRPr/>
            </a:pPr>
            <a:r>
              <a:rPr lang="en-US" dirty="0">
                <a:solidFill>
                  <a:srgbClr val="00B8E4"/>
                </a:solidFill>
                <a:latin typeface="Tw Cen MT Condensed Extra Bold" pitchFamily="34" charset="0"/>
                <a:ea typeface="+mj-ea"/>
                <a:cs typeface="+mj-cs"/>
              </a:rPr>
              <a:t>Accomplishments</a:t>
            </a:r>
          </a:p>
          <a:p>
            <a:pPr>
              <a:defRPr/>
            </a:pPr>
            <a:r>
              <a:rPr lang="en-US" sz="1800" dirty="0" smtClean="0"/>
              <a:t>Data </a:t>
            </a:r>
            <a:r>
              <a:rPr lang="en-US" sz="1800" dirty="0"/>
              <a:t>feeds from </a:t>
            </a:r>
            <a:r>
              <a:rPr lang="en-US" sz="1800" dirty="0" smtClean="0"/>
              <a:t>26 </a:t>
            </a:r>
            <a:r>
              <a:rPr lang="en-US" sz="1800" dirty="0"/>
              <a:t>hospitals in </a:t>
            </a:r>
            <a:r>
              <a:rPr lang="en-US" sz="1800" dirty="0" smtClean="0"/>
              <a:t>the NEODIN DI-r and from 2 hospitals in the HDIRS DI-r are </a:t>
            </a:r>
            <a:r>
              <a:rPr lang="en-US" sz="1800" dirty="0"/>
              <a:t>being received, monitored and </a:t>
            </a:r>
            <a:r>
              <a:rPr lang="en-US" sz="1800" dirty="0" smtClean="0"/>
              <a:t>validated</a:t>
            </a:r>
          </a:p>
          <a:p>
            <a:pPr>
              <a:defRPr/>
            </a:pPr>
            <a:r>
              <a:rPr lang="en-US" sz="1800" dirty="0" smtClean="0"/>
              <a:t>Code to enable clinician access to DI reports through the ONE Portal deployed</a:t>
            </a:r>
            <a:endParaRPr lang="en-US" sz="1800" dirty="0"/>
          </a:p>
          <a:p>
            <a:pPr marL="0" indent="0">
              <a:buFont typeface="Wingdings" pitchFamily="2" charset="2"/>
              <a:buNone/>
              <a:defRPr/>
            </a:pPr>
            <a:r>
              <a:rPr lang="en-US" dirty="0" smtClean="0">
                <a:solidFill>
                  <a:srgbClr val="00B8E4"/>
                </a:solidFill>
                <a:latin typeface="Tw Cen MT Condensed Extra Bold" pitchFamily="34" charset="0"/>
                <a:ea typeface="+mj-ea"/>
                <a:cs typeface="+mj-cs"/>
              </a:rPr>
              <a:t>Next steps</a:t>
            </a:r>
            <a:endParaRPr lang="en-US" dirty="0">
              <a:solidFill>
                <a:srgbClr val="00B8E4"/>
              </a:solidFill>
              <a:latin typeface="Tw Cen MT Condensed Extra Bold" pitchFamily="34" charset="0"/>
              <a:ea typeface="+mj-ea"/>
              <a:cs typeface="+mj-cs"/>
            </a:endParaRPr>
          </a:p>
          <a:p>
            <a:pPr>
              <a:defRPr/>
            </a:pPr>
            <a:r>
              <a:rPr lang="en-US" sz="1800" dirty="0"/>
              <a:t>Remaining hospital sites in </a:t>
            </a:r>
            <a:r>
              <a:rPr lang="en-US" sz="1800" dirty="0" smtClean="0"/>
              <a:t>the NEODIN DI-r and HDIRS DI-r will </a:t>
            </a:r>
            <a:r>
              <a:rPr lang="en-US" sz="1800" dirty="0"/>
              <a:t>be gradually </a:t>
            </a:r>
            <a:r>
              <a:rPr lang="en-US" sz="1800" dirty="0" smtClean="0"/>
              <a:t>be brought </a:t>
            </a:r>
            <a:r>
              <a:rPr lang="en-US" sz="1800" dirty="0"/>
              <a:t>in </a:t>
            </a:r>
            <a:r>
              <a:rPr lang="en-US" sz="1800" dirty="0" smtClean="0"/>
              <a:t>throughout Fall 2014</a:t>
            </a:r>
            <a:endParaRPr lang="en-US" sz="1800" dirty="0"/>
          </a:p>
          <a:p>
            <a:pPr>
              <a:defRPr/>
            </a:pPr>
            <a:r>
              <a:rPr lang="en-US" sz="1800" dirty="0"/>
              <a:t>Start receiving data feeds from hospitals in </a:t>
            </a:r>
            <a:r>
              <a:rPr lang="en-US" sz="1800" dirty="0" smtClean="0"/>
              <a:t>the SWODIN and GTA West DI-rs</a:t>
            </a:r>
            <a:endParaRPr lang="en-US" sz="1800" dirty="0"/>
          </a:p>
          <a:p>
            <a:pPr>
              <a:defRPr/>
            </a:pPr>
            <a:r>
              <a:rPr lang="en-US" sz="1800" dirty="0" smtClean="0"/>
              <a:t>Provide access to DI reports to clinicians (September 10)</a:t>
            </a:r>
            <a:endParaRPr lang="en-US" sz="1800" dirty="0"/>
          </a:p>
          <a:p>
            <a:pPr eaLnBrk="1" hangingPunct="1">
              <a:lnSpc>
                <a:spcPct val="115000"/>
              </a:lnSpc>
              <a:spcBef>
                <a:spcPts val="0"/>
              </a:spcBef>
              <a:spcAft>
                <a:spcPts val="0"/>
              </a:spcAft>
              <a:buClrTx/>
              <a:defRPr/>
            </a:pPr>
            <a:endParaRPr lang="en-US" sz="1400" kern="1200" dirty="0">
              <a:solidFill>
                <a:srgbClr val="002060"/>
              </a:solidFill>
              <a:latin typeface="Calibri"/>
              <a:ea typeface="Calibri"/>
              <a:cs typeface="Times New Roman"/>
            </a:endParaRPr>
          </a:p>
          <a:p>
            <a:pPr eaLnBrk="1" hangingPunct="1">
              <a:defRPr/>
            </a:pPr>
            <a:endParaRPr lang="en-US" dirty="0"/>
          </a:p>
        </p:txBody>
      </p:sp>
    </p:spTree>
    <p:extLst>
      <p:ext uri="{BB962C8B-B14F-4D97-AF65-F5344CB8AC3E}">
        <p14:creationId xmlns:p14="http://schemas.microsoft.com/office/powerpoint/2010/main" val="41164500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HealthOntario">
  <a:themeElements>
    <a:clrScheme name="eHealth Corproate">
      <a:dk1>
        <a:srgbClr val="262626"/>
      </a:dk1>
      <a:lt1>
        <a:sysClr val="window" lastClr="FFFFFF"/>
      </a:lt1>
      <a:dk2>
        <a:srgbClr val="FFFFFF"/>
      </a:dk2>
      <a:lt2>
        <a:srgbClr val="EEECE1"/>
      </a:lt2>
      <a:accent1>
        <a:srgbClr val="00B9E4"/>
      </a:accent1>
      <a:accent2>
        <a:srgbClr val="58A618"/>
      </a:accent2>
      <a:accent3>
        <a:srgbClr val="693A77"/>
      </a:accent3>
      <a:accent4>
        <a:srgbClr val="D2492A"/>
      </a:accent4>
      <a:accent5>
        <a:srgbClr val="D47600"/>
      </a:accent5>
      <a:accent6>
        <a:srgbClr val="CE8E00"/>
      </a:accent6>
      <a:hlink>
        <a:srgbClr val="00B0F0"/>
      </a:hlink>
      <a:folHlink>
        <a:srgbClr val="92D050"/>
      </a:folHlink>
    </a:clrScheme>
    <a:fontScheme name="eHealth Corproate">
      <a:majorFont>
        <a:latin typeface="Tw Cen MT Condensed Extra Bold"/>
        <a:ea typeface=""/>
        <a:cs typeface=""/>
      </a:majorFont>
      <a:minorFont>
        <a:latin typeface="Tw Cen MT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CC3300"/>
        </a:accent1>
        <a:accent2>
          <a:srgbClr val="FF9900"/>
        </a:accent2>
        <a:accent3>
          <a:srgbClr val="FFFFFF"/>
        </a:accent3>
        <a:accent4>
          <a:srgbClr val="000000"/>
        </a:accent4>
        <a:accent5>
          <a:srgbClr val="E2ADAA"/>
        </a:accent5>
        <a:accent6>
          <a:srgbClr val="E78A00"/>
        </a:accent6>
        <a:hlink>
          <a:srgbClr val="333366"/>
        </a:hlink>
        <a:folHlink>
          <a:srgbClr val="FF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eHealth Corproate">
      <a:dk1>
        <a:srgbClr val="262626"/>
      </a:dk1>
      <a:lt1>
        <a:sysClr val="window" lastClr="FFFFFF"/>
      </a:lt1>
      <a:dk2>
        <a:srgbClr val="FFFFFF"/>
      </a:dk2>
      <a:lt2>
        <a:srgbClr val="EEECE1"/>
      </a:lt2>
      <a:accent1>
        <a:srgbClr val="00B9E4"/>
      </a:accent1>
      <a:accent2>
        <a:srgbClr val="58A618"/>
      </a:accent2>
      <a:accent3>
        <a:srgbClr val="693A77"/>
      </a:accent3>
      <a:accent4>
        <a:srgbClr val="D2492A"/>
      </a:accent4>
      <a:accent5>
        <a:srgbClr val="D47600"/>
      </a:accent5>
      <a:accent6>
        <a:srgbClr val="CE8E00"/>
      </a:accent6>
      <a:hlink>
        <a:srgbClr val="00B0F0"/>
      </a:hlink>
      <a:folHlink>
        <a:srgbClr val="92D050"/>
      </a:folHlink>
    </a:clrScheme>
    <a:fontScheme name="eHealth Corproate">
      <a:majorFont>
        <a:latin typeface="Tw Cen MT Condensed Extra Bold"/>
        <a:ea typeface=""/>
        <a:cs typeface=""/>
      </a:majorFont>
      <a:minorFont>
        <a:latin typeface="Tw Cen MT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9775</TotalTime>
  <Words>1475</Words>
  <Application>Microsoft Office PowerPoint</Application>
  <PresentationFormat>On-screen Show (4:3)</PresentationFormat>
  <Paragraphs>211</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eHealthOntario</vt:lpstr>
      <vt:lpstr>Slide</vt:lpstr>
      <vt:lpstr>Visio</vt:lpstr>
      <vt:lpstr>DIAGNOSTIC IMAGING</vt:lpstr>
      <vt:lpstr>TABLE OF CONTENTS</vt:lpstr>
      <vt:lpstr>CONNECTIVITY STRATEGY</vt:lpstr>
      <vt:lpstr>OVERVIEW OF DI PROGRAM INITIATIVES</vt:lpstr>
      <vt:lpstr>LANDSCAPE – DI-rs</vt:lpstr>
      <vt:lpstr>DI-rs - METRICS</vt:lpstr>
      <vt:lpstr>IHFs - OVERVIEW</vt:lpstr>
      <vt:lpstr>DI COMMON SERVICE VISION</vt:lpstr>
      <vt:lpstr>DI COMMON SERVICE RELEASE 1 OVERVIEW</vt:lpstr>
      <vt:lpstr>DI COMMON SERVICE RELEASE 2 OVERVIEW</vt:lpstr>
      <vt:lpstr>DI COMMON SERVICE EMR-BASED RELEASE</vt:lpstr>
      <vt:lpstr>OVERVIEW OF eHealth Ontario INITIATIVES</vt:lpstr>
      <vt:lpstr>OVERVIEW OF eHealth Ontario INITIATIVES (cont’d)</vt:lpstr>
      <vt:lpstr>OVERVIEW OF eHealth Ontario INITIATIVES (cont’d)</vt:lpstr>
      <vt:lpstr>CLINICAL DATA REPOSITORIES(CDRs) / DI-rs – WHAT’S THE DIFFERENCE?</vt:lpstr>
      <vt:lpstr>HOSPITAL REPORT MANAGER (HRM)</vt:lpstr>
      <vt:lpstr>HRM/DIAGNOSTIC IMAGING ALIGNMENT</vt:lpstr>
      <vt:lpstr>OTHER IHF-RELATED INITIATIVES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eHealth Corporate Template</dc:title>
  <dc:creator>Lianos, Angela</dc:creator>
  <cp:lastModifiedBy>tni</cp:lastModifiedBy>
  <cp:revision>200</cp:revision>
  <cp:lastPrinted>2013-08-01T15:19:49Z</cp:lastPrinted>
  <dcterms:created xsi:type="dcterms:W3CDTF">2009-05-13T18:10:19Z</dcterms:created>
  <dcterms:modified xsi:type="dcterms:W3CDTF">2014-09-11T21:37:32Z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 #">
    <vt:lpwstr>1</vt:lpwstr>
  </property>
  <property fmtid="{D5CDD505-2E9C-101B-9397-08002B2CF9AE}" pid="3" name="Version0">
    <vt:lpwstr>1</vt:lpwstr>
  </property>
  <property fmtid="{D5CDD505-2E9C-101B-9397-08002B2CF9AE}" pid="4" name="Sensitivity Level">
    <vt:lpwstr>Low</vt:lpwstr>
  </property>
  <property fmtid="{D5CDD505-2E9C-101B-9397-08002B2CF9AE}" pid="5" name="Author0">
    <vt:lpwstr>Webmaster</vt:lpwstr>
  </property>
  <property fmtid="{D5CDD505-2E9C-101B-9397-08002B2CF9AE}" pid="6" name="Author Role">
    <vt:lpwstr>Webmaster</vt:lpwstr>
  </property>
  <property fmtid="{D5CDD505-2E9C-101B-9397-08002B2CF9AE}" pid="7" name="Department Division">
    <vt:lpwstr>Stakeholder Relations and Communications</vt:lpwstr>
  </property>
  <property fmtid="{D5CDD505-2E9C-101B-9397-08002B2CF9AE}" pid="8" name="Category0">
    <vt:lpwstr>Presentation</vt:lpwstr>
  </property>
  <property fmtid="{D5CDD505-2E9C-101B-9397-08002B2CF9AE}" pid="9" name="Status">
    <vt:lpwstr>Final</vt:lpwstr>
  </property>
  <property fmtid="{D5CDD505-2E9C-101B-9397-08002B2CF9AE}" pid="10" name="Descriptions">
    <vt:lpwstr>To be used by all staff when creating a presentation in PowerPoint. </vt:lpwstr>
  </property>
  <property fmtid="{D5CDD505-2E9C-101B-9397-08002B2CF9AE}" pid="11" name="Phase">
    <vt:lpwstr/>
  </property>
  <property fmtid="{D5CDD505-2E9C-101B-9397-08002B2CF9AE}" pid="12" name="Approver Roles">
    <vt:lpwstr/>
  </property>
  <property fmtid="{D5CDD505-2E9C-101B-9397-08002B2CF9AE}" pid="13" name="Audience">
    <vt:lpwstr/>
  </property>
  <property fmtid="{D5CDD505-2E9C-101B-9397-08002B2CF9AE}" pid="14" name="Methodology">
    <vt:lpwstr/>
  </property>
  <property fmtid="{D5CDD505-2E9C-101B-9397-08002B2CF9AE}" pid="15" name="Stakeholder Roles">
    <vt:lpwstr/>
  </property>
  <property fmtid="{D5CDD505-2E9C-101B-9397-08002B2CF9AE}" pid="16" name="Date Created">
    <vt:lpwstr/>
  </property>
  <property fmtid="{D5CDD505-2E9C-101B-9397-08002B2CF9AE}" pid="17" name="Feedback">
    <vt:lpwstr>, </vt:lpwstr>
  </property>
  <property fmtid="{D5CDD505-2E9C-101B-9397-08002B2CF9AE}" pid="18" name="Division">
    <vt:lpwstr>Presentation</vt:lpwstr>
  </property>
  <property fmtid="{D5CDD505-2E9C-101B-9397-08002B2CF9AE}" pid="19" name="SPSDescription">
    <vt:lpwstr/>
  </property>
  <property fmtid="{D5CDD505-2E9C-101B-9397-08002B2CF9AE}" pid="20" name="Owner">
    <vt:lpwstr/>
  </property>
  <property fmtid="{D5CDD505-2E9C-101B-9397-08002B2CF9AE}" pid="21" name="TemplateType">
    <vt:lpwstr>Presentation</vt:lpwstr>
  </property>
</Properties>
</file>