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</p:sldMasterIdLst>
  <p:notesMasterIdLst>
    <p:notesMasterId r:id="rId9"/>
  </p:notesMasterIdLst>
  <p:sldIdLst>
    <p:sldId id="256" r:id="rId2"/>
    <p:sldId id="265" r:id="rId3"/>
    <p:sldId id="270" r:id="rId4"/>
    <p:sldId id="273" r:id="rId5"/>
    <p:sldId id="272" r:id="rId6"/>
    <p:sldId id="271" r:id="rId7"/>
    <p:sldId id="274" r:id="rId8"/>
  </p:sldIdLst>
  <p:sldSz cx="9144000" cy="6858000" type="screen4x3"/>
  <p:notesSz cx="6985000" cy="9271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57630"/>
    <a:srgbClr val="FFFF00"/>
    <a:srgbClr val="00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30" autoAdjust="0"/>
    <p:restoredTop sz="62547" autoAdjust="0"/>
  </p:normalViewPr>
  <p:slideViewPr>
    <p:cSldViewPr>
      <p:cViewPr>
        <p:scale>
          <a:sx n="76" d="100"/>
          <a:sy n="76" d="100"/>
        </p:scale>
        <p:origin x="-830" y="-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8" d="100"/>
          <a:sy n="68" d="100"/>
        </p:scale>
        <p:origin x="-2778" y="-120"/>
      </p:cViewPr>
      <p:guideLst>
        <p:guide orient="horz" pos="2920"/>
        <p:guide pos="220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56050" y="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4750" y="695325"/>
            <a:ext cx="4635500" cy="3476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8500" y="4403725"/>
            <a:ext cx="5588000" cy="417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05863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56050" y="8805863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4E412391-3403-45D6-B31E-719CF92F9D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656285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4880403-C1C3-4B6C-B466-A2E572D49929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7"/>
          <p:cNvSpPr txBox="1">
            <a:spLocks noGrp="1" noChangeArrowheads="1"/>
          </p:cNvSpPr>
          <p:nvPr/>
        </p:nvSpPr>
        <p:spPr bwMode="auto">
          <a:xfrm>
            <a:off x="3956050" y="8805863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879" tIns="46440" rIns="92879" bIns="46440" anchor="b"/>
          <a:lstStyle/>
          <a:p>
            <a:pPr algn="r" defTabSz="928688"/>
            <a:fld id="{0BDE0250-573F-470F-92BB-25091559EFE5}" type="slidenum">
              <a:rPr lang="en-US" sz="1200">
                <a:latin typeface="Arial" charset="0"/>
                <a:ea typeface="ＭＳ Ｐゴシック"/>
                <a:cs typeface="ＭＳ Ｐゴシック"/>
              </a:rPr>
              <a:pPr algn="r" defTabSz="928688"/>
              <a:t>2</a:t>
            </a:fld>
            <a:endParaRPr lang="en-US" sz="1200">
              <a:latin typeface="Arial" charset="0"/>
              <a:ea typeface="ＭＳ Ｐゴシック"/>
              <a:cs typeface="ＭＳ Ｐゴシック"/>
            </a:endParaRPr>
          </a:p>
        </p:txBody>
      </p:sp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2879" tIns="46440" rIns="92879" bIns="46440"/>
          <a:lstStyle/>
          <a:p>
            <a:pPr eaLnBrk="1" hangingPunct="1">
              <a:buFontTx/>
              <a:buChar char="•"/>
            </a:pPr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7"/>
          <p:cNvSpPr txBox="1">
            <a:spLocks noGrp="1" noChangeArrowheads="1"/>
          </p:cNvSpPr>
          <p:nvPr/>
        </p:nvSpPr>
        <p:spPr bwMode="auto">
          <a:xfrm>
            <a:off x="3956050" y="8805863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879" tIns="46440" rIns="92879" bIns="46440" anchor="b"/>
          <a:lstStyle/>
          <a:p>
            <a:pPr algn="r" defTabSz="928688"/>
            <a:fld id="{249CE91C-A74C-480D-9D48-1640D3E17C51}" type="slidenum">
              <a:rPr lang="en-US" sz="1200">
                <a:latin typeface="Arial" charset="0"/>
                <a:ea typeface="ＭＳ Ｐゴシック"/>
                <a:cs typeface="ＭＳ Ｐゴシック"/>
              </a:rPr>
              <a:pPr algn="r" defTabSz="928688"/>
              <a:t>3</a:t>
            </a:fld>
            <a:endParaRPr lang="en-US" sz="1200">
              <a:latin typeface="Arial" charset="0"/>
              <a:ea typeface="ＭＳ Ｐゴシック"/>
              <a:cs typeface="ＭＳ Ｐゴシック"/>
            </a:endParaRPr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2879" tIns="46440" rIns="92879" bIns="46440"/>
          <a:lstStyle/>
          <a:p>
            <a:pPr eaLnBrk="1" hangingPunct="1"/>
            <a:r>
              <a:rPr lang="en-CA" smtClean="0"/>
              <a:t>But setting that direction cannot happen in the hallways of Queen’s Pa</a:t>
            </a:r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8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 lIns="92879" tIns="46440" rIns="92879" bIns="46440"/>
          <a:lstStyle/>
          <a:p>
            <a:endParaRPr lang="en-US" smtClean="0"/>
          </a:p>
        </p:txBody>
      </p:sp>
      <p:sp>
        <p:nvSpPr>
          <p:cNvPr id="24579" name="Slide Number Placeholder 3"/>
          <p:cNvSpPr txBox="1">
            <a:spLocks noGrp="1"/>
          </p:cNvSpPr>
          <p:nvPr/>
        </p:nvSpPr>
        <p:spPr bwMode="auto">
          <a:xfrm>
            <a:off x="3956050" y="8805863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879" tIns="46440" rIns="92879" bIns="46440" anchor="b"/>
          <a:lstStyle/>
          <a:p>
            <a:pPr algn="r" defTabSz="928688"/>
            <a:fld id="{FC84D173-61B8-408D-B716-C02011B455E5}" type="slidenum">
              <a:rPr lang="en-US" sz="1200">
                <a:latin typeface="Arial" charset="0"/>
                <a:ea typeface="ＭＳ Ｐゴシック"/>
                <a:cs typeface="ＭＳ Ｐゴシック"/>
              </a:rPr>
              <a:pPr algn="r" defTabSz="928688"/>
              <a:t>6</a:t>
            </a:fld>
            <a:endParaRPr lang="en-US" sz="1200">
              <a:latin typeface="Arial" charset="0"/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625" y="73025"/>
            <a:ext cx="9029700" cy="673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8" descr="Ontario - Logo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26288" y="6016625"/>
            <a:ext cx="1725612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09600" y="1611313"/>
            <a:ext cx="7772400" cy="1262062"/>
          </a:xfrm>
        </p:spPr>
        <p:txBody>
          <a:bodyPr anchor="t"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253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09600" y="3349625"/>
            <a:ext cx="7780338" cy="844550"/>
          </a:xfrm>
        </p:spPr>
        <p:txBody>
          <a:bodyPr anchor="b"/>
          <a:lstStyle>
            <a:lvl1pPr marL="0" indent="0">
              <a:spcAft>
                <a:spcPct val="0"/>
              </a:spcAft>
              <a:buFont typeface="Times" pitchFamily="18" charset="0"/>
              <a:buNone/>
              <a:defRPr sz="25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161825-9B9C-4AFA-8AFF-04493B47FF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445304-B90A-459C-BD18-D3CAE69A69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38900" y="587375"/>
            <a:ext cx="1943100" cy="55086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8013" y="587375"/>
            <a:ext cx="5678487" cy="55086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5949D0-6A23-41BB-BDA0-EA516DCA2A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442CBD-E2EA-4237-91BC-AFB1582EE0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5F2020-9B6F-4320-9153-D893C8FAC6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8013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0413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B3872F-6F6B-429D-9D50-060EE42DEE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035186-10E7-45C0-8F51-059CC3687F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A503BE-349D-43EE-A5CA-4FA4FA9E29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09CDA1-D725-4003-B6D7-6F20A4CE65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012D86-4763-4446-96AD-8F0042D22E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CA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261194-4EEE-4F07-B830-F2A9F24AAA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587375"/>
            <a:ext cx="7772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8013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+mj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200">
                <a:latin typeface="+mj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+mj-lt"/>
              </a:defRPr>
            </a:lvl1pPr>
          </a:lstStyle>
          <a:p>
            <a:pPr>
              <a:defRPr/>
            </a:pPr>
            <a:fld id="{807586B4-EC5F-4AAB-996C-B4B1B6B80A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1511" name="Rectangle 7"/>
          <p:cNvSpPr>
            <a:spLocks noChangeArrowheads="1"/>
          </p:cNvSpPr>
          <p:nvPr/>
        </p:nvSpPr>
        <p:spPr bwMode="auto">
          <a:xfrm>
            <a:off x="69850" y="68263"/>
            <a:ext cx="9004300" cy="6718300"/>
          </a:xfrm>
          <a:prstGeom prst="rect">
            <a:avLst/>
          </a:prstGeom>
          <a:noFill/>
          <a:ln w="12700">
            <a:solidFill>
              <a:srgbClr val="55763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CA">
              <a:latin typeface="Times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55763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557630"/>
          </a:solidFill>
          <a:latin typeface="Arial Narrow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557630"/>
          </a:solidFill>
          <a:latin typeface="Arial Narrow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557630"/>
          </a:solidFill>
          <a:latin typeface="Arial Narrow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557630"/>
          </a:solidFill>
          <a:latin typeface="Arial Narrow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rgbClr val="557630"/>
          </a:solidFill>
          <a:latin typeface="Arial Narrow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rgbClr val="557630"/>
          </a:solidFill>
          <a:latin typeface="Arial Narrow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rgbClr val="557630"/>
          </a:solidFill>
          <a:latin typeface="Arial Narrow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rgbClr val="557630"/>
          </a:solidFill>
          <a:latin typeface="Arial Narrow" pitchFamily="34" charset="0"/>
        </a:defRPr>
      </a:lvl9pPr>
    </p:titleStyle>
    <p:bodyStyle>
      <a:lvl1pPr marL="460375" indent="-460375" algn="l" rtl="0" eaLnBrk="0" fontAlgn="base" hangingPunct="0">
        <a:spcBef>
          <a:spcPct val="0"/>
        </a:spcBef>
        <a:spcAft>
          <a:spcPct val="25000"/>
        </a:spcAft>
        <a:buClr>
          <a:srgbClr val="557630"/>
        </a:buClr>
        <a:buFont typeface="Times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860425" indent="-285750" algn="l" rtl="0" eaLnBrk="0" fontAlgn="base" hangingPunct="0">
        <a:spcBef>
          <a:spcPct val="0"/>
        </a:spcBef>
        <a:spcAft>
          <a:spcPct val="25000"/>
        </a:spcAft>
        <a:buClr>
          <a:srgbClr val="557630"/>
        </a:buClr>
        <a:buFont typeface="Times"/>
        <a:buChar char="•"/>
        <a:defRPr sz="2400">
          <a:solidFill>
            <a:schemeClr val="tx1"/>
          </a:solidFill>
          <a:latin typeface="+mn-lt"/>
        </a:defRPr>
      </a:lvl2pPr>
      <a:lvl3pPr marL="1203325" indent="-228600" algn="l" rtl="0" eaLnBrk="0" fontAlgn="base" hangingPunct="0">
        <a:spcBef>
          <a:spcPct val="0"/>
        </a:spcBef>
        <a:spcAft>
          <a:spcPct val="25000"/>
        </a:spcAft>
        <a:buClr>
          <a:srgbClr val="557630"/>
        </a:buClr>
        <a:buSzPct val="80000"/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0"/>
        </a:spcBef>
        <a:spcAft>
          <a:spcPct val="25000"/>
        </a:spcAft>
        <a:buClr>
          <a:srgbClr val="557630"/>
        </a:buClr>
        <a:buFont typeface="Times"/>
        <a:buChar char="•"/>
        <a:defRPr sz="24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0"/>
        </a:spcBef>
        <a:spcAft>
          <a:spcPct val="25000"/>
        </a:spcAft>
        <a:buClr>
          <a:srgbClr val="557630"/>
        </a:buClr>
        <a:buSzPct val="80000"/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0"/>
        </a:spcBef>
        <a:spcAft>
          <a:spcPct val="25000"/>
        </a:spcAft>
        <a:buClr>
          <a:srgbClr val="557630"/>
        </a:buClr>
        <a:buSzPct val="80000"/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0"/>
        </a:spcBef>
        <a:spcAft>
          <a:spcPct val="25000"/>
        </a:spcAft>
        <a:buClr>
          <a:srgbClr val="557630"/>
        </a:buClr>
        <a:buSzPct val="80000"/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0"/>
        </a:spcBef>
        <a:spcAft>
          <a:spcPct val="25000"/>
        </a:spcAft>
        <a:buClr>
          <a:srgbClr val="557630"/>
        </a:buClr>
        <a:buSzPct val="80000"/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0"/>
        </a:spcBef>
        <a:spcAft>
          <a:spcPct val="25000"/>
        </a:spcAft>
        <a:buClr>
          <a:srgbClr val="557630"/>
        </a:buClr>
        <a:buSzPct val="80000"/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1611313"/>
            <a:ext cx="7848600" cy="1262062"/>
          </a:xfrm>
        </p:spPr>
        <p:txBody>
          <a:bodyPr/>
          <a:lstStyle/>
          <a:p>
            <a:pPr eaLnBrk="1" hangingPunct="1"/>
            <a:r>
              <a:rPr lang="en-US" sz="4400" smtClean="0"/>
              <a:t>Independent Health Facilities: Setting the Context  </a:t>
            </a:r>
          </a:p>
        </p:txBody>
      </p:sp>
      <p:sp>
        <p:nvSpPr>
          <p:cNvPr id="14338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3349625"/>
            <a:ext cx="7932738" cy="106997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Times"/>
              <a:buNone/>
            </a:pPr>
            <a:r>
              <a:rPr lang="en-US" sz="1400" smtClean="0"/>
              <a:t>Presentation to IDCA</a:t>
            </a:r>
          </a:p>
          <a:p>
            <a:pPr eaLnBrk="1" hangingPunct="1">
              <a:lnSpc>
                <a:spcPct val="80000"/>
              </a:lnSpc>
              <a:buFont typeface="Times"/>
              <a:buNone/>
            </a:pPr>
            <a:r>
              <a:rPr lang="en-US" sz="1400" smtClean="0"/>
              <a:t>Presented by: </a:t>
            </a:r>
          </a:p>
          <a:p>
            <a:pPr eaLnBrk="1" hangingPunct="1">
              <a:lnSpc>
                <a:spcPct val="80000"/>
              </a:lnSpc>
              <a:buFont typeface="Times"/>
              <a:buNone/>
            </a:pPr>
            <a:r>
              <a:rPr lang="en-CA" sz="1400" smtClean="0"/>
              <a:t>Sandy Nuttall</a:t>
            </a:r>
            <a:endParaRPr lang="en-US" sz="1400" smtClean="0"/>
          </a:p>
          <a:p>
            <a:pPr eaLnBrk="1" hangingPunct="1">
              <a:lnSpc>
                <a:spcPct val="80000"/>
              </a:lnSpc>
              <a:buFont typeface="Times"/>
              <a:buNone/>
            </a:pPr>
            <a:r>
              <a:rPr lang="en-US" sz="1400" smtClean="0"/>
              <a:t>Diagnostic Services &amp; Planning Branch</a:t>
            </a:r>
          </a:p>
          <a:p>
            <a:pPr eaLnBrk="1" hangingPunct="1">
              <a:lnSpc>
                <a:spcPct val="80000"/>
              </a:lnSpc>
              <a:buFont typeface="Times"/>
              <a:buNone/>
            </a:pPr>
            <a:r>
              <a:rPr lang="en-US" sz="1400" smtClean="0"/>
              <a:t>Date: September 20, 2013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Number Placeholder 5"/>
          <p:cNvSpPr txBox="1">
            <a:spLocks noGrp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E95B7323-4CC5-4031-B37D-6A2A4F1C7F28}" type="slidenum">
              <a:rPr lang="en-US" sz="1200">
                <a:latin typeface="Verdana" pitchFamily="34" charset="0"/>
                <a:ea typeface="ＭＳ Ｐゴシック"/>
                <a:cs typeface="ＭＳ Ｐゴシック"/>
              </a:rPr>
              <a:pPr algn="r"/>
              <a:t>2</a:t>
            </a:fld>
            <a:endParaRPr lang="en-US" sz="1200">
              <a:latin typeface="Verdana" pitchFamily="34" charset="0"/>
              <a:ea typeface="ＭＳ Ｐゴシック"/>
              <a:cs typeface="ＭＳ Ｐゴシック"/>
            </a:endParaRPr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33400" y="304800"/>
            <a:ext cx="7772400" cy="914400"/>
          </a:xfrm>
        </p:spPr>
        <p:txBody>
          <a:bodyPr/>
          <a:lstStyle/>
          <a:p>
            <a:pPr eaLnBrk="1" hangingPunct="1"/>
            <a:r>
              <a:rPr lang="en-US" sz="2800" smtClean="0">
                <a:latin typeface="Comic Sans MS" pitchFamily="66" charset="0"/>
              </a:rPr>
              <a:t>Agenda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8101013" cy="4114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i="1" smtClean="0">
                <a:latin typeface="Calibri" pitchFamily="34" charset="0"/>
              </a:rPr>
              <a:t>Today is an opportunity to discuss with you:</a:t>
            </a:r>
          </a:p>
          <a:p>
            <a:pPr lvl="1" eaLnBrk="1" hangingPunct="1">
              <a:spcBef>
                <a:spcPct val="5000"/>
              </a:spcBef>
              <a:spcAft>
                <a:spcPct val="10000"/>
              </a:spcAft>
              <a:buClr>
                <a:schemeClr val="tx2"/>
              </a:buClr>
              <a:buFontTx/>
              <a:buChar char="o"/>
            </a:pPr>
            <a:r>
              <a:rPr lang="en-US" sz="2300" smtClean="0">
                <a:latin typeface="Calibri" pitchFamily="34" charset="0"/>
              </a:rPr>
              <a:t>Government’s role in setting direction for the health care system </a:t>
            </a:r>
          </a:p>
          <a:p>
            <a:pPr lvl="1" eaLnBrk="1" hangingPunct="1">
              <a:spcBef>
                <a:spcPct val="5000"/>
              </a:spcBef>
              <a:spcAft>
                <a:spcPct val="10000"/>
              </a:spcAft>
              <a:buClr>
                <a:schemeClr val="tx2"/>
              </a:buClr>
              <a:buFontTx/>
              <a:buChar char="o"/>
            </a:pPr>
            <a:endParaRPr lang="en-CA" sz="2300" smtClean="0">
              <a:latin typeface="Calibri" pitchFamily="34" charset="0"/>
            </a:endParaRPr>
          </a:p>
          <a:p>
            <a:pPr lvl="1" eaLnBrk="1" hangingPunct="1">
              <a:spcBef>
                <a:spcPct val="5000"/>
              </a:spcBef>
              <a:spcAft>
                <a:spcPct val="10000"/>
              </a:spcAft>
              <a:buClr>
                <a:schemeClr val="tx2"/>
              </a:buClr>
              <a:buFontTx/>
              <a:buChar char="o"/>
            </a:pPr>
            <a:r>
              <a:rPr lang="en-CA" sz="2300" smtClean="0">
                <a:latin typeface="Calibri" pitchFamily="34" charset="0"/>
              </a:rPr>
              <a:t>How we can work effectively together in an evolving health care landscape</a:t>
            </a:r>
          </a:p>
          <a:p>
            <a:pPr lvl="3" eaLnBrk="1" hangingPunct="1">
              <a:spcBef>
                <a:spcPct val="5000"/>
              </a:spcBef>
              <a:spcAft>
                <a:spcPct val="10000"/>
              </a:spcAft>
              <a:buClr>
                <a:schemeClr val="tx2"/>
              </a:buClr>
              <a:buFont typeface="Wingdings" pitchFamily="2" charset="2"/>
              <a:buChar char="v"/>
            </a:pPr>
            <a:r>
              <a:rPr lang="en-CA" sz="2300" smtClean="0">
                <a:latin typeface="Calibri" pitchFamily="34" charset="0"/>
              </a:rPr>
              <a:t> Speciality Clinics</a:t>
            </a:r>
          </a:p>
          <a:p>
            <a:pPr lvl="3" eaLnBrk="1" hangingPunct="1">
              <a:spcBef>
                <a:spcPct val="5000"/>
              </a:spcBef>
              <a:spcAft>
                <a:spcPct val="10000"/>
              </a:spcAft>
              <a:buClr>
                <a:schemeClr val="tx2"/>
              </a:buClr>
              <a:buFont typeface="Wingdings" pitchFamily="2" charset="2"/>
              <a:buChar char="v"/>
            </a:pPr>
            <a:r>
              <a:rPr lang="en-CA" sz="2300" smtClean="0">
                <a:latin typeface="Calibri" pitchFamily="34" charset="0"/>
              </a:rPr>
              <a:t> IHF Policy </a:t>
            </a:r>
          </a:p>
          <a:p>
            <a:pPr lvl="4" eaLnBrk="1" hangingPunct="1">
              <a:spcBef>
                <a:spcPct val="5000"/>
              </a:spcBef>
              <a:spcAft>
                <a:spcPct val="10000"/>
              </a:spcAft>
              <a:buClr>
                <a:schemeClr val="tx2"/>
              </a:buClr>
              <a:buSzTx/>
              <a:buFont typeface="Wingdings" pitchFamily="2" charset="2"/>
              <a:buChar char="ü"/>
            </a:pPr>
            <a:r>
              <a:rPr lang="en-CA" sz="2300" smtClean="0">
                <a:latin typeface="Calibri" pitchFamily="34" charset="0"/>
              </a:rPr>
              <a:t>  Relocation Policy Changes</a:t>
            </a:r>
          </a:p>
          <a:p>
            <a:pPr lvl="4" eaLnBrk="1" hangingPunct="1">
              <a:spcBef>
                <a:spcPct val="5000"/>
              </a:spcBef>
              <a:spcAft>
                <a:spcPct val="10000"/>
              </a:spcAft>
              <a:buClr>
                <a:schemeClr val="tx2"/>
              </a:buClr>
              <a:buSzTx/>
              <a:buFont typeface="Wingdings" pitchFamily="2" charset="2"/>
              <a:buChar char="ü"/>
            </a:pPr>
            <a:r>
              <a:rPr lang="en-CA" sz="2300" smtClean="0">
                <a:latin typeface="Calibri" pitchFamily="34" charset="0"/>
              </a:rPr>
              <a:t>  Payment Integrity Program for IHFs</a:t>
            </a:r>
          </a:p>
          <a:p>
            <a:pPr lvl="3" eaLnBrk="1" hangingPunct="1">
              <a:spcBef>
                <a:spcPct val="5000"/>
              </a:spcBef>
              <a:spcAft>
                <a:spcPct val="10000"/>
              </a:spcAft>
              <a:buClr>
                <a:schemeClr val="tx2"/>
              </a:buClr>
              <a:buFontTx/>
              <a:buChar char="o"/>
            </a:pPr>
            <a:endParaRPr lang="en-US" sz="2300" smtClean="0">
              <a:latin typeface="Calibri" pitchFamily="34" charset="0"/>
            </a:endParaRPr>
          </a:p>
          <a:p>
            <a:pPr lvl="1" eaLnBrk="1" hangingPunct="1">
              <a:buFontTx/>
              <a:buChar char="•"/>
            </a:pPr>
            <a:endParaRPr lang="en-US" sz="2300" smtClean="0">
              <a:latin typeface="Calibri" pitchFamily="34" charset="0"/>
            </a:endParaRPr>
          </a:p>
          <a:p>
            <a:pPr eaLnBrk="1" hangingPunct="1">
              <a:buFontTx/>
              <a:buChar char="•"/>
            </a:pPr>
            <a:endParaRPr lang="en-US" sz="1900" smtClean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Number Placeholder 3"/>
          <p:cNvSpPr txBox="1">
            <a:spLocks noGrp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40CE5977-A198-47C2-A39C-F494D6A4D74D}" type="slidenum">
              <a:rPr lang="en-US" sz="1200">
                <a:latin typeface="Verdana" pitchFamily="34" charset="0"/>
                <a:ea typeface="ＭＳ Ｐゴシック"/>
                <a:cs typeface="ＭＳ Ｐゴシック"/>
              </a:rPr>
              <a:pPr algn="r"/>
              <a:t>3</a:t>
            </a:fld>
            <a:endParaRPr lang="en-US" sz="1200">
              <a:latin typeface="Verdana" pitchFamily="34" charset="0"/>
              <a:ea typeface="ＭＳ Ｐゴシック"/>
              <a:cs typeface="ＭＳ Ｐゴシック"/>
            </a:endParaRPr>
          </a:p>
        </p:txBody>
      </p:sp>
      <p:sp>
        <p:nvSpPr>
          <p:cNvPr id="18434" name="Slide Number Placeholder 5"/>
          <p:cNvSpPr txBox="1">
            <a:spLocks noGrp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eaLnBrk="0" hangingPunct="0"/>
            <a:endParaRPr lang="en-CA" sz="1400">
              <a:ea typeface="ＭＳ Ｐゴシック"/>
              <a:cs typeface="ＭＳ Ｐゴシック"/>
            </a:endParaRPr>
          </a:p>
        </p:txBody>
      </p:sp>
      <p:sp>
        <p:nvSpPr>
          <p:cNvPr id="18435" name="Text Box 4"/>
          <p:cNvSpPr txBox="1">
            <a:spLocks noChangeArrowheads="1"/>
          </p:cNvSpPr>
          <p:nvPr/>
        </p:nvSpPr>
        <p:spPr bwMode="auto">
          <a:xfrm>
            <a:off x="1979613" y="1628775"/>
            <a:ext cx="4249737" cy="2087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endParaRPr lang="en-CA" sz="2800" b="1">
              <a:solidFill>
                <a:schemeClr val="tx2"/>
              </a:solidFill>
              <a:latin typeface="Arial" charset="0"/>
              <a:ea typeface="ＭＳ Ｐゴシック"/>
              <a:cs typeface="ＭＳ Ｐゴシック"/>
            </a:endParaRPr>
          </a:p>
        </p:txBody>
      </p:sp>
      <p:pic>
        <p:nvPicPr>
          <p:cNvPr id="18436" name="Picture 6" descr="drummond-report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19700" y="1989138"/>
            <a:ext cx="2447925" cy="4002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7" name="Picture 5" descr="wordmark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763713" y="2420938"/>
            <a:ext cx="2317750" cy="2562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8" name="Rectangle 7"/>
          <p:cNvSpPr>
            <a:spLocks noChangeArrowheads="1"/>
          </p:cNvSpPr>
          <p:nvPr/>
        </p:nvSpPr>
        <p:spPr bwMode="auto">
          <a:xfrm>
            <a:off x="838200" y="381000"/>
            <a:ext cx="74168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CA" b="1">
                <a:solidFill>
                  <a:srgbClr val="557630"/>
                </a:solidFill>
                <a:latin typeface="Comic Sans MS" pitchFamily="66" charset="0"/>
                <a:ea typeface="ＭＳ Ｐゴシック"/>
                <a:cs typeface="ＭＳ Ｐゴシック"/>
              </a:rPr>
              <a:t>Government plays a key role in setting the policy direction for the care health system</a:t>
            </a:r>
          </a:p>
        </p:txBody>
      </p:sp>
      <p:sp>
        <p:nvSpPr>
          <p:cNvPr id="18439" name="WordArt 8"/>
          <p:cNvSpPr>
            <a:spLocks noChangeArrowheads="1" noChangeShapeType="1" noTextEdit="1"/>
          </p:cNvSpPr>
          <p:nvPr/>
        </p:nvSpPr>
        <p:spPr bwMode="auto">
          <a:xfrm rot="-406539">
            <a:off x="966788" y="5084763"/>
            <a:ext cx="3533775" cy="642937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55556"/>
              </a:avLst>
            </a:prstTxWarp>
          </a:bodyPr>
          <a:lstStyle/>
          <a:p>
            <a:pPr algn="ctr"/>
            <a:r>
              <a:rPr lang="en-US" sz="1600" b="1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 Black"/>
              </a:rPr>
              <a:t>Minister's Action Plan for Health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ext Box 8"/>
          <p:cNvSpPr txBox="1">
            <a:spLocks noChangeArrowheads="1"/>
          </p:cNvSpPr>
          <p:nvPr/>
        </p:nvSpPr>
        <p:spPr bwMode="auto">
          <a:xfrm>
            <a:off x="1600200" y="1905000"/>
            <a:ext cx="1371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81000"/>
            <a:ext cx="7772400" cy="914400"/>
          </a:xfrm>
        </p:spPr>
        <p:txBody>
          <a:bodyPr/>
          <a:lstStyle/>
          <a:p>
            <a:r>
              <a:rPr lang="en-CA" sz="2400" smtClean="0">
                <a:latin typeface="Comic Sans MS" pitchFamily="66" charset="0"/>
              </a:rPr>
              <a:t>But formulating policy direction cannot happen in the hallways of government acting alone.</a:t>
            </a:r>
            <a:endParaRPr lang="en-US" sz="2400" smtClean="0">
              <a:latin typeface="Comic Sans MS" pitchFamily="66" charset="0"/>
            </a:endParaRPr>
          </a:p>
        </p:txBody>
      </p:sp>
      <p:pic>
        <p:nvPicPr>
          <p:cNvPr id="20483" name="Picture 7" descr="th?id=H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52600" y="1828800"/>
            <a:ext cx="541020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 idx="4294967295"/>
          </p:nvPr>
        </p:nvSpPr>
        <p:spPr>
          <a:xfrm>
            <a:off x="609600" y="381000"/>
            <a:ext cx="7772400" cy="914400"/>
          </a:xfrm>
        </p:spPr>
        <p:txBody>
          <a:bodyPr/>
          <a:lstStyle/>
          <a:p>
            <a:r>
              <a:rPr lang="en-US" sz="2000" smtClean="0">
                <a:latin typeface="Comic Sans MS" pitchFamily="66" charset="0"/>
              </a:rPr>
              <a:t>Formulating government policy is a complex undertaking and requires working with health care system leaders to deliver a sustainable health care system</a:t>
            </a:r>
          </a:p>
        </p:txBody>
      </p:sp>
      <p:sp>
        <p:nvSpPr>
          <p:cNvPr id="21506" name="Slide Number Placeholder 3"/>
          <p:cNvSpPr txBox="1">
            <a:spLocks noGrp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5DAA7D70-0F29-4015-9D8A-47418901A20A}" type="slidenum">
              <a:rPr lang="en-US" sz="1200">
                <a:latin typeface="Verdana" pitchFamily="34" charset="0"/>
                <a:ea typeface="ＭＳ Ｐゴシック"/>
                <a:cs typeface="ＭＳ Ｐゴシック"/>
              </a:rPr>
              <a:pPr algn="r"/>
              <a:t>5</a:t>
            </a:fld>
            <a:endParaRPr lang="en-US" sz="1200">
              <a:latin typeface="Verdana" pitchFamily="34" charset="0"/>
              <a:ea typeface="ＭＳ Ｐゴシック"/>
              <a:cs typeface="ＭＳ Ｐゴシック"/>
            </a:endParaRPr>
          </a:p>
        </p:txBody>
      </p:sp>
      <p:sp>
        <p:nvSpPr>
          <p:cNvPr id="45066" name="Rectangle 10"/>
          <p:cNvSpPr>
            <a:spLocks noChangeArrowheads="1"/>
          </p:cNvSpPr>
          <p:nvPr/>
        </p:nvSpPr>
        <p:spPr bwMode="auto">
          <a:xfrm>
            <a:off x="1835150" y="3500438"/>
            <a:ext cx="3960813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r>
              <a:rPr lang="en-CA" sz="2000" b="1" i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ＭＳ Ｐゴシック" pitchFamily="-112" charset="-128"/>
              </a:rPr>
              <a:t>Government’s Areas of Influence</a:t>
            </a:r>
            <a:endParaRPr lang="en-US" sz="2000" b="1" i="1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ＭＳ Ｐゴシック" pitchFamily="-112" charset="-128"/>
            </a:endParaRPr>
          </a:p>
        </p:txBody>
      </p:sp>
      <p:grpSp>
        <p:nvGrpSpPr>
          <p:cNvPr id="21508" name="Group 18"/>
          <p:cNvGrpSpPr>
            <a:grpSpLocks/>
          </p:cNvGrpSpPr>
          <p:nvPr/>
        </p:nvGrpSpPr>
        <p:grpSpPr bwMode="auto">
          <a:xfrm>
            <a:off x="6372225" y="2060575"/>
            <a:ext cx="2303463" cy="1655763"/>
            <a:chOff x="3833" y="1298"/>
            <a:chExt cx="1451" cy="1043"/>
          </a:xfrm>
        </p:grpSpPr>
        <p:sp>
          <p:nvSpPr>
            <p:cNvPr id="21524" name="Oval 7"/>
            <p:cNvSpPr>
              <a:spLocks noChangeArrowheads="1"/>
            </p:cNvSpPr>
            <p:nvPr/>
          </p:nvSpPr>
          <p:spPr bwMode="auto">
            <a:xfrm>
              <a:off x="3833" y="1298"/>
              <a:ext cx="1451" cy="1043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US" sz="1400">
                <a:latin typeface="Verdana" pitchFamily="34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21525" name="Text Box 12"/>
            <p:cNvSpPr txBox="1">
              <a:spLocks noChangeArrowheads="1"/>
            </p:cNvSpPr>
            <p:nvPr/>
          </p:nvSpPr>
          <p:spPr bwMode="auto">
            <a:xfrm>
              <a:off x="3923" y="1434"/>
              <a:ext cx="1315" cy="7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CA" sz="1400" b="1">
                  <a:latin typeface="Verdana" pitchFamily="34" charset="0"/>
                  <a:ea typeface="ＭＳ Ｐゴシック"/>
                  <a:cs typeface="ＭＳ Ｐゴシック"/>
                </a:rPr>
                <a:t>Remove Barriers</a:t>
              </a:r>
              <a:r>
                <a:rPr lang="en-CA" sz="1400">
                  <a:latin typeface="Verdana" pitchFamily="34" charset="0"/>
                  <a:ea typeface="ＭＳ Ｐゴシック"/>
                  <a:cs typeface="ＭＳ Ｐゴシック"/>
                </a:rPr>
                <a:t> </a:t>
              </a:r>
            </a:p>
            <a:p>
              <a:pPr lvl="1" eaLnBrk="0" hangingPunct="0">
                <a:spcBef>
                  <a:spcPct val="50000"/>
                </a:spcBef>
                <a:buFontTx/>
                <a:buChar char="-"/>
              </a:pPr>
              <a:r>
                <a:rPr lang="en-CA" sz="1400">
                  <a:latin typeface="Verdana" pitchFamily="34" charset="0"/>
                  <a:ea typeface="ＭＳ Ｐゴシック"/>
                  <a:cs typeface="ＭＳ Ｐゴシック"/>
                </a:rPr>
                <a:t> Policy</a:t>
              </a:r>
            </a:p>
            <a:p>
              <a:pPr lvl="1" eaLnBrk="0" hangingPunct="0">
                <a:spcBef>
                  <a:spcPct val="50000"/>
                </a:spcBef>
                <a:buFontTx/>
                <a:buChar char="-"/>
              </a:pPr>
              <a:r>
                <a:rPr lang="en-CA" sz="1400">
                  <a:latin typeface="Verdana" pitchFamily="34" charset="0"/>
                  <a:ea typeface="ＭＳ Ｐゴシック"/>
                  <a:cs typeface="ＭＳ Ｐゴシック"/>
                </a:rPr>
                <a:t> Regulatory</a:t>
              </a:r>
            </a:p>
            <a:p>
              <a:pPr lvl="1" eaLnBrk="0" hangingPunct="0">
                <a:spcBef>
                  <a:spcPct val="50000"/>
                </a:spcBef>
                <a:buFontTx/>
                <a:buChar char="-"/>
              </a:pPr>
              <a:r>
                <a:rPr lang="en-CA" sz="1400">
                  <a:latin typeface="Verdana" pitchFamily="34" charset="0"/>
                  <a:ea typeface="ＭＳ Ｐゴシック"/>
                  <a:cs typeface="ＭＳ Ｐゴシック"/>
                </a:rPr>
                <a:t> Funding</a:t>
              </a:r>
              <a:endParaRPr lang="en-US" sz="1400">
                <a:latin typeface="Verdana" pitchFamily="34" charset="0"/>
                <a:ea typeface="ＭＳ Ｐゴシック"/>
                <a:cs typeface="ＭＳ Ｐゴシック"/>
              </a:endParaRPr>
            </a:p>
          </p:txBody>
        </p:sp>
      </p:grpSp>
      <p:grpSp>
        <p:nvGrpSpPr>
          <p:cNvPr id="21509" name="Group 24"/>
          <p:cNvGrpSpPr>
            <a:grpSpLocks/>
          </p:cNvGrpSpPr>
          <p:nvPr/>
        </p:nvGrpSpPr>
        <p:grpSpPr bwMode="auto">
          <a:xfrm>
            <a:off x="971550" y="1628775"/>
            <a:ext cx="2735263" cy="1944688"/>
            <a:chOff x="703" y="1162"/>
            <a:chExt cx="1723" cy="1225"/>
          </a:xfrm>
        </p:grpSpPr>
        <p:sp>
          <p:nvSpPr>
            <p:cNvPr id="21522" name="Oval 8"/>
            <p:cNvSpPr>
              <a:spLocks noChangeArrowheads="1"/>
            </p:cNvSpPr>
            <p:nvPr/>
          </p:nvSpPr>
          <p:spPr bwMode="auto">
            <a:xfrm>
              <a:off x="703" y="1162"/>
              <a:ext cx="1633" cy="1225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sz="1800">
                <a:latin typeface="Verdana" pitchFamily="34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21523" name="Text Box 13"/>
            <p:cNvSpPr txBox="1">
              <a:spLocks noChangeArrowheads="1"/>
            </p:cNvSpPr>
            <p:nvPr/>
          </p:nvSpPr>
          <p:spPr bwMode="auto">
            <a:xfrm>
              <a:off x="793" y="1475"/>
              <a:ext cx="1633" cy="5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CA" sz="1400" b="1">
                  <a:latin typeface="Verdana" pitchFamily="34" charset="0"/>
                  <a:ea typeface="ＭＳ Ｐゴシック"/>
                  <a:cs typeface="ＭＳ Ｐゴシック"/>
                </a:rPr>
                <a:t>Provide Direction</a:t>
              </a:r>
            </a:p>
            <a:p>
              <a:pPr eaLnBrk="0" hangingPunct="0">
                <a:spcBef>
                  <a:spcPct val="50000"/>
                </a:spcBef>
                <a:buFontTx/>
                <a:buChar char="-"/>
              </a:pPr>
              <a:r>
                <a:rPr lang="en-CA" sz="1400">
                  <a:latin typeface="Verdana" pitchFamily="34" charset="0"/>
                  <a:ea typeface="ＭＳ Ｐゴシック"/>
                  <a:cs typeface="ＭＳ Ｐゴシック"/>
                </a:rPr>
                <a:t> Provincial expert groups</a:t>
              </a:r>
            </a:p>
            <a:p>
              <a:pPr eaLnBrk="0" hangingPunct="0">
                <a:spcBef>
                  <a:spcPct val="50000"/>
                </a:spcBef>
                <a:buFontTx/>
                <a:buChar char="-"/>
              </a:pPr>
              <a:r>
                <a:rPr lang="en-CA" sz="1400">
                  <a:latin typeface="Verdana" pitchFamily="34" charset="0"/>
                  <a:ea typeface="ＭＳ Ｐゴシック"/>
                  <a:cs typeface="ＭＳ Ｐゴシック"/>
                </a:rPr>
                <a:t> Local leadership</a:t>
              </a:r>
              <a:endParaRPr lang="en-US" sz="1400">
                <a:latin typeface="Verdana" pitchFamily="34" charset="0"/>
                <a:ea typeface="ＭＳ Ｐゴシック"/>
                <a:cs typeface="ＭＳ Ｐゴシック"/>
              </a:endParaRPr>
            </a:p>
          </p:txBody>
        </p:sp>
      </p:grpSp>
      <p:grpSp>
        <p:nvGrpSpPr>
          <p:cNvPr id="21510" name="Group 23"/>
          <p:cNvGrpSpPr>
            <a:grpSpLocks/>
          </p:cNvGrpSpPr>
          <p:nvPr/>
        </p:nvGrpSpPr>
        <p:grpSpPr bwMode="auto">
          <a:xfrm>
            <a:off x="3581400" y="1557338"/>
            <a:ext cx="2468563" cy="1655762"/>
            <a:chOff x="431" y="2523"/>
            <a:chExt cx="1451" cy="1043"/>
          </a:xfrm>
        </p:grpSpPr>
        <p:sp>
          <p:nvSpPr>
            <p:cNvPr id="21520" name="Oval 5"/>
            <p:cNvSpPr>
              <a:spLocks noChangeArrowheads="1"/>
            </p:cNvSpPr>
            <p:nvPr/>
          </p:nvSpPr>
          <p:spPr bwMode="auto">
            <a:xfrm>
              <a:off x="431" y="2523"/>
              <a:ext cx="1451" cy="1043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sz="1800">
                <a:latin typeface="Verdana" pitchFamily="34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21521" name="Text Box 15"/>
            <p:cNvSpPr txBox="1">
              <a:spLocks noChangeArrowheads="1"/>
            </p:cNvSpPr>
            <p:nvPr/>
          </p:nvSpPr>
          <p:spPr bwMode="auto">
            <a:xfrm>
              <a:off x="521" y="2750"/>
              <a:ext cx="1270" cy="6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CA" sz="1400" b="1">
                  <a:latin typeface="Verdana" pitchFamily="34" charset="0"/>
                  <a:ea typeface="ＭＳ Ｐゴシック"/>
                  <a:cs typeface="ＭＳ Ｐゴシック"/>
                </a:rPr>
                <a:t>Health Strategies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n-CA" sz="1400">
                  <a:latin typeface="Verdana" pitchFamily="34" charset="0"/>
                  <a:ea typeface="ＭＳ Ｐゴシック"/>
                  <a:cs typeface="ＭＳ Ｐゴシック"/>
                </a:rPr>
                <a:t>- Enable strategies that blend health and social needs</a:t>
              </a:r>
              <a:endParaRPr lang="en-US" sz="1400">
                <a:latin typeface="Verdana" pitchFamily="34" charset="0"/>
                <a:ea typeface="ＭＳ Ｐゴシック"/>
                <a:cs typeface="ＭＳ Ｐゴシック"/>
              </a:endParaRPr>
            </a:p>
          </p:txBody>
        </p:sp>
      </p:grpSp>
      <p:grpSp>
        <p:nvGrpSpPr>
          <p:cNvPr id="21511" name="Group 22"/>
          <p:cNvGrpSpPr>
            <a:grpSpLocks/>
          </p:cNvGrpSpPr>
          <p:nvPr/>
        </p:nvGrpSpPr>
        <p:grpSpPr bwMode="auto">
          <a:xfrm>
            <a:off x="755650" y="4365625"/>
            <a:ext cx="3587750" cy="2151063"/>
            <a:chOff x="1973" y="2795"/>
            <a:chExt cx="1678" cy="1355"/>
          </a:xfrm>
        </p:grpSpPr>
        <p:sp>
          <p:nvSpPr>
            <p:cNvPr id="21518" name="Oval 9"/>
            <p:cNvSpPr>
              <a:spLocks noChangeArrowheads="1"/>
            </p:cNvSpPr>
            <p:nvPr/>
          </p:nvSpPr>
          <p:spPr bwMode="auto">
            <a:xfrm>
              <a:off x="1973" y="2795"/>
              <a:ext cx="1632" cy="1315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sz="1800">
                <a:latin typeface="Verdana" pitchFamily="34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21519" name="Text Box 16"/>
            <p:cNvSpPr txBox="1">
              <a:spLocks noChangeArrowheads="1"/>
            </p:cNvSpPr>
            <p:nvPr/>
          </p:nvSpPr>
          <p:spPr bwMode="auto">
            <a:xfrm>
              <a:off x="2018" y="3154"/>
              <a:ext cx="1633" cy="9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CA" sz="1400" b="1">
                  <a:latin typeface="Verdana" pitchFamily="34" charset="0"/>
                  <a:ea typeface="ＭＳ Ｐゴシック"/>
                  <a:cs typeface="ＭＳ Ｐゴシック"/>
                </a:rPr>
                <a:t>Thought Diversification</a:t>
              </a:r>
            </a:p>
            <a:p>
              <a:pPr eaLnBrk="0" hangingPunct="0">
                <a:spcBef>
                  <a:spcPct val="50000"/>
                </a:spcBef>
                <a:buFontTx/>
                <a:buChar char="-"/>
              </a:pPr>
              <a:r>
                <a:rPr lang="en-CA" sz="1400">
                  <a:latin typeface="Verdana" pitchFamily="34" charset="0"/>
                  <a:ea typeface="ＭＳ Ｐゴシック"/>
                  <a:cs typeface="ＭＳ Ｐゴシック"/>
                </a:rPr>
                <a:t> Engage diverse entities in conversation – stepping outside the “comfort zone”</a:t>
              </a:r>
            </a:p>
            <a:p>
              <a:pPr eaLnBrk="0" hangingPunct="0">
                <a:spcBef>
                  <a:spcPct val="50000"/>
                </a:spcBef>
                <a:buFontTx/>
                <a:buChar char="-"/>
              </a:pPr>
              <a:r>
                <a:rPr lang="en-CA" sz="1400">
                  <a:latin typeface="Verdana" pitchFamily="34" charset="0"/>
                  <a:ea typeface="ＭＳ Ｐゴシック"/>
                  <a:cs typeface="ＭＳ Ｐゴシック"/>
                </a:rPr>
                <a:t> Incent new models of care in the community </a:t>
              </a:r>
              <a:endParaRPr lang="en-US" sz="1400">
                <a:latin typeface="Verdana" pitchFamily="34" charset="0"/>
                <a:ea typeface="ＭＳ Ｐゴシック"/>
                <a:cs typeface="ＭＳ Ｐゴシック"/>
              </a:endParaRPr>
            </a:p>
          </p:txBody>
        </p:sp>
      </p:grpSp>
      <p:sp>
        <p:nvSpPr>
          <p:cNvPr id="21512" name="Text Box 17"/>
          <p:cNvSpPr txBox="1">
            <a:spLocks noChangeArrowheads="1"/>
          </p:cNvSpPr>
          <p:nvPr/>
        </p:nvSpPr>
        <p:spPr bwMode="auto">
          <a:xfrm>
            <a:off x="5148263" y="4975225"/>
            <a:ext cx="3455987" cy="1262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CA" sz="1400" b="1">
                <a:latin typeface="Verdana" pitchFamily="34" charset="0"/>
                <a:ea typeface="ＭＳ Ｐゴシック"/>
                <a:cs typeface="ＭＳ Ｐゴシック"/>
              </a:rPr>
              <a:t>Integrated Policies</a:t>
            </a:r>
            <a:endParaRPr lang="en-CA" sz="1400">
              <a:latin typeface="Verdana" pitchFamily="34" charset="0"/>
              <a:ea typeface="ＭＳ Ｐゴシック"/>
              <a:cs typeface="ＭＳ Ｐゴシック"/>
            </a:endParaRPr>
          </a:p>
          <a:p>
            <a:pPr eaLnBrk="0" hangingPunct="0">
              <a:spcBef>
                <a:spcPct val="50000"/>
              </a:spcBef>
            </a:pPr>
            <a:r>
              <a:rPr lang="en-CA" sz="1400">
                <a:latin typeface="Verdana" pitchFamily="34" charset="0"/>
                <a:ea typeface="ＭＳ Ｐゴシック"/>
                <a:cs typeface="ＭＳ Ｐゴシック"/>
              </a:rPr>
              <a:t>- Policies that: capitalize on new technologies; promote quality; and enhance productivity to drive better health outcomes</a:t>
            </a:r>
            <a:endParaRPr lang="en-US" sz="1400">
              <a:latin typeface="Verdana" pitchFamily="34" charset="0"/>
              <a:ea typeface="ＭＳ Ｐゴシック"/>
              <a:cs typeface="ＭＳ Ｐゴシック"/>
            </a:endParaRPr>
          </a:p>
        </p:txBody>
      </p:sp>
      <p:sp>
        <p:nvSpPr>
          <p:cNvPr id="21513" name="Line 28"/>
          <p:cNvSpPr>
            <a:spLocks noChangeShapeType="1"/>
          </p:cNvSpPr>
          <p:nvPr/>
        </p:nvSpPr>
        <p:spPr bwMode="auto">
          <a:xfrm>
            <a:off x="4572000" y="2997200"/>
            <a:ext cx="0" cy="792163"/>
          </a:xfrm>
          <a:prstGeom prst="line">
            <a:avLst/>
          </a:prstGeom>
          <a:noFill/>
          <a:ln w="50800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14" name="Line 29"/>
          <p:cNvSpPr>
            <a:spLocks noChangeShapeType="1"/>
          </p:cNvSpPr>
          <p:nvPr/>
        </p:nvSpPr>
        <p:spPr bwMode="auto">
          <a:xfrm flipV="1">
            <a:off x="5724525" y="2924175"/>
            <a:ext cx="792163" cy="719138"/>
          </a:xfrm>
          <a:prstGeom prst="line">
            <a:avLst/>
          </a:prstGeom>
          <a:noFill/>
          <a:ln w="50800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15" name="Line 30"/>
          <p:cNvSpPr>
            <a:spLocks noChangeShapeType="1"/>
          </p:cNvSpPr>
          <p:nvPr/>
        </p:nvSpPr>
        <p:spPr bwMode="auto">
          <a:xfrm>
            <a:off x="1979613" y="3141663"/>
            <a:ext cx="792162" cy="576262"/>
          </a:xfrm>
          <a:prstGeom prst="line">
            <a:avLst/>
          </a:prstGeom>
          <a:noFill/>
          <a:ln w="50800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16" name="Line 31"/>
          <p:cNvSpPr>
            <a:spLocks noChangeShapeType="1"/>
          </p:cNvSpPr>
          <p:nvPr/>
        </p:nvSpPr>
        <p:spPr bwMode="auto">
          <a:xfrm flipH="1">
            <a:off x="2195513" y="4365625"/>
            <a:ext cx="792162" cy="503238"/>
          </a:xfrm>
          <a:prstGeom prst="line">
            <a:avLst/>
          </a:prstGeom>
          <a:noFill/>
          <a:ln w="50800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17" name="Line 32"/>
          <p:cNvSpPr>
            <a:spLocks noChangeShapeType="1"/>
          </p:cNvSpPr>
          <p:nvPr/>
        </p:nvSpPr>
        <p:spPr bwMode="auto">
          <a:xfrm>
            <a:off x="5292725" y="4365625"/>
            <a:ext cx="1079500" cy="576263"/>
          </a:xfrm>
          <a:prstGeom prst="line">
            <a:avLst/>
          </a:prstGeom>
          <a:noFill/>
          <a:ln w="50800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2800" smtClean="0">
                <a:latin typeface="Comic Sans MS" pitchFamily="66" charset="0"/>
              </a:rPr>
              <a:t>Your leadership is the key to successful policy development and implementation</a:t>
            </a:r>
          </a:p>
        </p:txBody>
      </p:sp>
      <p:sp>
        <p:nvSpPr>
          <p:cNvPr id="23554" name="Content Placeholder 2"/>
          <p:cNvSpPr>
            <a:spLocks noGrp="1"/>
          </p:cNvSpPr>
          <p:nvPr>
            <p:ph idx="4294967295"/>
          </p:nvPr>
        </p:nvSpPr>
        <p:spPr>
          <a:xfrm>
            <a:off x="838200" y="1905000"/>
            <a:ext cx="7313613" cy="4114800"/>
          </a:xfrm>
        </p:spPr>
        <p:txBody>
          <a:bodyPr/>
          <a:lstStyle/>
          <a:p>
            <a:r>
              <a:rPr lang="en-US" sz="1900" smtClean="0">
                <a:latin typeface="Comic Sans MS" pitchFamily="66" charset="0"/>
              </a:rPr>
              <a:t>Over the past few years, health executives and physician leaders have demonstrated </a:t>
            </a:r>
          </a:p>
          <a:p>
            <a:pPr lvl="1"/>
            <a:r>
              <a:rPr lang="en-US" sz="1900" smtClean="0">
                <a:latin typeface="Comic Sans MS" pitchFamily="66" charset="0"/>
              </a:rPr>
              <a:t>an ability, </a:t>
            </a:r>
          </a:p>
          <a:p>
            <a:pPr lvl="1"/>
            <a:r>
              <a:rPr lang="en-US" sz="1900" smtClean="0">
                <a:latin typeface="Comic Sans MS" pitchFamily="66" charset="0"/>
              </a:rPr>
              <a:t>a capacity and </a:t>
            </a:r>
          </a:p>
          <a:p>
            <a:pPr lvl="1"/>
            <a:r>
              <a:rPr lang="en-US" sz="1900" smtClean="0">
                <a:latin typeface="Comic Sans MS" pitchFamily="66" charset="0"/>
              </a:rPr>
              <a:t>a willingness to collaborate and make change happen on behalf of their communities.</a:t>
            </a:r>
          </a:p>
          <a:p>
            <a:endParaRPr lang="en-US" sz="1900" smtClean="0">
              <a:latin typeface="Comic Sans MS" pitchFamily="66" charset="0"/>
            </a:endParaRPr>
          </a:p>
          <a:p>
            <a:r>
              <a:rPr lang="en-US" sz="1900" b="1" smtClean="0">
                <a:latin typeface="Comic Sans MS" pitchFamily="66" charset="0"/>
              </a:rPr>
              <a:t>Sharing the same vision for the future</a:t>
            </a:r>
            <a:r>
              <a:rPr lang="en-US" sz="1900" smtClean="0">
                <a:latin typeface="Comic Sans MS" pitchFamily="66" charset="0"/>
              </a:rPr>
              <a:t> of the health system has and will continue to be a  critical success factor driving collaboration.</a:t>
            </a:r>
            <a:endParaRPr lang="en-US" sz="1700" smtClean="0"/>
          </a:p>
          <a:p>
            <a:pPr lvl="1">
              <a:buFont typeface="Times"/>
              <a:buNone/>
            </a:pPr>
            <a:r>
              <a:rPr lang="en-US" sz="1900" smtClean="0"/>
              <a:t>	</a:t>
            </a:r>
          </a:p>
          <a:p>
            <a:pPr lvl="1">
              <a:buFont typeface="Times"/>
              <a:buNone/>
            </a:pPr>
            <a:endParaRPr lang="en-US" sz="1900" smtClean="0"/>
          </a:p>
          <a:p>
            <a:pPr lvl="1"/>
            <a:endParaRPr lang="en-US" sz="1900" smtClean="0"/>
          </a:p>
        </p:txBody>
      </p:sp>
      <p:sp>
        <p:nvSpPr>
          <p:cNvPr id="23555" name="Slide Number Placeholder 3"/>
          <p:cNvSpPr txBox="1">
            <a:spLocks noGrp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6559915B-D7F8-46C9-8314-746A9D640B06}" type="slidenum">
              <a:rPr lang="en-US" sz="1200">
                <a:latin typeface="Verdana" pitchFamily="34" charset="0"/>
                <a:ea typeface="ＭＳ Ｐゴシック"/>
                <a:cs typeface="ＭＳ Ｐゴシック"/>
              </a:rPr>
              <a:pPr algn="r"/>
              <a:t>6</a:t>
            </a:fld>
            <a:endParaRPr lang="en-US" sz="1200">
              <a:latin typeface="Verdana" pitchFamily="34" charset="0"/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62000"/>
            <a:ext cx="7772400" cy="914400"/>
          </a:xfrm>
        </p:spPr>
        <p:txBody>
          <a:bodyPr/>
          <a:lstStyle/>
          <a:p>
            <a:r>
              <a:rPr lang="en-CA" sz="2400" smtClean="0">
                <a:latin typeface="Comic Sans MS" pitchFamily="66" charset="0"/>
              </a:rPr>
              <a:t>In sharing the same vision, we are speaking with you today about specific initiatives that involve you and your leadership in development and execution</a:t>
            </a:r>
            <a:endParaRPr lang="en-US" sz="2400" smtClean="0">
              <a:latin typeface="Comic Sans MS" pitchFamily="66" charset="0"/>
            </a:endParaRPr>
          </a:p>
        </p:txBody>
      </p:sp>
      <p:sp>
        <p:nvSpPr>
          <p:cNvPr id="2560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8013" y="1752600"/>
            <a:ext cx="7772400" cy="4114800"/>
          </a:xfrm>
        </p:spPr>
        <p:txBody>
          <a:bodyPr/>
          <a:lstStyle/>
          <a:p>
            <a:r>
              <a:rPr lang="en-US" sz="2000" smtClean="0">
                <a:latin typeface="Comic Sans MS" pitchFamily="66" charset="0"/>
              </a:rPr>
              <a:t>A mix of service delivery models to provide care across the continuum:</a:t>
            </a:r>
          </a:p>
          <a:p>
            <a:pPr lvl="1"/>
            <a:r>
              <a:rPr lang="en-US" sz="2000" smtClean="0"/>
              <a:t>Quality care that can be safely and efficiently delivered in community settings</a:t>
            </a:r>
          </a:p>
          <a:p>
            <a:pPr lvl="1"/>
            <a:r>
              <a:rPr lang="en-US" sz="2000" i="1" smtClean="0"/>
              <a:t>Pearl will speak to you about the work the ministry is doing on Specialty Clinics, and the potential future role of IHFs</a:t>
            </a:r>
          </a:p>
          <a:p>
            <a:pPr lvl="1"/>
            <a:r>
              <a:rPr lang="en-CA" sz="2000" i="1" smtClean="0"/>
              <a:t>Nora will outline some policy changes that aim to ensure appropriate distribution of services for patients </a:t>
            </a:r>
            <a:endParaRPr lang="en-US" sz="2000" i="1" smtClean="0"/>
          </a:p>
          <a:p>
            <a:pPr lvl="1"/>
            <a:endParaRPr lang="en-US" sz="2000" i="1" smtClean="0"/>
          </a:p>
          <a:p>
            <a:r>
              <a:rPr lang="en-US" sz="1900" smtClean="0">
                <a:latin typeface="Comic Sans MS" pitchFamily="66" charset="0"/>
              </a:rPr>
              <a:t>Keeping pace with rapid change: </a:t>
            </a:r>
            <a:r>
              <a:rPr lang="en-US" sz="1900" smtClean="0"/>
              <a:t> </a:t>
            </a:r>
          </a:p>
          <a:p>
            <a:pPr lvl="1"/>
            <a:r>
              <a:rPr lang="en-US" sz="1700" smtClean="0"/>
              <a:t>Evidence, innovation and changing patterns of practice present an interpretive challenge for payment schedules and billing codes </a:t>
            </a:r>
          </a:p>
          <a:p>
            <a:pPr lvl="1"/>
            <a:r>
              <a:rPr lang="en-CA" sz="1700" i="1" smtClean="0"/>
              <a:t>George will outline an approach the IHF program is taking to assist with this challenge</a:t>
            </a:r>
            <a:endParaRPr lang="en-US" sz="1700" i="1" smtClean="0"/>
          </a:p>
          <a:p>
            <a:endParaRPr lang="en-US" sz="2000" i="1" smtClean="0"/>
          </a:p>
          <a:p>
            <a:pPr lvl="1">
              <a:buFont typeface="Times"/>
              <a:buNone/>
            </a:pPr>
            <a:r>
              <a:rPr lang="en-US" sz="2000" smtClean="0"/>
              <a:t>	</a:t>
            </a:r>
          </a:p>
          <a:p>
            <a:endParaRPr lang="en-US" sz="200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">
      <a:dk1>
        <a:srgbClr val="000000"/>
      </a:dk1>
      <a:lt1>
        <a:srgbClr val="FFFFFF"/>
      </a:lt1>
      <a:dk2>
        <a:srgbClr val="007A87"/>
      </a:dk2>
      <a:lt2>
        <a:srgbClr val="8D988F"/>
      </a:lt2>
      <a:accent1>
        <a:srgbClr val="633C82"/>
      </a:accent1>
      <a:accent2>
        <a:srgbClr val="54B247"/>
      </a:accent2>
      <a:accent3>
        <a:srgbClr val="FFFFFF"/>
      </a:accent3>
      <a:accent4>
        <a:srgbClr val="000000"/>
      </a:accent4>
      <a:accent5>
        <a:srgbClr val="B7AFC1"/>
      </a:accent5>
      <a:accent6>
        <a:srgbClr val="4BA13F"/>
      </a:accent6>
      <a:hlink>
        <a:srgbClr val="739AB3"/>
      </a:hlink>
      <a:folHlink>
        <a:srgbClr val="475285"/>
      </a:folHlink>
    </a:clrScheme>
    <a:fontScheme name="Blank Presentation">
      <a:majorFont>
        <a:latin typeface="Arial Narrow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2003+Group+1+Presentation+templates</Template>
  <TotalTime>1689</TotalTime>
  <Words>425</Words>
  <Application>Microsoft Office PowerPoint</Application>
  <PresentationFormat>On-screen Show (4:3)</PresentationFormat>
  <Paragraphs>63</Paragraphs>
  <Slides>7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Blank Presentation</vt:lpstr>
      <vt:lpstr>Independent Health Facilities: Setting the Context  </vt:lpstr>
      <vt:lpstr>Agenda</vt:lpstr>
      <vt:lpstr>PowerPoint Presentation</vt:lpstr>
      <vt:lpstr>But formulating policy direction cannot happen in the hallways of government acting alone.</vt:lpstr>
      <vt:lpstr>Formulating government policy is a complex undertaking and requires working with health care system leaders to deliver a sustainable health care system</vt:lpstr>
      <vt:lpstr>Your leadership is the key to successful policy development and implementation</vt:lpstr>
      <vt:lpstr>In sharing the same vision, we are speaking with you today about specific initiatives that involve you and your leadership in development and execution</vt:lpstr>
    </vt:vector>
  </TitlesOfParts>
  <Company>Ministry of Health and Long-Term Care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laurellaa</dc:creator>
  <cp:lastModifiedBy>tni</cp:lastModifiedBy>
  <cp:revision>46</cp:revision>
  <cp:lastPrinted>2013-09-16T16:29:34Z</cp:lastPrinted>
  <dcterms:created xsi:type="dcterms:W3CDTF">2013-03-11T18:59:25Z</dcterms:created>
  <dcterms:modified xsi:type="dcterms:W3CDTF">2013-09-18T22:00:11Z</dcterms:modified>
</cp:coreProperties>
</file>