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68" r:id="rId2"/>
    <p:sldId id="271" r:id="rId3"/>
    <p:sldId id="273" r:id="rId4"/>
    <p:sldId id="274" r:id="rId5"/>
    <p:sldId id="275" r:id="rId6"/>
    <p:sldId id="277" r:id="rId7"/>
    <p:sldId id="278" r:id="rId8"/>
    <p:sldId id="279" r:id="rId9"/>
    <p:sldId id="276" r:id="rId10"/>
    <p:sldId id="286" r:id="rId11"/>
    <p:sldId id="287" r:id="rId12"/>
    <p:sldId id="290" r:id="rId13"/>
    <p:sldId id="280" r:id="rId14"/>
    <p:sldId id="283" r:id="rId15"/>
    <p:sldId id="302" r:id="rId16"/>
    <p:sldId id="293" r:id="rId17"/>
    <p:sldId id="292" r:id="rId18"/>
    <p:sldId id="289" r:id="rId19"/>
    <p:sldId id="315" r:id="rId20"/>
    <p:sldId id="294" r:id="rId21"/>
    <p:sldId id="305" r:id="rId22"/>
    <p:sldId id="306" r:id="rId23"/>
    <p:sldId id="307" r:id="rId24"/>
    <p:sldId id="303" r:id="rId25"/>
    <p:sldId id="311" r:id="rId26"/>
    <p:sldId id="312" r:id="rId27"/>
    <p:sldId id="308" r:id="rId28"/>
    <p:sldId id="310" r:id="rId29"/>
    <p:sldId id="313" r:id="rId30"/>
    <p:sldId id="314" r:id="rId31"/>
    <p:sldId id="301" r:id="rId32"/>
    <p:sldId id="320" r:id="rId33"/>
    <p:sldId id="316" r:id="rId34"/>
    <p:sldId id="319" r:id="rId35"/>
    <p:sldId id="321" r:id="rId36"/>
    <p:sldId id="322" r:id="rId37"/>
    <p:sldId id="323" r:id="rId38"/>
    <p:sldId id="324" r:id="rId39"/>
    <p:sldId id="317" r:id="rId40"/>
    <p:sldId id="300" r:id="rId41"/>
    <p:sldId id="299" r:id="rId42"/>
    <p:sldId id="29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5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36"/>
    </p:cViewPr>
  </p:sorterViewPr>
  <p:notesViewPr>
    <p:cSldViewPr>
      <p:cViewPr varScale="1">
        <p:scale>
          <a:sx n="56" d="100"/>
          <a:sy n="56" d="100"/>
        </p:scale>
        <p:origin x="-240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7FF70FD-66D7-48DA-BCA6-827F4FC24B38}" type="datetimeFigureOut">
              <a:rPr lang="en-US" smtClean="0"/>
              <a:pPr/>
              <a:t>9/20/2013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F06FD2-F140-47F1-9338-9F3305D7170A}" type="slidenum">
              <a:rPr lang="en-US" smtClean="0"/>
              <a:pPr/>
              <a:t>‹#›</a:t>
            </a:fld>
            <a:endParaRPr lang="en-US" dirty="0"/>
          </a:p>
        </p:txBody>
      </p:sp>
    </p:spTree>
    <p:extLst>
      <p:ext uri="{BB962C8B-B14F-4D97-AF65-F5344CB8AC3E}">
        <p14:creationId xmlns:p14="http://schemas.microsoft.com/office/powerpoint/2010/main" val="341479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0E529-DD8B-430B-AE98-7E50908F4AC7}" type="datetime1">
              <a:rPr lang="en-US" smtClean="0"/>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17263-B6A7-42A7-92A1-CE87B20535FD}" type="datetime1">
              <a:rPr lang="en-US" smtClean="0"/>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B77B9-FEC2-4694-A48C-9C992FFB5052}" type="datetime1">
              <a:rPr lang="en-US" smtClean="0"/>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F7154-53E2-49EB-AC49-E4770D194941}" type="datetime1">
              <a:rPr lang="en-US" smtClean="0"/>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166F3-4AEE-4541-A160-A94BE80DEFF5}" type="datetime1">
              <a:rPr lang="en-US" smtClean="0"/>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C8B1A-3EC6-4BDC-ACB2-5FE5E1A46DD6}" type="datetime1">
              <a:rPr lang="en-US" smtClean="0"/>
              <a:t>9/20/2013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1C027-575B-4037-9C82-14C4EDC04BB7}" type="datetime1">
              <a:rPr lang="en-US" smtClean="0"/>
              <a:t>9/20/2013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350E7A-29F3-4A27-B93B-C31970B27ED6}" type="datetime1">
              <a:rPr lang="en-US" smtClean="0"/>
              <a:t>9/20/2013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58422-32F9-42AC-BDD5-27C74318490B}" type="datetime1">
              <a:rPr lang="en-US" smtClean="0"/>
              <a:t>9/20/2013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551D7-33C1-41C8-9259-12A70E885ADE}" type="datetime1">
              <a:rPr lang="en-US" smtClean="0"/>
              <a:t>9/20/2013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FB25C-58E1-49F0-86F1-083E7B11D587}" type="datetime1">
              <a:rPr lang="en-US" smtClean="0"/>
              <a:t>9/20/2013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FEF95-A6E9-4790-AC1C-0ACE2572B3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ECE1A-3A08-4369-BB1D-FEC6627CC5E1}" type="datetime1">
              <a:rPr lang="en-US" smtClean="0"/>
              <a:t>9/20/2013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FEF95-A6E9-4790-AC1C-0ACE2572B3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lhins.on.ca/"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2" cstate="print"/>
          <a:stretch>
            <a:fillRect/>
          </a:stretch>
        </p:blipFill>
        <p:spPr>
          <a:xfrm>
            <a:off x="0" y="0"/>
            <a:ext cx="9144000" cy="2560320"/>
          </a:xfrm>
          <a:prstGeom prst="rect">
            <a:avLst/>
          </a:prstGeom>
        </p:spPr>
      </p:pic>
      <p:pic>
        <p:nvPicPr>
          <p:cNvPr id="6" name="Picture 5" descr="footer.gif"/>
          <p:cNvPicPr>
            <a:picLocks noChangeAspect="1"/>
          </p:cNvPicPr>
          <p:nvPr/>
        </p:nvPicPr>
        <p:blipFill>
          <a:blip r:embed="rId3" cstate="print"/>
          <a:stretch>
            <a:fillRect/>
          </a:stretch>
        </p:blipFill>
        <p:spPr>
          <a:xfrm>
            <a:off x="1" y="5433670"/>
            <a:ext cx="9144000" cy="1424330"/>
          </a:xfrm>
          <a:prstGeom prst="rect">
            <a:avLst/>
          </a:prstGeom>
        </p:spPr>
      </p:pic>
      <p:sp>
        <p:nvSpPr>
          <p:cNvPr id="4" name="Title 1"/>
          <p:cNvSpPr>
            <a:spLocks noGrp="1"/>
          </p:cNvSpPr>
          <p:nvPr>
            <p:ph type="ctrTitle"/>
          </p:nvPr>
        </p:nvSpPr>
        <p:spPr>
          <a:xfrm>
            <a:off x="190500" y="2667000"/>
            <a:ext cx="8763000" cy="1066799"/>
          </a:xfrm>
        </p:spPr>
        <p:txBody>
          <a:bodyPr>
            <a:noAutofit/>
          </a:bodyPr>
          <a:lstStyle/>
          <a:p>
            <a:r>
              <a:rPr lang="en-US" sz="3000" spc="-10" dirty="0" smtClean="0">
                <a:solidFill>
                  <a:srgbClr val="7030A0"/>
                </a:solidFill>
                <a:latin typeface="Arial" pitchFamily="34" charset="0"/>
                <a:cs typeface="Arial" pitchFamily="34" charset="0"/>
              </a:rPr>
              <a:t>LHIN Engagement of IHFs in Planning, Coordinating and Delivering Diagnostic Services</a:t>
            </a:r>
            <a:endParaRPr lang="en-US" sz="3000" spc="-10" dirty="0">
              <a:solidFill>
                <a:srgbClr val="7030A0"/>
              </a:solidFill>
              <a:latin typeface="Arial" pitchFamily="34" charset="0"/>
              <a:cs typeface="Arial" pitchFamily="34" charset="0"/>
            </a:endParaRPr>
          </a:p>
        </p:txBody>
      </p:sp>
      <p:sp>
        <p:nvSpPr>
          <p:cNvPr id="2" name="TextBox 1"/>
          <p:cNvSpPr txBox="1"/>
          <p:nvPr/>
        </p:nvSpPr>
        <p:spPr>
          <a:xfrm>
            <a:off x="4572000" y="4408514"/>
            <a:ext cx="4572000" cy="1000274"/>
          </a:xfrm>
          <a:prstGeom prst="rect">
            <a:avLst/>
          </a:prstGeom>
          <a:noFill/>
        </p:spPr>
        <p:txBody>
          <a:bodyPr wrap="square" rtlCol="0">
            <a:spAutoFit/>
          </a:bodyPr>
          <a:lstStyle/>
          <a:p>
            <a:r>
              <a:rPr lang="en-US" sz="1600" dirty="0" smtClean="0">
                <a:latin typeface="Arial" pitchFamily="34" charset="0"/>
                <a:cs typeface="Arial" pitchFamily="34" charset="0"/>
              </a:rPr>
              <a:t>Presented by:</a:t>
            </a:r>
          </a:p>
          <a:p>
            <a:r>
              <a:rPr lang="en-US" sz="1600" dirty="0" smtClean="0">
                <a:latin typeface="Arial" pitchFamily="34" charset="0"/>
                <a:cs typeface="Arial" pitchFamily="34" charset="0"/>
              </a:rPr>
              <a:t>Deborah Hammons, CEO Central East LHIN</a:t>
            </a:r>
          </a:p>
          <a:p>
            <a:r>
              <a:rPr lang="en-US" sz="1600" dirty="0" smtClean="0">
                <a:latin typeface="Arial" pitchFamily="34" charset="0"/>
                <a:cs typeface="Arial" pitchFamily="34" charset="0"/>
              </a:rPr>
              <a:t>Paul Huras, CEO South East LHIN</a:t>
            </a:r>
          </a:p>
          <a:p>
            <a:r>
              <a:rPr lang="en-US" sz="1100" dirty="0" smtClean="0">
                <a:latin typeface="Arial" pitchFamily="34" charset="0"/>
                <a:cs typeface="Arial" pitchFamily="34" charset="0"/>
              </a:rPr>
              <a:t>September 20, 2013</a:t>
            </a:r>
            <a:endParaRPr lang="en-US" sz="11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10</a:t>
            </a:fld>
            <a:endParaRPr lang="en-US" dirty="0"/>
          </a:p>
        </p:txBody>
      </p:sp>
      <p:sp>
        <p:nvSpPr>
          <p:cNvPr id="5" name="Rectangle 2"/>
          <p:cNvSpPr>
            <a:spLocks noGrp="1" noChangeArrowheads="1"/>
          </p:cNvSpPr>
          <p:nvPr>
            <p:ph type="title"/>
          </p:nvPr>
        </p:nvSpPr>
        <p:spPr>
          <a:xfrm>
            <a:off x="266701" y="152400"/>
            <a:ext cx="8610599" cy="457200"/>
          </a:xfrm>
        </p:spPr>
        <p:txBody>
          <a:bodyPr>
            <a:noAutofit/>
          </a:bodyPr>
          <a:lstStyle/>
          <a:p>
            <a:pPr algn="l" eaLnBrk="1" hangingPunct="1"/>
            <a:r>
              <a:rPr lang="en-US" sz="3200" dirty="0" smtClean="0">
                <a:solidFill>
                  <a:srgbClr val="7030A0"/>
                </a:solidFill>
                <a:latin typeface="Arial" pitchFamily="34" charset="0"/>
                <a:cs typeface="Arial" pitchFamily="34" charset="0"/>
              </a:rPr>
              <a:t>Goals of Community Engagement</a:t>
            </a:r>
          </a:p>
        </p:txBody>
      </p:sp>
      <p:sp>
        <p:nvSpPr>
          <p:cNvPr id="6" name="Rectangle 3"/>
          <p:cNvSpPr txBox="1">
            <a:spLocks noChangeArrowheads="1"/>
          </p:cNvSpPr>
          <p:nvPr/>
        </p:nvSpPr>
        <p:spPr>
          <a:xfrm>
            <a:off x="381000" y="1104266"/>
            <a:ext cx="8000999" cy="4343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Arial" charset="0"/>
              </a:rPr>
              <a:t>Renew and maintain focus on the people who use health care</a:t>
            </a:r>
          </a:p>
          <a:p>
            <a:pPr marL="0" indent="0">
              <a:buNone/>
            </a:pPr>
            <a:endParaRPr lang="en-US" dirty="0" smtClean="0">
              <a:latin typeface="Arial" charset="0"/>
            </a:endParaRPr>
          </a:p>
          <a:p>
            <a:r>
              <a:rPr lang="en-US" dirty="0" smtClean="0">
                <a:latin typeface="Arial" charset="0"/>
              </a:rPr>
              <a:t>Enhance local responsiveness and accountability</a:t>
            </a:r>
          </a:p>
          <a:p>
            <a:pPr marL="0" indent="0">
              <a:buNone/>
            </a:pPr>
            <a:endParaRPr lang="en-US" dirty="0" smtClean="0">
              <a:latin typeface="Arial" charset="0"/>
            </a:endParaRPr>
          </a:p>
          <a:p>
            <a:r>
              <a:rPr lang="en-US" dirty="0" smtClean="0">
                <a:latin typeface="Arial" charset="0"/>
              </a:rPr>
              <a:t>Balance priorities</a:t>
            </a:r>
          </a:p>
          <a:p>
            <a:pPr marL="0" indent="0">
              <a:buNone/>
            </a:pPr>
            <a:endParaRPr lang="en-US" dirty="0" smtClean="0">
              <a:latin typeface="Arial" charset="0"/>
            </a:endParaRPr>
          </a:p>
          <a:p>
            <a:r>
              <a:rPr lang="en-US" dirty="0" smtClean="0">
                <a:latin typeface="Arial" charset="0"/>
              </a:rPr>
              <a:t>Develop system capacity and sustainability</a:t>
            </a:r>
          </a:p>
          <a:p>
            <a:pPr marL="0" indent="0">
              <a:buNone/>
            </a:pPr>
            <a:endParaRPr lang="en-US" dirty="0" smtClean="0">
              <a:latin typeface="Arial" charset="0"/>
            </a:endParaRPr>
          </a:p>
          <a:p>
            <a:r>
              <a:rPr lang="en-US" dirty="0" smtClean="0">
                <a:latin typeface="Arial" charset="0"/>
              </a:rPr>
              <a:t>Build confidence in our Public Health Care</a:t>
            </a:r>
          </a:p>
          <a:p>
            <a:endParaRPr lang="en-US" dirty="0" smtClean="0"/>
          </a:p>
        </p:txBody>
      </p:sp>
    </p:spTree>
    <p:extLst>
      <p:ext uri="{BB962C8B-B14F-4D97-AF65-F5344CB8AC3E}">
        <p14:creationId xmlns:p14="http://schemas.microsoft.com/office/powerpoint/2010/main" val="106812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11</a:t>
            </a:fld>
            <a:endParaRPr lang="en-US" dirty="0"/>
          </a:p>
        </p:txBody>
      </p:sp>
      <p:sp>
        <p:nvSpPr>
          <p:cNvPr id="5" name="Rectangle 2"/>
          <p:cNvSpPr>
            <a:spLocks noGrp="1" noChangeArrowheads="1"/>
          </p:cNvSpPr>
          <p:nvPr>
            <p:ph type="title"/>
          </p:nvPr>
        </p:nvSpPr>
        <p:spPr>
          <a:xfrm>
            <a:off x="685801" y="228600"/>
            <a:ext cx="7772400" cy="457200"/>
          </a:xfrm>
        </p:spPr>
        <p:txBody>
          <a:bodyPr>
            <a:normAutofit fontScale="90000"/>
          </a:bodyPr>
          <a:lstStyle/>
          <a:p>
            <a:pPr algn="l" eaLnBrk="1" hangingPunct="1"/>
            <a:r>
              <a:rPr lang="en-US" dirty="0" smtClean="0">
                <a:solidFill>
                  <a:srgbClr val="7030A0"/>
                </a:solidFill>
                <a:latin typeface="Arial" pitchFamily="34" charset="0"/>
                <a:cs typeface="Arial" pitchFamily="34" charset="0"/>
              </a:rPr>
              <a:t>How we Engage</a:t>
            </a:r>
          </a:p>
        </p:txBody>
      </p:sp>
      <p:sp>
        <p:nvSpPr>
          <p:cNvPr id="6" name="Rectangle 3"/>
          <p:cNvSpPr txBox="1">
            <a:spLocks noChangeArrowheads="1"/>
          </p:cNvSpPr>
          <p:nvPr/>
        </p:nvSpPr>
        <p:spPr>
          <a:xfrm>
            <a:off x="457200" y="914400"/>
            <a:ext cx="83058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pPr>
            <a:r>
              <a:rPr lang="en-US" sz="2400" dirty="0" smtClean="0">
                <a:latin typeface="Arial" charset="0"/>
              </a:rPr>
              <a:t>Local Advisory Teams or </a:t>
            </a:r>
            <a:r>
              <a:rPr lang="en-US" sz="2400" dirty="0" err="1" smtClean="0">
                <a:latin typeface="Arial" charset="0"/>
              </a:rPr>
              <a:t>Collaboratives</a:t>
            </a:r>
            <a:endParaRPr lang="en-US" sz="2400" dirty="0" smtClean="0">
              <a:latin typeface="Arial" charset="0"/>
            </a:endParaRPr>
          </a:p>
          <a:p>
            <a:pPr>
              <a:lnSpc>
                <a:spcPct val="140000"/>
              </a:lnSpc>
            </a:pPr>
            <a:r>
              <a:rPr lang="en-US" sz="2400" dirty="0" smtClean="0">
                <a:latin typeface="Arial" charset="0"/>
              </a:rPr>
              <a:t>Board to Board</a:t>
            </a:r>
          </a:p>
          <a:p>
            <a:pPr>
              <a:lnSpc>
                <a:spcPct val="140000"/>
              </a:lnSpc>
            </a:pPr>
            <a:r>
              <a:rPr lang="en-US" sz="2400" dirty="0" smtClean="0">
                <a:latin typeface="Arial" charset="0"/>
              </a:rPr>
              <a:t>Priority Portfolio Steering Committees, Networks and Task Groups</a:t>
            </a:r>
            <a:r>
              <a:rPr lang="en-US" sz="2400" dirty="0" smtClean="0"/>
              <a:t> </a:t>
            </a:r>
            <a:endParaRPr lang="en-US" sz="2400" dirty="0" smtClean="0">
              <a:latin typeface="Arial" charset="0"/>
            </a:endParaRPr>
          </a:p>
          <a:p>
            <a:pPr>
              <a:lnSpc>
                <a:spcPct val="140000"/>
              </a:lnSpc>
            </a:pPr>
            <a:r>
              <a:rPr lang="en-US" sz="2400" dirty="0" smtClean="0">
                <a:latin typeface="Arial" charset="0"/>
              </a:rPr>
              <a:t>Community input into Integrated Health Service Plan</a:t>
            </a:r>
          </a:p>
          <a:p>
            <a:pPr>
              <a:lnSpc>
                <a:spcPct val="140000"/>
              </a:lnSpc>
            </a:pPr>
            <a:r>
              <a:rPr lang="en-US" sz="2400" dirty="0" smtClean="0">
                <a:latin typeface="Arial" charset="0"/>
              </a:rPr>
              <a:t>Symposiums</a:t>
            </a:r>
          </a:p>
          <a:p>
            <a:pPr>
              <a:lnSpc>
                <a:spcPct val="140000"/>
              </a:lnSpc>
            </a:pPr>
            <a:r>
              <a:rPr lang="en-US" sz="2400" dirty="0" smtClean="0">
                <a:latin typeface="Arial" charset="0"/>
              </a:rPr>
              <a:t>LHIN Website</a:t>
            </a:r>
          </a:p>
          <a:p>
            <a:pPr>
              <a:lnSpc>
                <a:spcPct val="140000"/>
              </a:lnSpc>
            </a:pPr>
            <a:r>
              <a:rPr lang="en-US" sz="2400" dirty="0" smtClean="0">
                <a:latin typeface="Arial" charset="0"/>
              </a:rPr>
              <a:t>Presence at local events</a:t>
            </a:r>
          </a:p>
          <a:p>
            <a:pPr>
              <a:lnSpc>
                <a:spcPct val="140000"/>
              </a:lnSpc>
            </a:pPr>
            <a:r>
              <a:rPr lang="en-US" sz="2400" dirty="0" smtClean="0">
                <a:latin typeface="Arial" charset="0"/>
              </a:rPr>
              <a:t>Open Board meetings</a:t>
            </a:r>
          </a:p>
        </p:txBody>
      </p:sp>
    </p:spTree>
    <p:extLst>
      <p:ext uri="{BB962C8B-B14F-4D97-AF65-F5344CB8AC3E}">
        <p14:creationId xmlns:p14="http://schemas.microsoft.com/office/powerpoint/2010/main" val="78561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12</a:t>
            </a:fld>
            <a:endParaRPr lang="en-US" dirty="0"/>
          </a:p>
        </p:txBody>
      </p:sp>
      <p:sp>
        <p:nvSpPr>
          <p:cNvPr id="5" name="Rectangle 2"/>
          <p:cNvSpPr>
            <a:spLocks noGrp="1" noChangeArrowheads="1"/>
          </p:cNvSpPr>
          <p:nvPr>
            <p:ph type="title"/>
          </p:nvPr>
        </p:nvSpPr>
        <p:spPr>
          <a:xfrm>
            <a:off x="228600" y="152400"/>
            <a:ext cx="7772400" cy="457200"/>
          </a:xfrm>
        </p:spPr>
        <p:txBody>
          <a:bodyPr>
            <a:noAutofit/>
          </a:bodyPr>
          <a:lstStyle/>
          <a:p>
            <a:pPr algn="l" eaLnBrk="1" hangingPunct="1"/>
            <a:r>
              <a:rPr lang="en-US" sz="3200" dirty="0" smtClean="0">
                <a:solidFill>
                  <a:srgbClr val="7030A0"/>
                </a:solidFill>
                <a:latin typeface="Arial" pitchFamily="34" charset="0"/>
                <a:cs typeface="Arial" pitchFamily="34" charset="0"/>
              </a:rPr>
              <a:t>What the LHIN means by Integration</a:t>
            </a:r>
          </a:p>
        </p:txBody>
      </p:sp>
      <p:sp>
        <p:nvSpPr>
          <p:cNvPr id="6" name="Rectangle 3"/>
          <p:cNvSpPr>
            <a:spLocks noChangeArrowheads="1"/>
          </p:cNvSpPr>
          <p:nvPr/>
        </p:nvSpPr>
        <p:spPr bwMode="auto">
          <a:xfrm>
            <a:off x="130629" y="762000"/>
            <a:ext cx="8839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eaLnBrk="1" hangingPunct="1">
              <a:lnSpc>
                <a:spcPct val="150000"/>
              </a:lnSpc>
              <a:spcBef>
                <a:spcPct val="20000"/>
              </a:spcBef>
            </a:pPr>
            <a:r>
              <a:rPr lang="en-CA" sz="2400" dirty="0">
                <a:latin typeface="Arial" pitchFamily="34" charset="0"/>
                <a:cs typeface="Arial" pitchFamily="34" charset="0"/>
              </a:rPr>
              <a:t>     </a:t>
            </a:r>
            <a:r>
              <a:rPr lang="en-CA" sz="2400" b="1" dirty="0">
                <a:latin typeface="Arial" pitchFamily="34" charset="0"/>
                <a:cs typeface="Arial" pitchFamily="34" charset="0"/>
              </a:rPr>
              <a:t>Integration is: </a:t>
            </a:r>
          </a:p>
          <a:p>
            <a:pPr marL="838200" lvl="1" indent="-381000" eaLnBrk="1" hangingPunct="1">
              <a:lnSpc>
                <a:spcPct val="150000"/>
              </a:lnSpc>
              <a:spcBef>
                <a:spcPct val="20000"/>
              </a:spcBef>
              <a:buFontTx/>
              <a:buChar char="•"/>
            </a:pPr>
            <a:r>
              <a:rPr lang="en-CA" sz="2000" dirty="0">
                <a:latin typeface="Arial" pitchFamily="34" charset="0"/>
                <a:cs typeface="Arial" pitchFamily="34" charset="0"/>
              </a:rPr>
              <a:t>to co-ordinate services and interactions between different persons and entities </a:t>
            </a:r>
          </a:p>
          <a:p>
            <a:pPr marL="838200" lvl="1" indent="-381000" eaLnBrk="1" hangingPunct="1">
              <a:lnSpc>
                <a:spcPct val="150000"/>
              </a:lnSpc>
              <a:spcBef>
                <a:spcPct val="20000"/>
              </a:spcBef>
              <a:buFontTx/>
              <a:buChar char="•"/>
            </a:pPr>
            <a:r>
              <a:rPr lang="en-CA" sz="2000" dirty="0">
                <a:latin typeface="Arial" pitchFamily="34" charset="0"/>
                <a:cs typeface="Arial" pitchFamily="34" charset="0"/>
              </a:rPr>
              <a:t>to partner with another person or entity in providing services or in operating</a:t>
            </a:r>
          </a:p>
          <a:p>
            <a:pPr marL="838200" lvl="1" indent="-381000" eaLnBrk="1" hangingPunct="1">
              <a:lnSpc>
                <a:spcPct val="150000"/>
              </a:lnSpc>
              <a:spcBef>
                <a:spcPct val="20000"/>
              </a:spcBef>
              <a:buFontTx/>
              <a:buChar char="•"/>
            </a:pPr>
            <a:r>
              <a:rPr lang="en-CA" sz="2000" dirty="0">
                <a:latin typeface="Arial" pitchFamily="34" charset="0"/>
                <a:cs typeface="Arial" pitchFamily="34" charset="0"/>
              </a:rPr>
              <a:t>to transfer, merge or amalgamate services, operations, persons or entities</a:t>
            </a:r>
          </a:p>
          <a:p>
            <a:pPr marL="838200" lvl="1" indent="-381000" eaLnBrk="1" hangingPunct="1">
              <a:lnSpc>
                <a:spcPct val="150000"/>
              </a:lnSpc>
              <a:spcBef>
                <a:spcPct val="20000"/>
              </a:spcBef>
              <a:buFontTx/>
              <a:buChar char="•"/>
            </a:pPr>
            <a:r>
              <a:rPr lang="en-CA" sz="2000" dirty="0">
                <a:latin typeface="Arial" pitchFamily="34" charset="0"/>
                <a:cs typeface="Arial" pitchFamily="34" charset="0"/>
              </a:rPr>
              <a:t>to start or cease providing services</a:t>
            </a:r>
          </a:p>
          <a:p>
            <a:pPr marL="838200" lvl="1" indent="-381000" eaLnBrk="1" hangingPunct="1">
              <a:lnSpc>
                <a:spcPct val="150000"/>
              </a:lnSpc>
              <a:spcBef>
                <a:spcPct val="20000"/>
              </a:spcBef>
              <a:buFontTx/>
              <a:buChar char="•"/>
            </a:pPr>
            <a:r>
              <a:rPr lang="en-CA" sz="2000" dirty="0">
                <a:latin typeface="Arial" pitchFamily="34" charset="0"/>
                <a:cs typeface="Arial" pitchFamily="34" charset="0"/>
              </a:rPr>
              <a:t>to cease to operate or to dissolve or wind up the operations of a person or entity </a:t>
            </a:r>
          </a:p>
        </p:txBody>
      </p:sp>
    </p:spTree>
    <p:extLst>
      <p:ext uri="{BB962C8B-B14F-4D97-AF65-F5344CB8AC3E}">
        <p14:creationId xmlns:p14="http://schemas.microsoft.com/office/powerpoint/2010/main" val="421819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13</a:t>
            </a:fld>
            <a:endParaRPr lang="en-US" dirty="0"/>
          </a:p>
        </p:txBody>
      </p:sp>
      <p:sp>
        <p:nvSpPr>
          <p:cNvPr id="9" name="Rectangle 2"/>
          <p:cNvSpPr txBox="1">
            <a:spLocks noChangeArrowheads="1"/>
          </p:cNvSpPr>
          <p:nvPr/>
        </p:nvSpPr>
        <p:spPr>
          <a:xfrm>
            <a:off x="228600" y="883441"/>
            <a:ext cx="8686800"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9113" indent="-519113"/>
            <a:r>
              <a:rPr lang="en-CA" sz="2000" dirty="0" smtClean="0">
                <a:latin typeface="Arial" charset="0"/>
              </a:rPr>
              <a:t>Health system experienced as a </a:t>
            </a:r>
            <a:r>
              <a:rPr lang="en-CA" sz="2000" b="1" dirty="0" smtClean="0">
                <a:latin typeface="Arial" charset="0"/>
              </a:rPr>
              <a:t>coordinated system</a:t>
            </a:r>
            <a:r>
              <a:rPr lang="en-CA" sz="2000" dirty="0" smtClean="0">
                <a:latin typeface="Arial" charset="0"/>
              </a:rPr>
              <a:t>: People will get the right treatment at the right time by the right provider</a:t>
            </a:r>
          </a:p>
          <a:p>
            <a:pPr marL="0" indent="0">
              <a:buNone/>
            </a:pPr>
            <a:endParaRPr lang="en-CA" sz="2000" dirty="0" smtClean="0">
              <a:latin typeface="Arial" charset="0"/>
            </a:endParaRPr>
          </a:p>
          <a:p>
            <a:pPr marL="519113" indent="-519113"/>
            <a:r>
              <a:rPr lang="en-CA" sz="2000" dirty="0" smtClean="0">
                <a:latin typeface="Arial" charset="0"/>
              </a:rPr>
              <a:t>Seamless </a:t>
            </a:r>
            <a:r>
              <a:rPr lang="en-CA" sz="2000" b="1" dirty="0" smtClean="0">
                <a:latin typeface="Arial" charset="0"/>
              </a:rPr>
              <a:t>flow of information</a:t>
            </a:r>
            <a:r>
              <a:rPr lang="en-CA" sz="2000" dirty="0" smtClean="0">
                <a:latin typeface="Arial" charset="0"/>
              </a:rPr>
              <a:t> that supports patient care</a:t>
            </a:r>
          </a:p>
          <a:p>
            <a:pPr marL="0" indent="0">
              <a:buNone/>
            </a:pPr>
            <a:endParaRPr lang="en-CA" sz="2000" dirty="0" smtClean="0">
              <a:latin typeface="Arial" charset="0"/>
            </a:endParaRPr>
          </a:p>
          <a:p>
            <a:pPr marL="519113" indent="-519113"/>
            <a:r>
              <a:rPr lang="en-CA" sz="2000" dirty="0" smtClean="0">
                <a:latin typeface="Arial" charset="0"/>
              </a:rPr>
              <a:t>A system that begins with </a:t>
            </a:r>
            <a:r>
              <a:rPr lang="en-CA" sz="2000" b="1" dirty="0" smtClean="0">
                <a:latin typeface="Arial" charset="0"/>
              </a:rPr>
              <a:t>primary care</a:t>
            </a:r>
            <a:r>
              <a:rPr lang="en-CA" sz="2000" dirty="0" smtClean="0">
                <a:latin typeface="Arial" charset="0"/>
              </a:rPr>
              <a:t> providers with an equal focus on prevention and health maintenance</a:t>
            </a:r>
          </a:p>
          <a:p>
            <a:pPr marL="0" indent="0">
              <a:buNone/>
            </a:pPr>
            <a:endParaRPr lang="en-CA" sz="2000" dirty="0" smtClean="0">
              <a:latin typeface="Arial" charset="0"/>
            </a:endParaRPr>
          </a:p>
          <a:p>
            <a:pPr marL="519113" indent="-519113"/>
            <a:r>
              <a:rPr lang="en-CA" sz="2000" dirty="0" smtClean="0">
                <a:latin typeface="Arial" charset="0"/>
              </a:rPr>
              <a:t>Create timely </a:t>
            </a:r>
            <a:r>
              <a:rPr lang="en-CA" sz="2000" b="1" dirty="0" smtClean="0">
                <a:latin typeface="Arial" charset="0"/>
              </a:rPr>
              <a:t>access to quality services</a:t>
            </a:r>
            <a:r>
              <a:rPr lang="en-CA" sz="2000" dirty="0" smtClean="0">
                <a:latin typeface="Arial" charset="0"/>
              </a:rPr>
              <a:t> by aligning people, processes and resources</a:t>
            </a:r>
          </a:p>
          <a:p>
            <a:pPr marL="0" indent="0">
              <a:buNone/>
            </a:pPr>
            <a:endParaRPr lang="en-CA" sz="2000" dirty="0" smtClean="0">
              <a:latin typeface="Arial" charset="0"/>
            </a:endParaRPr>
          </a:p>
          <a:p>
            <a:pPr marL="519113" indent="-519113"/>
            <a:r>
              <a:rPr lang="en-CA" sz="2000" b="1" dirty="0" smtClean="0">
                <a:latin typeface="Arial" charset="0"/>
              </a:rPr>
              <a:t>Elimination</a:t>
            </a:r>
            <a:r>
              <a:rPr lang="en-CA" sz="2000" dirty="0" smtClean="0">
                <a:latin typeface="Arial" charset="0"/>
              </a:rPr>
              <a:t> of wasteful and time consuming duplication</a:t>
            </a:r>
          </a:p>
          <a:p>
            <a:pPr marL="0" indent="0">
              <a:buNone/>
            </a:pPr>
            <a:endParaRPr lang="en-CA" sz="2000" dirty="0" smtClean="0">
              <a:latin typeface="Arial" charset="0"/>
            </a:endParaRPr>
          </a:p>
          <a:p>
            <a:pPr marL="519113" indent="-519113"/>
            <a:r>
              <a:rPr lang="en-CA" sz="2000" b="1" dirty="0" smtClean="0">
                <a:latin typeface="Arial" charset="0"/>
              </a:rPr>
              <a:t>Involvement </a:t>
            </a:r>
            <a:r>
              <a:rPr lang="en-CA" sz="2000" dirty="0" smtClean="0">
                <a:latin typeface="Arial" charset="0"/>
              </a:rPr>
              <a:t>of patients, residents, family and informal caregivers</a:t>
            </a:r>
          </a:p>
        </p:txBody>
      </p:sp>
      <p:sp>
        <p:nvSpPr>
          <p:cNvPr id="10" name="Rectangle 3"/>
          <p:cNvSpPr>
            <a:spLocks noGrp="1" noChangeArrowheads="1"/>
          </p:cNvSpPr>
          <p:nvPr>
            <p:ph type="title"/>
          </p:nvPr>
        </p:nvSpPr>
        <p:spPr>
          <a:xfrm>
            <a:off x="152400" y="228600"/>
            <a:ext cx="7772400" cy="457200"/>
          </a:xfrm>
        </p:spPr>
        <p:txBody>
          <a:bodyPr>
            <a:noAutofit/>
          </a:bodyPr>
          <a:lstStyle/>
          <a:p>
            <a:pPr algn="l" eaLnBrk="1" hangingPunct="1"/>
            <a:r>
              <a:rPr lang="en-CA" sz="3600" dirty="0" smtClean="0">
                <a:solidFill>
                  <a:srgbClr val="7030A0"/>
                </a:solidFill>
                <a:latin typeface="Arial" pitchFamily="34" charset="0"/>
                <a:cs typeface="Arial" pitchFamily="34" charset="0"/>
              </a:rPr>
              <a:t>Integration: In simple language…</a:t>
            </a:r>
          </a:p>
        </p:txBody>
      </p:sp>
    </p:spTree>
    <p:extLst>
      <p:ext uri="{BB962C8B-B14F-4D97-AF65-F5344CB8AC3E}">
        <p14:creationId xmlns:p14="http://schemas.microsoft.com/office/powerpoint/2010/main" val="4102343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14</a:t>
            </a:fld>
            <a:endParaRPr lang="en-US" dirty="0"/>
          </a:p>
        </p:txBody>
      </p:sp>
      <p:sp>
        <p:nvSpPr>
          <p:cNvPr id="9" name="Rectangle 2"/>
          <p:cNvSpPr>
            <a:spLocks noGrp="1" noChangeArrowheads="1"/>
          </p:cNvSpPr>
          <p:nvPr>
            <p:ph type="title"/>
          </p:nvPr>
        </p:nvSpPr>
        <p:spPr>
          <a:xfrm>
            <a:off x="190501" y="228600"/>
            <a:ext cx="8763000" cy="457200"/>
          </a:xfrm>
        </p:spPr>
        <p:txBody>
          <a:bodyPr>
            <a:noAutofit/>
          </a:bodyPr>
          <a:lstStyle/>
          <a:p>
            <a:pPr algn="l" eaLnBrk="1" hangingPunct="1"/>
            <a:r>
              <a:rPr lang="en-US" sz="2800" dirty="0" smtClean="0">
                <a:solidFill>
                  <a:srgbClr val="7030A0"/>
                </a:solidFill>
                <a:latin typeface="Arial" pitchFamily="34" charset="0"/>
                <a:cs typeface="Arial" pitchFamily="34" charset="0"/>
              </a:rPr>
              <a:t>Expectations for our Health Service Providers</a:t>
            </a:r>
          </a:p>
        </p:txBody>
      </p:sp>
      <p:sp>
        <p:nvSpPr>
          <p:cNvPr id="10" name="Rectangle 3"/>
          <p:cNvSpPr txBox="1">
            <a:spLocks noChangeArrowheads="1"/>
          </p:cNvSpPr>
          <p:nvPr/>
        </p:nvSpPr>
        <p:spPr>
          <a:xfrm>
            <a:off x="304800" y="838200"/>
            <a:ext cx="8458199" cy="3886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sz="8000" dirty="0" smtClean="0">
                <a:latin typeface="Arial" charset="0"/>
              </a:rPr>
              <a:t>Implement the directions for integration laid out in the </a:t>
            </a:r>
            <a:r>
              <a:rPr lang="en-US" sz="8000" b="1" dirty="0" smtClean="0">
                <a:latin typeface="Arial" charset="0"/>
              </a:rPr>
              <a:t>accountability</a:t>
            </a:r>
            <a:r>
              <a:rPr lang="en-US" sz="8000" dirty="0" smtClean="0">
                <a:latin typeface="Arial" charset="0"/>
              </a:rPr>
              <a:t> agreements with LHINs</a:t>
            </a:r>
          </a:p>
          <a:p>
            <a:pPr marL="0" indent="0">
              <a:lnSpc>
                <a:spcPct val="130000"/>
              </a:lnSpc>
              <a:buNone/>
            </a:pPr>
            <a:endParaRPr lang="en-US" sz="4000" dirty="0" smtClean="0">
              <a:latin typeface="Arial" charset="0"/>
            </a:endParaRPr>
          </a:p>
          <a:p>
            <a:pPr>
              <a:lnSpc>
                <a:spcPct val="130000"/>
              </a:lnSpc>
            </a:pPr>
            <a:r>
              <a:rPr lang="en-US" sz="8000" b="1" dirty="0" smtClean="0">
                <a:latin typeface="Arial" charset="0"/>
              </a:rPr>
              <a:t>Inform</a:t>
            </a:r>
            <a:r>
              <a:rPr lang="en-US" sz="8000" dirty="0" smtClean="0">
                <a:latin typeface="Arial" charset="0"/>
              </a:rPr>
              <a:t> their Boards and engage their community of these expectations</a:t>
            </a:r>
          </a:p>
          <a:p>
            <a:pPr marL="0" indent="0">
              <a:lnSpc>
                <a:spcPct val="130000"/>
              </a:lnSpc>
              <a:buNone/>
            </a:pPr>
            <a:endParaRPr lang="en-US" sz="4000" dirty="0" smtClean="0">
              <a:latin typeface="Arial" charset="0"/>
            </a:endParaRPr>
          </a:p>
          <a:p>
            <a:pPr>
              <a:lnSpc>
                <a:spcPct val="130000"/>
              </a:lnSpc>
            </a:pPr>
            <a:r>
              <a:rPr lang="en-US" sz="8000" b="1" dirty="0" smtClean="0">
                <a:latin typeface="Arial" charset="0"/>
              </a:rPr>
              <a:t>Align</a:t>
            </a:r>
            <a:r>
              <a:rPr lang="en-US" sz="8000" dirty="0" smtClean="0">
                <a:latin typeface="Arial" charset="0"/>
              </a:rPr>
              <a:t> </a:t>
            </a:r>
            <a:r>
              <a:rPr lang="en-US" sz="8000" dirty="0">
                <a:latin typeface="Arial" charset="0"/>
              </a:rPr>
              <a:t>their strategic and service planning within the overall LHIN framework, with specific reference to the priorities identified in the 2013-2016 Integrated Health Service Plan </a:t>
            </a:r>
            <a:endParaRPr lang="en-US" sz="8000" dirty="0" smtClean="0">
              <a:latin typeface="Arial" charset="0"/>
            </a:endParaRPr>
          </a:p>
          <a:p>
            <a:pPr marL="0" indent="0">
              <a:lnSpc>
                <a:spcPct val="130000"/>
              </a:lnSpc>
              <a:buNone/>
            </a:pPr>
            <a:endParaRPr lang="en-US" sz="4000" b="1" dirty="0">
              <a:latin typeface="Arial" charset="0"/>
            </a:endParaRPr>
          </a:p>
          <a:p>
            <a:pPr>
              <a:lnSpc>
                <a:spcPct val="130000"/>
              </a:lnSpc>
            </a:pPr>
            <a:r>
              <a:rPr lang="en-US" sz="8000" b="1" dirty="0">
                <a:latin typeface="Arial" charset="0"/>
              </a:rPr>
              <a:t>Participate in LHIN planning exercises</a:t>
            </a:r>
            <a:r>
              <a:rPr lang="en-US" sz="8000" dirty="0">
                <a:latin typeface="Arial" charset="0"/>
              </a:rPr>
              <a:t> and provide the input and necessary </a:t>
            </a:r>
            <a:r>
              <a:rPr lang="en-US" sz="8000" b="1" dirty="0">
                <a:latin typeface="Arial" charset="0"/>
              </a:rPr>
              <a:t>information</a:t>
            </a:r>
            <a:r>
              <a:rPr lang="en-US" sz="8000" dirty="0">
                <a:latin typeface="Arial" charset="0"/>
              </a:rPr>
              <a:t> for the development of LHIN </a:t>
            </a:r>
            <a:r>
              <a:rPr lang="en-US" sz="8000" dirty="0" smtClean="0">
                <a:latin typeface="Arial" charset="0"/>
              </a:rPr>
              <a:t>plans</a:t>
            </a:r>
          </a:p>
          <a:p>
            <a:pPr marL="0" indent="0">
              <a:lnSpc>
                <a:spcPct val="130000"/>
              </a:lnSpc>
              <a:buNone/>
            </a:pPr>
            <a:endParaRPr lang="en-US" sz="4000" dirty="0">
              <a:latin typeface="Arial" charset="0"/>
            </a:endParaRPr>
          </a:p>
          <a:p>
            <a:pPr>
              <a:lnSpc>
                <a:spcPct val="130000"/>
              </a:lnSpc>
            </a:pPr>
            <a:r>
              <a:rPr lang="en-US" sz="8000" dirty="0">
                <a:latin typeface="Arial" charset="0"/>
              </a:rPr>
              <a:t>Identify </a:t>
            </a:r>
            <a:r>
              <a:rPr lang="en-US" sz="8000" b="1" dirty="0">
                <a:latin typeface="Arial" charset="0"/>
              </a:rPr>
              <a:t>integration opportunities </a:t>
            </a:r>
            <a:r>
              <a:rPr lang="en-US" sz="8000" dirty="0">
                <a:latin typeface="Arial" charset="0"/>
              </a:rPr>
              <a:t>and demonstrate continuous improvement in service integration, coordination and quality</a:t>
            </a:r>
          </a:p>
          <a:p>
            <a:pPr>
              <a:lnSpc>
                <a:spcPct val="130000"/>
              </a:lnSpc>
            </a:pPr>
            <a:endParaRPr lang="en-US" sz="2900" dirty="0" smtClean="0">
              <a:latin typeface="Arial" charset="0"/>
            </a:endParaRPr>
          </a:p>
        </p:txBody>
      </p:sp>
    </p:spTree>
    <p:extLst>
      <p:ext uri="{BB962C8B-B14F-4D97-AF65-F5344CB8AC3E}">
        <p14:creationId xmlns:p14="http://schemas.microsoft.com/office/powerpoint/2010/main" val="410234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15</a:t>
            </a:fld>
            <a:endParaRPr lang="en-US" dirty="0"/>
          </a:p>
        </p:txBody>
      </p:sp>
      <p:sp>
        <p:nvSpPr>
          <p:cNvPr id="5" name="Content Placeholder 2"/>
          <p:cNvSpPr>
            <a:spLocks noGrp="1"/>
          </p:cNvSpPr>
          <p:nvPr>
            <p:ph idx="1"/>
          </p:nvPr>
        </p:nvSpPr>
        <p:spPr>
          <a:xfrm>
            <a:off x="342901" y="888035"/>
            <a:ext cx="8458200" cy="5257800"/>
          </a:xfrm>
        </p:spPr>
        <p:txBody>
          <a:bodyPr>
            <a:normAutofit lnSpcReduction="10000"/>
          </a:bodyPr>
          <a:lstStyle/>
          <a:p>
            <a:pPr marL="0" indent="0">
              <a:buNone/>
            </a:pPr>
            <a:r>
              <a:rPr lang="en-US" sz="2400" dirty="0" smtClean="0">
                <a:latin typeface="Arial" pitchFamily="34" charset="0"/>
                <a:cs typeface="Arial" pitchFamily="34" charset="0"/>
              </a:rPr>
              <a:t>Since 2005, LHINs have served Ontarians by bringing health care planning and decision making to the local level – each LHIN is just now hitting its stride</a:t>
            </a:r>
          </a:p>
          <a:p>
            <a:pPr marL="0" indent="0">
              <a:buNone/>
            </a:pPr>
            <a:r>
              <a:rPr lang="en-US" sz="2400" dirty="0" smtClean="0">
                <a:latin typeface="Arial" pitchFamily="34" charset="0"/>
                <a:cs typeface="Arial" pitchFamily="34" charset="0"/>
              </a:rPr>
              <a:t>As mandated, LHINs have</a:t>
            </a:r>
          </a:p>
          <a:p>
            <a:pPr lvl="1">
              <a:buFont typeface="Arial" pitchFamily="34" charset="0"/>
              <a:buChar char="•"/>
            </a:pPr>
            <a:r>
              <a:rPr lang="en-US" sz="2200" dirty="0" smtClean="0">
                <a:latin typeface="Arial" pitchFamily="34" charset="0"/>
                <a:cs typeface="Arial" pitchFamily="34" charset="0"/>
              </a:rPr>
              <a:t>Developed local health systems plans</a:t>
            </a:r>
          </a:p>
          <a:p>
            <a:pPr lvl="1">
              <a:buFont typeface="Arial" pitchFamily="34" charset="0"/>
              <a:buChar char="•"/>
            </a:pPr>
            <a:r>
              <a:rPr lang="en-US" sz="2200" dirty="0" smtClean="0">
                <a:latin typeface="Arial" pitchFamily="34" charset="0"/>
                <a:cs typeface="Arial" pitchFamily="34" charset="0"/>
              </a:rPr>
              <a:t>Provided leadership in improving access to services by the development of regional systems of care</a:t>
            </a:r>
          </a:p>
          <a:p>
            <a:pPr lvl="1">
              <a:buFont typeface="Arial" pitchFamily="34" charset="0"/>
              <a:buChar char="•"/>
            </a:pPr>
            <a:r>
              <a:rPr lang="en-US" sz="2200" dirty="0" smtClean="0">
                <a:latin typeface="Arial" pitchFamily="34" charset="0"/>
                <a:cs typeface="Arial" pitchFamily="34" charset="0"/>
              </a:rPr>
              <a:t>Responsibly managed the annual funding of $22B (over 20% of the Province’s budget) for local health services providers</a:t>
            </a:r>
          </a:p>
          <a:p>
            <a:pPr lvl="1">
              <a:buFont typeface="Arial" pitchFamily="34" charset="0"/>
              <a:buChar char="•"/>
            </a:pPr>
            <a:r>
              <a:rPr lang="en-US" sz="2200" dirty="0" smtClean="0">
                <a:latin typeface="Arial" pitchFamily="34" charset="0"/>
                <a:cs typeface="Arial" pitchFamily="34" charset="0"/>
              </a:rPr>
              <a:t>Held Health Service Providers (HSPs) accountable for the funding LHINs provide, and for improved performance</a:t>
            </a:r>
          </a:p>
          <a:p>
            <a:pPr lvl="1">
              <a:buFont typeface="Arial" pitchFamily="34" charset="0"/>
              <a:buChar char="•"/>
            </a:pPr>
            <a:r>
              <a:rPr lang="en-US" sz="2200" dirty="0" smtClean="0">
                <a:latin typeface="Arial" pitchFamily="34" charset="0"/>
                <a:cs typeface="Arial" pitchFamily="34" charset="0"/>
              </a:rPr>
              <a:t>Measured and reported on performance</a:t>
            </a:r>
          </a:p>
          <a:p>
            <a:pPr lvl="1">
              <a:buFont typeface="Arial" pitchFamily="34" charset="0"/>
              <a:buChar char="•"/>
            </a:pPr>
            <a:r>
              <a:rPr lang="en-US" sz="2200" dirty="0" smtClean="0">
                <a:latin typeface="Arial" pitchFamily="34" charset="0"/>
                <a:cs typeface="Arial" pitchFamily="34" charset="0"/>
              </a:rPr>
              <a:t>Engaged the citizens of their local communities</a:t>
            </a:r>
          </a:p>
          <a:p>
            <a:endParaRPr lang="en-US" sz="2400" dirty="0" smtClean="0"/>
          </a:p>
          <a:p>
            <a:endParaRPr lang="en-US" dirty="0"/>
          </a:p>
        </p:txBody>
      </p:sp>
      <p:sp>
        <p:nvSpPr>
          <p:cNvPr id="6" name="Title 1"/>
          <p:cNvSpPr>
            <a:spLocks noGrp="1"/>
          </p:cNvSpPr>
          <p:nvPr>
            <p:ph type="title"/>
          </p:nvPr>
        </p:nvSpPr>
        <p:spPr>
          <a:xfrm>
            <a:off x="0" y="0"/>
            <a:ext cx="8686799" cy="914400"/>
          </a:xfrm>
        </p:spPr>
        <p:txBody>
          <a:bodyPr>
            <a:normAutofit/>
          </a:bodyPr>
          <a:lstStyle/>
          <a:p>
            <a:pPr algn="l"/>
            <a:r>
              <a:rPr lang="en-US" dirty="0" smtClean="0">
                <a:solidFill>
                  <a:srgbClr val="7030A0"/>
                </a:solidFill>
                <a:latin typeface="Arial" pitchFamily="34" charset="0"/>
                <a:cs typeface="Arial" pitchFamily="34" charset="0"/>
              </a:rPr>
              <a:t> </a:t>
            </a:r>
            <a:r>
              <a:rPr lang="en-US" sz="3600" dirty="0" smtClean="0">
                <a:solidFill>
                  <a:srgbClr val="7030A0"/>
                </a:solidFill>
                <a:latin typeface="Arial" pitchFamily="34" charset="0"/>
                <a:cs typeface="Arial" pitchFamily="34" charset="0"/>
              </a:rPr>
              <a:t>LHIN Accomplishments</a:t>
            </a:r>
          </a:p>
        </p:txBody>
      </p:sp>
    </p:spTree>
    <p:extLst>
      <p:ext uri="{BB962C8B-B14F-4D97-AF65-F5344CB8AC3E}">
        <p14:creationId xmlns:p14="http://schemas.microsoft.com/office/powerpoint/2010/main" val="217127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16</a:t>
            </a:fld>
            <a:endParaRPr lang="en-US" dirty="0"/>
          </a:p>
        </p:txBody>
      </p:sp>
      <p:sp>
        <p:nvSpPr>
          <p:cNvPr id="5" name="Title 1"/>
          <p:cNvSpPr>
            <a:spLocks noGrp="1"/>
          </p:cNvSpPr>
          <p:nvPr>
            <p:ph type="title"/>
          </p:nvPr>
        </p:nvSpPr>
        <p:spPr>
          <a:xfrm>
            <a:off x="20217" y="23327"/>
            <a:ext cx="8686799" cy="914400"/>
          </a:xfrm>
        </p:spPr>
        <p:txBody>
          <a:bodyPr>
            <a:normAutofit/>
          </a:bodyPr>
          <a:lstStyle/>
          <a:p>
            <a:pPr algn="l"/>
            <a:r>
              <a:rPr lang="en-US" dirty="0" smtClean="0">
                <a:solidFill>
                  <a:srgbClr val="7030A0"/>
                </a:solidFill>
                <a:latin typeface="Arial" pitchFamily="34" charset="0"/>
                <a:cs typeface="Arial" pitchFamily="34" charset="0"/>
              </a:rPr>
              <a:t> </a:t>
            </a:r>
            <a:r>
              <a:rPr lang="en-US" sz="3600" dirty="0">
                <a:solidFill>
                  <a:srgbClr val="7030A0"/>
                </a:solidFill>
                <a:latin typeface="Arial" pitchFamily="34" charset="0"/>
                <a:cs typeface="Arial" pitchFamily="34" charset="0"/>
              </a:rPr>
              <a:t>LHIN Accomplishments (cont’d)</a:t>
            </a:r>
          </a:p>
        </p:txBody>
      </p:sp>
      <p:sp>
        <p:nvSpPr>
          <p:cNvPr id="6" name="Content Placeholder 2"/>
          <p:cNvSpPr>
            <a:spLocks noGrp="1"/>
          </p:cNvSpPr>
          <p:nvPr>
            <p:ph idx="1"/>
          </p:nvPr>
        </p:nvSpPr>
        <p:spPr>
          <a:xfrm>
            <a:off x="228600" y="914400"/>
            <a:ext cx="8763000" cy="4800600"/>
          </a:xfrm>
        </p:spPr>
        <p:txBody>
          <a:bodyPr>
            <a:normAutofit/>
          </a:bodyPr>
          <a:lstStyle/>
          <a:p>
            <a:r>
              <a:rPr lang="en-US" sz="2200" dirty="0" smtClean="0">
                <a:latin typeface="Arial" pitchFamily="34" charset="0"/>
                <a:cs typeface="Arial" pitchFamily="34" charset="0"/>
              </a:rPr>
              <a:t>Recognized by health care experts as the only model of regionalization in Canada to </a:t>
            </a:r>
            <a:r>
              <a:rPr lang="en-US" sz="2200" u="sng" dirty="0" smtClean="0">
                <a:latin typeface="Arial" pitchFamily="34" charset="0"/>
                <a:cs typeface="Arial" pitchFamily="34" charset="0"/>
              </a:rPr>
              <a:t>bend the cost curve</a:t>
            </a:r>
          </a:p>
          <a:p>
            <a:r>
              <a:rPr lang="en-US" sz="2200" dirty="0" smtClean="0">
                <a:latin typeface="Arial" pitchFamily="34" charset="0"/>
                <a:cs typeface="Arial" pitchFamily="34" charset="0"/>
              </a:rPr>
              <a:t>After years of negative margins, LHINs have achieved a </a:t>
            </a:r>
            <a:r>
              <a:rPr lang="en-US" sz="2200" u="sng" dirty="0" smtClean="0">
                <a:latin typeface="Arial" pitchFamily="34" charset="0"/>
                <a:cs typeface="Arial" pitchFamily="34" charset="0"/>
              </a:rPr>
              <a:t>balanced hospital system</a:t>
            </a:r>
          </a:p>
          <a:p>
            <a:r>
              <a:rPr lang="en-US" sz="2200" dirty="0" smtClean="0">
                <a:latin typeface="Arial" pitchFamily="34" charset="0"/>
                <a:cs typeface="Arial" pitchFamily="34" charset="0"/>
              </a:rPr>
              <a:t>For the first time Ontario’s health care is being measured; these measurements are being reported to the public and used to set performance targets; and these </a:t>
            </a:r>
            <a:r>
              <a:rPr lang="en-US" sz="2200" u="sng" dirty="0" smtClean="0">
                <a:latin typeface="Arial" pitchFamily="34" charset="0"/>
                <a:cs typeface="Arial" pitchFamily="34" charset="0"/>
              </a:rPr>
              <a:t>targets are being achieved</a:t>
            </a:r>
          </a:p>
          <a:p>
            <a:r>
              <a:rPr lang="en-US" sz="2200" dirty="0" smtClean="0">
                <a:latin typeface="Arial" pitchFamily="34" charset="0"/>
                <a:cs typeface="Arial" pitchFamily="34" charset="0"/>
              </a:rPr>
              <a:t>Patients are </a:t>
            </a:r>
            <a:r>
              <a:rPr lang="en-US" sz="2200" u="sng" dirty="0" smtClean="0">
                <a:latin typeface="Arial" pitchFamily="34" charset="0"/>
                <a:cs typeface="Arial" pitchFamily="34" charset="0"/>
              </a:rPr>
              <a:t>waiting</a:t>
            </a:r>
            <a:r>
              <a:rPr lang="en-US" sz="2200" dirty="0" smtClean="0">
                <a:latin typeface="Arial" pitchFamily="34" charset="0"/>
                <a:cs typeface="Arial" pitchFamily="34" charset="0"/>
              </a:rPr>
              <a:t> as much as seven months </a:t>
            </a:r>
            <a:r>
              <a:rPr lang="en-US" sz="2200" u="sng" dirty="0" smtClean="0">
                <a:latin typeface="Arial" pitchFamily="34" charset="0"/>
                <a:cs typeface="Arial" pitchFamily="34" charset="0"/>
              </a:rPr>
              <a:t>less</a:t>
            </a:r>
            <a:r>
              <a:rPr lang="en-US" sz="2200" dirty="0" smtClean="0">
                <a:latin typeface="Arial" pitchFamily="34" charset="0"/>
                <a:cs typeface="Arial" pitchFamily="34" charset="0"/>
              </a:rPr>
              <a:t> for hips and knees (as well as cataracts, heart procedures, cancer surgery, etc.) – that’s seven month of less pain</a:t>
            </a:r>
          </a:p>
          <a:p>
            <a:r>
              <a:rPr lang="en-US" sz="2200" dirty="0" smtClean="0">
                <a:latin typeface="Arial" pitchFamily="34" charset="0"/>
                <a:cs typeface="Arial" pitchFamily="34" charset="0"/>
              </a:rPr>
              <a:t>An </a:t>
            </a:r>
            <a:r>
              <a:rPr lang="en-US" sz="2200" u="sng" dirty="0" smtClean="0">
                <a:latin typeface="Arial" pitchFamily="34" charset="0"/>
                <a:cs typeface="Arial" pitchFamily="34" charset="0"/>
              </a:rPr>
              <a:t>additional 1,000,000 Ontarians </a:t>
            </a:r>
            <a:r>
              <a:rPr lang="en-US" sz="2200" dirty="0" smtClean="0">
                <a:latin typeface="Arial" pitchFamily="34" charset="0"/>
                <a:cs typeface="Arial" pitchFamily="34" charset="0"/>
              </a:rPr>
              <a:t>are </a:t>
            </a:r>
            <a:r>
              <a:rPr lang="en-US" sz="2200" u="sng" dirty="0" smtClean="0">
                <a:latin typeface="Arial" pitchFamily="34" charset="0"/>
                <a:cs typeface="Arial" pitchFamily="34" charset="0"/>
              </a:rPr>
              <a:t>reporting access to a family physician</a:t>
            </a:r>
            <a:r>
              <a:rPr lang="en-US" sz="2200" dirty="0" smtClean="0">
                <a:latin typeface="Arial" pitchFamily="34" charset="0"/>
                <a:cs typeface="Arial" pitchFamily="34" charset="0"/>
              </a:rPr>
              <a:t>, and much of this is due to LHIN innovations, such as Health Care Connect, as well as other LHIN initiatives.</a:t>
            </a:r>
          </a:p>
        </p:txBody>
      </p:sp>
    </p:spTree>
    <p:extLst>
      <p:ext uri="{BB962C8B-B14F-4D97-AF65-F5344CB8AC3E}">
        <p14:creationId xmlns:p14="http://schemas.microsoft.com/office/powerpoint/2010/main" val="365051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17</a:t>
            </a:fld>
            <a:endParaRPr lang="en-US" dirty="0"/>
          </a:p>
        </p:txBody>
      </p:sp>
      <p:sp>
        <p:nvSpPr>
          <p:cNvPr id="5" name="Content Placeholder 2"/>
          <p:cNvSpPr>
            <a:spLocks noGrp="1"/>
          </p:cNvSpPr>
          <p:nvPr>
            <p:ph idx="1"/>
          </p:nvPr>
        </p:nvSpPr>
        <p:spPr>
          <a:xfrm>
            <a:off x="228600" y="1143000"/>
            <a:ext cx="8534400" cy="3429000"/>
          </a:xfrm>
        </p:spPr>
        <p:txBody>
          <a:bodyPr>
            <a:normAutofit/>
          </a:bodyPr>
          <a:lstStyle/>
          <a:p>
            <a:pPr marL="0" indent="0">
              <a:buNone/>
            </a:pPr>
            <a:r>
              <a:rPr lang="en-US" sz="2000" dirty="0" smtClean="0">
                <a:latin typeface="Arial" pitchFamily="34" charset="0"/>
                <a:cs typeface="Arial" pitchFamily="34" charset="0"/>
              </a:rPr>
              <a:t>As has occurred in no other province, LHINs have created a new accountability and ensured alignment of Provincial, Regional and HSP priorities</a:t>
            </a:r>
          </a:p>
          <a:p>
            <a:pPr lvl="1"/>
            <a:r>
              <a:rPr lang="en-US" sz="2000" dirty="0" smtClean="0">
                <a:latin typeface="Arial" pitchFamily="34" charset="0"/>
                <a:cs typeface="Arial" pitchFamily="34" charset="0"/>
              </a:rPr>
              <a:t>Service Accountability Agreements (SAAs) mean that for the first time </a:t>
            </a:r>
            <a:r>
              <a:rPr lang="en-US" sz="2000" u="sng" dirty="0" smtClean="0">
                <a:latin typeface="Arial" pitchFamily="34" charset="0"/>
                <a:cs typeface="Arial" pitchFamily="34" charset="0"/>
              </a:rPr>
              <a:t>HSPs are aligned with provincial and regional priorities</a:t>
            </a:r>
          </a:p>
          <a:p>
            <a:pPr lvl="1"/>
            <a:r>
              <a:rPr lang="en-US" sz="2000" dirty="0" smtClean="0">
                <a:latin typeface="Arial" pitchFamily="34" charset="0"/>
                <a:cs typeface="Arial" pitchFamily="34" charset="0"/>
              </a:rPr>
              <a:t>SAAs ensure that LHINs are allocating and HSPs are expending resources to achieve </a:t>
            </a:r>
            <a:r>
              <a:rPr lang="en-US" sz="2000" u="sng" dirty="0" smtClean="0">
                <a:latin typeface="Arial" pitchFamily="34" charset="0"/>
                <a:cs typeface="Arial" pitchFamily="34" charset="0"/>
              </a:rPr>
              <a:t>consistent improvement</a:t>
            </a:r>
            <a:r>
              <a:rPr lang="en-US" sz="2000" dirty="0" smtClean="0">
                <a:latin typeface="Arial" pitchFamily="34" charset="0"/>
                <a:cs typeface="Arial" pitchFamily="34" charset="0"/>
              </a:rPr>
              <a:t> across the province</a:t>
            </a:r>
          </a:p>
          <a:p>
            <a:pPr lvl="1"/>
            <a:r>
              <a:rPr lang="en-US" sz="2000" dirty="0" smtClean="0">
                <a:latin typeface="Arial" pitchFamily="34" charset="0"/>
                <a:cs typeface="Arial" pitchFamily="34" charset="0"/>
              </a:rPr>
              <a:t>SAAs ensure performance targets are set for each HSP, performance measured, and outcomes improved</a:t>
            </a:r>
          </a:p>
          <a:p>
            <a:pPr lvl="1">
              <a:buNone/>
            </a:pPr>
            <a:endParaRPr lang="en-US" dirty="0"/>
          </a:p>
        </p:txBody>
      </p:sp>
      <p:sp>
        <p:nvSpPr>
          <p:cNvPr id="6" name="Title 1"/>
          <p:cNvSpPr>
            <a:spLocks noGrp="1"/>
          </p:cNvSpPr>
          <p:nvPr>
            <p:ph type="title"/>
          </p:nvPr>
        </p:nvSpPr>
        <p:spPr>
          <a:xfrm>
            <a:off x="228601" y="152400"/>
            <a:ext cx="8686799" cy="914400"/>
          </a:xfrm>
        </p:spPr>
        <p:txBody>
          <a:bodyPr>
            <a:normAutofit/>
          </a:bodyPr>
          <a:lstStyle/>
          <a:p>
            <a:pPr algn="l"/>
            <a:r>
              <a:rPr lang="en-US" dirty="0" smtClean="0">
                <a:solidFill>
                  <a:srgbClr val="7030A0"/>
                </a:solidFill>
                <a:latin typeface="Arial" pitchFamily="34" charset="0"/>
                <a:cs typeface="Arial" pitchFamily="34" charset="0"/>
              </a:rPr>
              <a:t>And Still More</a:t>
            </a:r>
          </a:p>
        </p:txBody>
      </p:sp>
    </p:spTree>
    <p:extLst>
      <p:ext uri="{BB962C8B-B14F-4D97-AF65-F5344CB8AC3E}">
        <p14:creationId xmlns:p14="http://schemas.microsoft.com/office/powerpoint/2010/main" val="1271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18</a:t>
            </a:fld>
            <a:endParaRPr lang="en-US" dirty="0"/>
          </a:p>
        </p:txBody>
      </p:sp>
      <p:sp>
        <p:nvSpPr>
          <p:cNvPr id="6" name="Slide Number Placeholder 3"/>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7B6005-0045-4F46-B97C-39640449A250}" type="slidenum">
              <a:rPr lang="en-US" smtClean="0"/>
              <a:pPr>
                <a:defRPr/>
              </a:pPr>
              <a:t>18</a:t>
            </a:fld>
            <a:endParaRPr lang="en-US"/>
          </a:p>
        </p:txBody>
      </p:sp>
      <p:sp>
        <p:nvSpPr>
          <p:cNvPr id="7" name="Title 1"/>
          <p:cNvSpPr>
            <a:spLocks noGrp="1"/>
          </p:cNvSpPr>
          <p:nvPr>
            <p:ph type="title"/>
          </p:nvPr>
        </p:nvSpPr>
        <p:spPr>
          <a:xfrm>
            <a:off x="710682" y="1905000"/>
            <a:ext cx="7772400" cy="2514600"/>
          </a:xfrm>
        </p:spPr>
        <p:txBody>
          <a:bodyPr>
            <a:normAutofit/>
          </a:bodyPr>
          <a:lstStyle/>
          <a:p>
            <a:r>
              <a:rPr lang="en-US" dirty="0" smtClean="0">
                <a:solidFill>
                  <a:srgbClr val="7030A0"/>
                </a:solidFill>
                <a:latin typeface="Arial" pitchFamily="34" charset="0"/>
                <a:cs typeface="Arial" pitchFamily="34" charset="0"/>
              </a:rPr>
              <a:t>Community Health Links</a:t>
            </a:r>
          </a:p>
        </p:txBody>
      </p:sp>
    </p:spTree>
    <p:extLst>
      <p:ext uri="{BB962C8B-B14F-4D97-AF65-F5344CB8AC3E}">
        <p14:creationId xmlns:p14="http://schemas.microsoft.com/office/powerpoint/2010/main" val="388365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19</a:t>
            </a:fld>
            <a:endParaRPr lang="en-US" dirty="0"/>
          </a:p>
        </p:txBody>
      </p:sp>
      <p:sp>
        <p:nvSpPr>
          <p:cNvPr id="5" name="Content Placeholder 2"/>
          <p:cNvSpPr>
            <a:spLocks noGrp="1"/>
          </p:cNvSpPr>
          <p:nvPr>
            <p:ph idx="1"/>
          </p:nvPr>
        </p:nvSpPr>
        <p:spPr>
          <a:xfrm>
            <a:off x="304800" y="990600"/>
            <a:ext cx="8686800" cy="4978400"/>
          </a:xfrm>
        </p:spPr>
        <p:txBody>
          <a:bodyPr>
            <a:normAutofit/>
          </a:bodyPr>
          <a:lstStyle/>
          <a:p>
            <a:pPr>
              <a:spcAft>
                <a:spcPts val="600"/>
              </a:spcAft>
            </a:pPr>
            <a:r>
              <a:rPr lang="en-US" sz="1800" b="1" dirty="0" smtClean="0">
                <a:latin typeface="Arial" pitchFamily="34" charset="0"/>
                <a:cs typeface="Arial" pitchFamily="34" charset="0"/>
              </a:rPr>
              <a:t>Keeps people healthy</a:t>
            </a:r>
          </a:p>
          <a:p>
            <a:pPr lvl="1">
              <a:spcBef>
                <a:spcPts val="0"/>
              </a:spcBef>
              <a:spcAft>
                <a:spcPts val="0"/>
              </a:spcAft>
            </a:pPr>
            <a:r>
              <a:rPr lang="en-GB" sz="1800" dirty="0" smtClean="0">
                <a:latin typeface="Arial" pitchFamily="34" charset="0"/>
                <a:cs typeface="Arial" pitchFamily="34" charset="0"/>
              </a:rPr>
              <a:t>Focused on prevention, promotion, and self-management</a:t>
            </a:r>
          </a:p>
          <a:p>
            <a:pPr lvl="1">
              <a:spcBef>
                <a:spcPts val="0"/>
              </a:spcBef>
              <a:spcAft>
                <a:spcPts val="0"/>
              </a:spcAft>
            </a:pPr>
            <a:r>
              <a:rPr lang="en-GB" sz="1800" dirty="0" smtClean="0">
                <a:latin typeface="Arial" pitchFamily="34" charset="0"/>
                <a:cs typeface="Arial" pitchFamily="34" charset="0"/>
              </a:rPr>
              <a:t>Developed strategies for priority populations</a:t>
            </a:r>
            <a:endParaRPr lang="en-US" sz="1800" b="1" dirty="0" smtClean="0">
              <a:latin typeface="Arial" pitchFamily="34" charset="0"/>
              <a:cs typeface="Arial" pitchFamily="34" charset="0"/>
            </a:endParaRPr>
          </a:p>
          <a:p>
            <a:pPr>
              <a:spcAft>
                <a:spcPts val="600"/>
              </a:spcAft>
            </a:pPr>
            <a:r>
              <a:rPr lang="en-US" sz="1800" b="1" dirty="0" smtClean="0">
                <a:latin typeface="Arial" pitchFamily="34" charset="0"/>
                <a:cs typeface="Arial" pitchFamily="34" charset="0"/>
              </a:rPr>
              <a:t>Faster access to family health care</a:t>
            </a:r>
          </a:p>
          <a:p>
            <a:pPr lvl="1">
              <a:spcBef>
                <a:spcPts val="0"/>
              </a:spcBef>
              <a:spcAft>
                <a:spcPts val="0"/>
              </a:spcAft>
            </a:pPr>
            <a:r>
              <a:rPr lang="en-GB" sz="1800" dirty="0" smtClean="0">
                <a:latin typeface="Arial" pitchFamily="34" charset="0"/>
                <a:cs typeface="Arial" pitchFamily="34" charset="0"/>
              </a:rPr>
              <a:t>Have built a strong primary care foundation, with broad access to specialty and community services </a:t>
            </a:r>
            <a:endParaRPr lang="en-US" sz="1800" b="1" dirty="0" smtClean="0">
              <a:latin typeface="Arial" pitchFamily="34" charset="0"/>
              <a:cs typeface="Arial" pitchFamily="34" charset="0"/>
            </a:endParaRPr>
          </a:p>
          <a:p>
            <a:pPr>
              <a:spcAft>
                <a:spcPts val="600"/>
              </a:spcAft>
            </a:pPr>
            <a:r>
              <a:rPr lang="en-US" sz="1800" b="1" dirty="0" smtClean="0">
                <a:latin typeface="Arial" pitchFamily="34" charset="0"/>
                <a:cs typeface="Arial" pitchFamily="34" charset="0"/>
              </a:rPr>
              <a:t>Right care, right time, right place</a:t>
            </a:r>
          </a:p>
          <a:p>
            <a:pPr lvl="1">
              <a:spcBef>
                <a:spcPts val="0"/>
              </a:spcBef>
              <a:spcAft>
                <a:spcPts val="0"/>
              </a:spcAft>
            </a:pPr>
            <a:r>
              <a:rPr lang="en-GB" sz="1800" dirty="0" smtClean="0">
                <a:latin typeface="Arial" pitchFamily="34" charset="0"/>
                <a:cs typeface="Arial" pitchFamily="34" charset="0"/>
              </a:rPr>
              <a:t>Focused on patient-centric delivery</a:t>
            </a:r>
          </a:p>
          <a:p>
            <a:pPr lvl="1">
              <a:spcBef>
                <a:spcPts val="0"/>
              </a:spcBef>
              <a:spcAft>
                <a:spcPts val="0"/>
              </a:spcAft>
            </a:pPr>
            <a:r>
              <a:rPr lang="en-GB" sz="1800" dirty="0" smtClean="0">
                <a:latin typeface="Arial" pitchFamily="34" charset="0"/>
                <a:cs typeface="Arial" pitchFamily="34" charset="0"/>
              </a:rPr>
              <a:t>Implemented standardized system-wide approach to quality management and improvement</a:t>
            </a:r>
          </a:p>
          <a:p>
            <a:pPr lvl="1">
              <a:spcBef>
                <a:spcPts val="0"/>
              </a:spcBef>
              <a:spcAft>
                <a:spcPts val="0"/>
              </a:spcAft>
            </a:pPr>
            <a:r>
              <a:rPr lang="en-GB" sz="1800" dirty="0" smtClean="0">
                <a:latin typeface="Arial" pitchFamily="34" charset="0"/>
                <a:cs typeface="Arial" pitchFamily="34" charset="0"/>
              </a:rPr>
              <a:t>Have governance models that engage clinicians and the public in decision-making,  enabling informed service provision that meets community needs in a timely way</a:t>
            </a:r>
          </a:p>
          <a:p>
            <a:pPr lvl="1">
              <a:spcBef>
                <a:spcPts val="0"/>
              </a:spcBef>
              <a:spcAft>
                <a:spcPts val="0"/>
              </a:spcAft>
            </a:pPr>
            <a:r>
              <a:rPr lang="en-GB" sz="1800" dirty="0" smtClean="0">
                <a:latin typeface="Arial" pitchFamily="34" charset="0"/>
                <a:cs typeface="Arial" pitchFamily="34" charset="0"/>
              </a:rPr>
              <a:t>Developed a system structure to integrate services along the continuum of care, optimize coordination, and foster effective partnerships </a:t>
            </a:r>
          </a:p>
          <a:p>
            <a:pPr lvl="1">
              <a:spcBef>
                <a:spcPts val="0"/>
              </a:spcBef>
              <a:spcAft>
                <a:spcPts val="0"/>
              </a:spcAft>
            </a:pPr>
            <a:r>
              <a:rPr lang="en-GB" sz="1800" dirty="0" smtClean="0">
                <a:latin typeface="Arial" pitchFamily="34" charset="0"/>
                <a:cs typeface="Arial" pitchFamily="34" charset="0"/>
              </a:rPr>
              <a:t>Utilized shared electronic medical records</a:t>
            </a:r>
          </a:p>
          <a:p>
            <a:endParaRPr lang="en-US" sz="1800" dirty="0" smtClean="0">
              <a:latin typeface="Arial Narrow" pitchFamily="34" charset="0"/>
            </a:endParaRPr>
          </a:p>
        </p:txBody>
      </p:sp>
      <p:sp>
        <p:nvSpPr>
          <p:cNvPr id="6" name="Slide Number Placeholder 3"/>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7B6005-0045-4F46-B97C-39640449A250}" type="slidenum">
              <a:rPr lang="en-US" smtClean="0"/>
              <a:pPr>
                <a:defRPr/>
              </a:pPr>
              <a:t>19</a:t>
            </a:fld>
            <a:endParaRPr lang="en-US"/>
          </a:p>
        </p:txBody>
      </p:sp>
      <p:sp>
        <p:nvSpPr>
          <p:cNvPr id="7" name="Title 1"/>
          <p:cNvSpPr>
            <a:spLocks noGrp="1"/>
          </p:cNvSpPr>
          <p:nvPr>
            <p:ph type="title"/>
          </p:nvPr>
        </p:nvSpPr>
        <p:spPr>
          <a:xfrm>
            <a:off x="609600" y="219250"/>
            <a:ext cx="7772400" cy="618950"/>
          </a:xfrm>
        </p:spPr>
        <p:txBody>
          <a:bodyPr>
            <a:normAutofit fontScale="90000"/>
          </a:bodyPr>
          <a:lstStyle/>
          <a:p>
            <a:pPr algn="l"/>
            <a:r>
              <a:rPr lang="en-US" dirty="0" smtClean="0">
                <a:solidFill>
                  <a:srgbClr val="7030A0"/>
                </a:solidFill>
                <a:latin typeface="Arial" pitchFamily="34" charset="0"/>
                <a:cs typeface="Arial" pitchFamily="34" charset="0"/>
              </a:rPr>
              <a:t>Minister’s Action Plan</a:t>
            </a:r>
          </a:p>
        </p:txBody>
      </p:sp>
    </p:spTree>
    <p:extLst>
      <p:ext uri="{BB962C8B-B14F-4D97-AF65-F5344CB8AC3E}">
        <p14:creationId xmlns:p14="http://schemas.microsoft.com/office/powerpoint/2010/main" val="226160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7" name="Title 6"/>
          <p:cNvSpPr>
            <a:spLocks noGrp="1"/>
          </p:cNvSpPr>
          <p:nvPr>
            <p:ph type="title"/>
          </p:nvPr>
        </p:nvSpPr>
        <p:spPr>
          <a:xfrm>
            <a:off x="381000" y="0"/>
            <a:ext cx="4572000" cy="1143000"/>
          </a:xfrm>
        </p:spPr>
        <p:txBody>
          <a:bodyPr/>
          <a:lstStyle/>
          <a:p>
            <a:pPr algn="l"/>
            <a:r>
              <a:rPr lang="en-US" dirty="0" smtClean="0">
                <a:solidFill>
                  <a:srgbClr val="7030A0"/>
                </a:solidFill>
              </a:rPr>
              <a:t>Session Objectives</a:t>
            </a:r>
            <a:endParaRPr lang="en-US" dirty="0">
              <a:solidFill>
                <a:srgbClr val="7030A0"/>
              </a:solidFill>
            </a:endParaRPr>
          </a:p>
        </p:txBody>
      </p:sp>
      <p:sp>
        <p:nvSpPr>
          <p:cNvPr id="8" name="Content Placeholder 7"/>
          <p:cNvSpPr>
            <a:spLocks noGrp="1"/>
          </p:cNvSpPr>
          <p:nvPr>
            <p:ph idx="1"/>
          </p:nvPr>
        </p:nvSpPr>
        <p:spPr>
          <a:xfrm>
            <a:off x="304800" y="1295400"/>
            <a:ext cx="8686800" cy="4983163"/>
          </a:xfrm>
        </p:spPr>
        <p:txBody>
          <a:bodyPr/>
          <a:lstStyle/>
          <a:p>
            <a:endParaRPr lang="en-US" dirty="0" smtClean="0"/>
          </a:p>
          <a:p>
            <a:pPr marL="0" indent="0">
              <a:buNone/>
            </a:pPr>
            <a:endParaRPr lang="en-US" dirty="0" smtClean="0"/>
          </a:p>
          <a:p>
            <a:r>
              <a:rPr lang="en-US" dirty="0" smtClean="0"/>
              <a:t>An Introduction to Ontario’s Local Health Integration Networks;</a:t>
            </a:r>
          </a:p>
          <a:p>
            <a:r>
              <a:rPr lang="en-US" dirty="0" smtClean="0"/>
              <a:t>Health Links</a:t>
            </a:r>
          </a:p>
          <a:p>
            <a:r>
              <a:rPr lang="en-US" dirty="0" smtClean="0"/>
              <a:t>LHINs and IHFs – Working Together</a:t>
            </a:r>
          </a:p>
        </p:txBody>
      </p:sp>
      <p:sp>
        <p:nvSpPr>
          <p:cNvPr id="2" name="Slide Number Placeholder 1"/>
          <p:cNvSpPr>
            <a:spLocks noGrp="1"/>
          </p:cNvSpPr>
          <p:nvPr>
            <p:ph type="sldNum" sz="quarter" idx="12"/>
          </p:nvPr>
        </p:nvSpPr>
        <p:spPr/>
        <p:txBody>
          <a:bodyPr/>
          <a:lstStyle/>
          <a:p>
            <a:fld id="{FBBFEF95-A6E9-4790-AC1C-0ACE2572B322}" type="slidenum">
              <a:rPr lang="en-US" smtClean="0"/>
              <a:pPr/>
              <a:t>2</a:t>
            </a:fld>
            <a:endParaRPr lang="en-US" dirty="0"/>
          </a:p>
        </p:txBody>
      </p:sp>
      <p:pic>
        <p:nvPicPr>
          <p:cNvPr id="1026" name="Picture 2" descr="http://ts1.mm.bing.net/th?id=H.4871606476343924&amp;w=179&amp;h=144&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
            <a:ext cx="239077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20</a:t>
            </a:fld>
            <a:endParaRPr lang="en-US" dirty="0"/>
          </a:p>
        </p:txBody>
      </p:sp>
      <p:sp>
        <p:nvSpPr>
          <p:cNvPr id="7" name="Content Placeholder 2"/>
          <p:cNvSpPr>
            <a:spLocks noGrp="1"/>
          </p:cNvSpPr>
          <p:nvPr>
            <p:ph idx="1"/>
          </p:nvPr>
        </p:nvSpPr>
        <p:spPr>
          <a:xfrm>
            <a:off x="381000" y="1219200"/>
            <a:ext cx="8534400" cy="4686300"/>
          </a:xfrm>
        </p:spPr>
        <p:txBody>
          <a:bodyPr/>
          <a:lstStyle/>
          <a:p>
            <a:pPr>
              <a:spcAft>
                <a:spcPts val="600"/>
              </a:spcAft>
            </a:pPr>
            <a:r>
              <a:rPr lang="en-US" sz="1800" b="1" i="1" dirty="0" smtClean="0">
                <a:latin typeface="Arial" pitchFamily="34" charset="0"/>
                <a:cs typeface="Arial" pitchFamily="34" charset="0"/>
              </a:rPr>
              <a:t>Enhancing Access to Primary Care</a:t>
            </a:r>
            <a:r>
              <a:rPr lang="en-US" sz="1800" dirty="0" smtClean="0">
                <a:latin typeface="Arial" pitchFamily="34" charset="0"/>
                <a:cs typeface="Arial" pitchFamily="34" charset="0"/>
              </a:rPr>
              <a:t> </a:t>
            </a:r>
            <a:r>
              <a:rPr lang="en-US" sz="1600" dirty="0" smtClean="0">
                <a:latin typeface="Arial" pitchFamily="34" charset="0"/>
                <a:cs typeface="Arial" pitchFamily="34" charset="0"/>
              </a:rPr>
              <a:t>– focused on advancing strategies to ensure people have timely access to a primary care provider and creating enabling structures and processes to align primary care more effectively within the overall continuum</a:t>
            </a:r>
          </a:p>
          <a:p>
            <a:pPr>
              <a:spcAft>
                <a:spcPts val="600"/>
              </a:spcAft>
            </a:pPr>
            <a:r>
              <a:rPr lang="en-US" sz="1800" b="1" i="1" dirty="0" smtClean="0">
                <a:latin typeface="Arial" pitchFamily="34" charset="0"/>
                <a:cs typeface="Arial" pitchFamily="34" charset="0"/>
              </a:rPr>
              <a:t>Enhancing Coordination &amp; Transitions of Care for Targeted Populations</a:t>
            </a:r>
            <a:r>
              <a:rPr lang="en-US" sz="1800" dirty="0" smtClean="0">
                <a:latin typeface="Arial" pitchFamily="34" charset="0"/>
                <a:cs typeface="Arial" pitchFamily="34" charset="0"/>
              </a:rPr>
              <a:t> </a:t>
            </a:r>
            <a:r>
              <a:rPr lang="en-US" sz="1600" dirty="0" smtClean="0">
                <a:latin typeface="Arial" pitchFamily="34" charset="0"/>
                <a:cs typeface="Arial" pitchFamily="34" charset="0"/>
              </a:rPr>
              <a:t>– e.g. Seniors Strategy: focus on seniors have individualized plans of care that allow them to receive the care they need, when and where they need it; and the transitions post-acute are smooth and coordinated</a:t>
            </a:r>
          </a:p>
          <a:p>
            <a:pPr>
              <a:spcAft>
                <a:spcPts val="600"/>
              </a:spcAft>
            </a:pPr>
            <a:r>
              <a:rPr lang="en-US" sz="1800" b="1" i="1" dirty="0" smtClean="0">
                <a:latin typeface="Arial" pitchFamily="34" charset="0"/>
                <a:cs typeface="Arial" pitchFamily="34" charset="0"/>
              </a:rPr>
              <a:t>Implementing Evidence Based Practice to Drive Safety</a:t>
            </a:r>
            <a:r>
              <a:rPr lang="en-US" sz="1800" dirty="0" smtClean="0">
                <a:latin typeface="Arial" pitchFamily="34" charset="0"/>
                <a:cs typeface="Arial" pitchFamily="34" charset="0"/>
              </a:rPr>
              <a:t> </a:t>
            </a:r>
            <a:r>
              <a:rPr lang="en-US" sz="1600" dirty="0" smtClean="0">
                <a:latin typeface="Arial" pitchFamily="34" charset="0"/>
                <a:cs typeface="Arial" pitchFamily="34" charset="0"/>
              </a:rPr>
              <a:t>- focused on high priority safety issues that require consistent, coordinated responses to ensure that patents are safe and that adverse events are minimized/eliminated</a:t>
            </a:r>
          </a:p>
          <a:p>
            <a:pPr>
              <a:spcAft>
                <a:spcPts val="600"/>
              </a:spcAft>
            </a:pPr>
            <a:r>
              <a:rPr lang="en-US" sz="1800" b="1" i="1" dirty="0" smtClean="0">
                <a:latin typeface="Arial" pitchFamily="34" charset="0"/>
                <a:cs typeface="Arial" pitchFamily="34" charset="0"/>
              </a:rPr>
              <a:t>Holding the Gains</a:t>
            </a:r>
            <a:r>
              <a:rPr lang="en-US" sz="1800" dirty="0" smtClean="0">
                <a:latin typeface="Arial" pitchFamily="34" charset="0"/>
                <a:cs typeface="Arial" pitchFamily="34" charset="0"/>
              </a:rPr>
              <a:t> </a:t>
            </a:r>
            <a:r>
              <a:rPr lang="en-US" sz="1600" dirty="0" smtClean="0">
                <a:latin typeface="Arial" pitchFamily="34" charset="0"/>
                <a:cs typeface="Arial" pitchFamily="34" charset="0"/>
              </a:rPr>
              <a:t>– focused on ensuring that new initiatives will not cause previous gains to be eroded (e.g., ER/ALC, ER Wait Times, and access to care, coordination amongst providers, enhanced focus on accountability)</a:t>
            </a:r>
            <a:endParaRPr lang="en-US" sz="1600" b="1" i="1" dirty="0" smtClean="0">
              <a:latin typeface="Arial" pitchFamily="34" charset="0"/>
              <a:cs typeface="Arial" pitchFamily="34" charset="0"/>
            </a:endParaRPr>
          </a:p>
          <a:p>
            <a:endParaRPr lang="en-US" sz="2000" dirty="0" smtClean="0">
              <a:latin typeface="Arial Narrow" pitchFamily="34" charset="0"/>
            </a:endParaRPr>
          </a:p>
        </p:txBody>
      </p:sp>
      <p:sp>
        <p:nvSpPr>
          <p:cNvPr id="8" name="Slide Number Placeholder 3"/>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F47F585-8E97-4341-9A26-FB511DDCE605}" type="slidenum">
              <a:rPr lang="en-US" smtClean="0"/>
              <a:pPr>
                <a:defRPr/>
              </a:pPr>
              <a:t>20</a:t>
            </a:fld>
            <a:endParaRPr lang="en-US"/>
          </a:p>
        </p:txBody>
      </p:sp>
      <p:sp>
        <p:nvSpPr>
          <p:cNvPr id="9" name="Title 1"/>
          <p:cNvSpPr>
            <a:spLocks noGrp="1"/>
          </p:cNvSpPr>
          <p:nvPr>
            <p:ph type="title"/>
          </p:nvPr>
        </p:nvSpPr>
        <p:spPr>
          <a:xfrm>
            <a:off x="1" y="183625"/>
            <a:ext cx="8686799" cy="914400"/>
          </a:xfrm>
        </p:spPr>
        <p:txBody>
          <a:bodyPr>
            <a:normAutofit fontScale="90000"/>
          </a:bodyPr>
          <a:lstStyle/>
          <a:p>
            <a:r>
              <a:rPr lang="en-US" dirty="0" smtClean="0">
                <a:solidFill>
                  <a:srgbClr val="7030A0"/>
                </a:solidFill>
                <a:latin typeface="Arial" pitchFamily="34" charset="0"/>
                <a:cs typeface="Arial" pitchFamily="34" charset="0"/>
              </a:rPr>
              <a:t>Pan-LHIN Health System Imperatives</a:t>
            </a:r>
          </a:p>
        </p:txBody>
      </p:sp>
    </p:spTree>
    <p:extLst>
      <p:ext uri="{BB962C8B-B14F-4D97-AF65-F5344CB8AC3E}">
        <p14:creationId xmlns:p14="http://schemas.microsoft.com/office/powerpoint/2010/main" val="375018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21</a:t>
            </a:fld>
            <a:endParaRPr lang="en-US" dirty="0"/>
          </a:p>
        </p:txBody>
      </p:sp>
      <p:sp>
        <p:nvSpPr>
          <p:cNvPr id="3" name="Title 2"/>
          <p:cNvSpPr>
            <a:spLocks noGrp="1"/>
          </p:cNvSpPr>
          <p:nvPr>
            <p:ph type="title"/>
          </p:nvPr>
        </p:nvSpPr>
        <p:spPr>
          <a:xfrm>
            <a:off x="228600" y="152400"/>
            <a:ext cx="8229600" cy="457200"/>
          </a:xfrm>
        </p:spPr>
        <p:txBody>
          <a:bodyPr>
            <a:noAutofit/>
          </a:bodyPr>
          <a:lstStyle/>
          <a:p>
            <a:pPr algn="l"/>
            <a:r>
              <a:rPr lang="en-US" sz="2800" dirty="0">
                <a:solidFill>
                  <a:srgbClr val="7030A0"/>
                </a:solidFill>
                <a:latin typeface="Arial" pitchFamily="34" charset="0"/>
                <a:cs typeface="Arial" pitchFamily="34" charset="0"/>
              </a:rPr>
              <a:t>What Stakeholders Have Told Us</a:t>
            </a:r>
          </a:p>
        </p:txBody>
      </p:sp>
      <p:sp>
        <p:nvSpPr>
          <p:cNvPr id="7" name="Content Placeholder 2"/>
          <p:cNvSpPr>
            <a:spLocks noGrp="1"/>
          </p:cNvSpPr>
          <p:nvPr>
            <p:ph idx="1"/>
          </p:nvPr>
        </p:nvSpPr>
        <p:spPr>
          <a:xfrm>
            <a:off x="228601" y="685800"/>
            <a:ext cx="8686800" cy="3581400"/>
          </a:xfrm>
        </p:spPr>
        <p:txBody>
          <a:bodyPr>
            <a:normAutofit fontScale="25000" lnSpcReduction="20000"/>
          </a:bodyPr>
          <a:lstStyle/>
          <a:p>
            <a:pPr marL="0" indent="0">
              <a:buNone/>
            </a:pPr>
            <a:r>
              <a:rPr lang="en-US" sz="7200" dirty="0" smtClean="0">
                <a:latin typeface="Arial" pitchFamily="34" charset="0"/>
                <a:cs typeface="Arial" pitchFamily="34" charset="0"/>
              </a:rPr>
              <a:t>Ontario’s Action Plan is ambitious</a:t>
            </a:r>
            <a:r>
              <a:rPr lang="en-US" sz="2000" dirty="0" smtClean="0">
                <a:latin typeface="Arial" pitchFamily="34" charset="0"/>
                <a:cs typeface="Arial" pitchFamily="34" charset="0"/>
              </a:rPr>
              <a:t>.</a:t>
            </a:r>
          </a:p>
          <a:p>
            <a:pPr lvl="1">
              <a:buFont typeface="Arial" pitchFamily="34" charset="0"/>
              <a:buChar char="•"/>
            </a:pPr>
            <a:r>
              <a:rPr lang="en-US" sz="6800" dirty="0" smtClean="0">
                <a:latin typeface="Arial" pitchFamily="34" charset="0"/>
                <a:cs typeface="Arial" pitchFamily="34" charset="0"/>
              </a:rPr>
              <a:t>Delivering on this agenda including the right care at the right time in the right place requires that patients and providers work together more closely than they have in the past.</a:t>
            </a:r>
          </a:p>
          <a:p>
            <a:pPr>
              <a:spcBef>
                <a:spcPts val="600"/>
              </a:spcBef>
              <a:spcAft>
                <a:spcPts val="600"/>
              </a:spcAft>
              <a:buClr>
                <a:schemeClr val="folHlink"/>
              </a:buClr>
            </a:pPr>
            <a:r>
              <a:rPr lang="en-CA" sz="7200" dirty="0"/>
              <a:t>The partnership required goes far beyond a relationship between a LHIN and a hospital or a hospitals and a CCAC; it needs to include the person at the centre, primary care providers, and community partners.</a:t>
            </a:r>
          </a:p>
          <a:p>
            <a:pPr>
              <a:spcBef>
                <a:spcPts val="600"/>
              </a:spcBef>
              <a:spcAft>
                <a:spcPts val="600"/>
              </a:spcAft>
              <a:buClr>
                <a:schemeClr val="folHlink"/>
              </a:buClr>
            </a:pPr>
            <a:r>
              <a:rPr lang="en-CA" sz="7200" dirty="0"/>
              <a:t>Primary care providers are essential to transformation, whether its taking more responsibility for keeping people well, screening them appropriately for chronic diseases or managing their care when they are sick</a:t>
            </a:r>
            <a:r>
              <a:rPr lang="en-CA" sz="7200" dirty="0" smtClean="0"/>
              <a:t>.</a:t>
            </a:r>
          </a:p>
          <a:p>
            <a:pPr>
              <a:spcBef>
                <a:spcPts val="600"/>
              </a:spcBef>
              <a:spcAft>
                <a:spcPts val="600"/>
              </a:spcAft>
              <a:buClr>
                <a:schemeClr val="folHlink"/>
              </a:buClr>
            </a:pPr>
            <a:r>
              <a:rPr lang="en-CA" sz="7200" dirty="0"/>
              <a:t>But it’s not only providers that are essential – patients need to be part of transformation as they experience the system and know better than anyone where and how the system can improve.</a:t>
            </a:r>
          </a:p>
          <a:p>
            <a:pPr>
              <a:spcBef>
                <a:spcPts val="600"/>
              </a:spcBef>
              <a:spcAft>
                <a:spcPts val="600"/>
              </a:spcAft>
              <a:buClr>
                <a:schemeClr val="folHlink"/>
              </a:buClr>
            </a:pPr>
            <a:r>
              <a:rPr lang="en-CA" sz="7200" dirty="0"/>
              <a:t>Stakeholders have asked for the flexibility to deliver services differently, in a way that best meets the needs of communities, to move resources between providers and to be held to account for better outcomes for patients.</a:t>
            </a:r>
          </a:p>
          <a:p>
            <a:pPr>
              <a:spcBef>
                <a:spcPts val="600"/>
              </a:spcBef>
              <a:spcAft>
                <a:spcPts val="600"/>
              </a:spcAft>
              <a:buClr>
                <a:schemeClr val="folHlink"/>
              </a:buClr>
            </a:pPr>
            <a:r>
              <a:rPr lang="en-CA" sz="7200" dirty="0"/>
              <a:t>There is consensus around the need for local (sub-LHIN) partnerships that would come together to deliver better value for money, ensure higher-quality of care, and improve access.  They can also allow for deeper engagement with patients and help develop a true patient-centred focus to the system</a:t>
            </a:r>
            <a:endParaRPr lang="en-CA" sz="7200" dirty="0" smtClean="0"/>
          </a:p>
          <a:p>
            <a:pPr>
              <a:spcBef>
                <a:spcPts val="600"/>
              </a:spcBef>
              <a:spcAft>
                <a:spcPts val="600"/>
              </a:spcAft>
              <a:buClr>
                <a:schemeClr val="folHlink"/>
              </a:buClr>
            </a:pPr>
            <a:endParaRPr lang="en-CA" sz="2000" dirty="0"/>
          </a:p>
          <a:p>
            <a:endParaRPr lang="en-US" sz="2000" dirty="0"/>
          </a:p>
        </p:txBody>
      </p:sp>
    </p:spTree>
    <p:extLst>
      <p:ext uri="{BB962C8B-B14F-4D97-AF65-F5344CB8AC3E}">
        <p14:creationId xmlns:p14="http://schemas.microsoft.com/office/powerpoint/2010/main" val="157825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22</a:t>
            </a:fld>
            <a:endParaRPr lang="en-US" dirty="0"/>
          </a:p>
        </p:txBody>
      </p:sp>
      <p:sp>
        <p:nvSpPr>
          <p:cNvPr id="6" name="Title 2"/>
          <p:cNvSpPr>
            <a:spLocks noGrp="1"/>
          </p:cNvSpPr>
          <p:nvPr>
            <p:ph type="title"/>
          </p:nvPr>
        </p:nvSpPr>
        <p:spPr>
          <a:xfrm>
            <a:off x="228600" y="152400"/>
            <a:ext cx="8229600" cy="457200"/>
          </a:xfrm>
        </p:spPr>
        <p:txBody>
          <a:bodyPr>
            <a:noAutofit/>
          </a:bodyPr>
          <a:lstStyle/>
          <a:p>
            <a:pPr algn="l"/>
            <a:r>
              <a:rPr lang="en-US" sz="2800" dirty="0" smtClean="0">
                <a:solidFill>
                  <a:srgbClr val="7030A0"/>
                </a:solidFill>
                <a:latin typeface="Arial" pitchFamily="34" charset="0"/>
                <a:cs typeface="Arial" pitchFamily="34" charset="0"/>
              </a:rPr>
              <a:t>An Early Focus – High Users</a:t>
            </a:r>
            <a:endParaRPr lang="en-US" sz="2800" dirty="0">
              <a:solidFill>
                <a:srgbClr val="7030A0"/>
              </a:solidFill>
              <a:latin typeface="Arial" pitchFamily="34" charset="0"/>
              <a:cs typeface="Arial" pitchFamily="34" charset="0"/>
            </a:endParaRPr>
          </a:p>
        </p:txBody>
      </p:sp>
      <p:sp>
        <p:nvSpPr>
          <p:cNvPr id="8" name="Content Placeholder 2"/>
          <p:cNvSpPr>
            <a:spLocks noGrp="1"/>
          </p:cNvSpPr>
          <p:nvPr>
            <p:ph idx="1"/>
          </p:nvPr>
        </p:nvSpPr>
        <p:spPr>
          <a:xfrm>
            <a:off x="293914" y="709270"/>
            <a:ext cx="8686800" cy="3581400"/>
          </a:xfrm>
        </p:spPr>
        <p:txBody>
          <a:bodyPr>
            <a:normAutofit/>
          </a:bodyPr>
          <a:lstStyle/>
          <a:p>
            <a:pPr marL="0" indent="0">
              <a:buNone/>
            </a:pPr>
            <a:endParaRPr lang="en-US" sz="2000" dirty="0" smtClean="0">
              <a:latin typeface="Arial" pitchFamily="34" charset="0"/>
              <a:cs typeface="Arial" pitchFamily="34" charset="0"/>
            </a:endParaRPr>
          </a:p>
          <a:p>
            <a:pPr>
              <a:spcBef>
                <a:spcPts val="600"/>
              </a:spcBef>
              <a:spcAft>
                <a:spcPts val="600"/>
              </a:spcAft>
              <a:buClr>
                <a:schemeClr val="folHlink"/>
              </a:buClr>
            </a:pPr>
            <a:endParaRPr lang="en-CA" sz="2000" dirty="0"/>
          </a:p>
          <a:p>
            <a:endParaRPr lang="en-US" sz="2000" dirty="0"/>
          </a:p>
        </p:txBody>
      </p:sp>
      <p:sp>
        <p:nvSpPr>
          <p:cNvPr id="9" name="Rectangle 3"/>
          <p:cNvSpPr txBox="1">
            <a:spLocks noChangeArrowheads="1"/>
          </p:cNvSpPr>
          <p:nvPr/>
        </p:nvSpPr>
        <p:spPr bwMode="auto">
          <a:xfrm>
            <a:off x="205273" y="685800"/>
            <a:ext cx="868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bg1"/>
                </a:solidFill>
                <a:latin typeface="Arial Narrow" pitchFamily="34" charset="0"/>
                <a:ea typeface="MS PGothic" pitchFamily="34" charset="-128"/>
              </a:defRPr>
            </a:lvl1pPr>
            <a:lvl2pPr marL="742950" indent="-285750" eaLnBrk="0" hangingPunct="0">
              <a:defRPr sz="1200">
                <a:solidFill>
                  <a:schemeClr val="bg1"/>
                </a:solidFill>
                <a:latin typeface="Arial Narrow" pitchFamily="34" charset="0"/>
                <a:ea typeface="MS PGothic" pitchFamily="34" charset="-128"/>
              </a:defRPr>
            </a:lvl2pPr>
            <a:lvl3pPr marL="1143000" indent="-228600" eaLnBrk="0" hangingPunct="0">
              <a:defRPr sz="1200">
                <a:solidFill>
                  <a:schemeClr val="bg1"/>
                </a:solidFill>
                <a:latin typeface="Arial Narrow" pitchFamily="34" charset="0"/>
                <a:ea typeface="MS PGothic" pitchFamily="34" charset="-128"/>
              </a:defRPr>
            </a:lvl3pPr>
            <a:lvl4pPr marL="1600200" indent="-228600" eaLnBrk="0" hangingPunct="0">
              <a:defRPr sz="1200">
                <a:solidFill>
                  <a:schemeClr val="bg1"/>
                </a:solidFill>
                <a:latin typeface="Arial Narrow" pitchFamily="34" charset="0"/>
                <a:ea typeface="MS PGothic" pitchFamily="34" charset="-128"/>
              </a:defRPr>
            </a:lvl4pPr>
            <a:lvl5pPr marL="2057400" indent="-228600" eaLnBrk="0" hangingPunct="0">
              <a:defRPr sz="1200">
                <a:solidFill>
                  <a:schemeClr val="bg1"/>
                </a:solidFill>
                <a:latin typeface="Arial Narrow"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Narrow"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Narrow"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Narrow"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Narrow" pitchFamily="34" charset="0"/>
                <a:ea typeface="MS PGothic" pitchFamily="34" charset="-128"/>
              </a:defRPr>
            </a:lvl9pPr>
          </a:lstStyle>
          <a:p>
            <a:pPr>
              <a:spcBef>
                <a:spcPts val="300"/>
              </a:spcBef>
              <a:spcAft>
                <a:spcPts val="600"/>
              </a:spcAft>
              <a:buClr>
                <a:schemeClr val="folHlink"/>
              </a:buClr>
              <a:buSzPct val="100000"/>
              <a:buFont typeface="Arial" pitchFamily="34" charset="0"/>
              <a:buChar char="•"/>
            </a:pPr>
            <a:r>
              <a:rPr lang="en-CA" sz="2000" dirty="0">
                <a:solidFill>
                  <a:schemeClr val="tx1"/>
                </a:solidFill>
                <a:latin typeface="Arial" pitchFamily="34" charset="0"/>
                <a:cs typeface="Arial" pitchFamily="34" charset="0"/>
              </a:rPr>
              <a:t>The Ministry is proposing to focus on high users in the first phase of transformation.  According to ICES:</a:t>
            </a:r>
          </a:p>
          <a:p>
            <a:pPr lvl="1">
              <a:spcBef>
                <a:spcPts val="300"/>
              </a:spcBef>
              <a:spcAft>
                <a:spcPts val="600"/>
              </a:spcAft>
              <a:buClr>
                <a:schemeClr val="folHlink"/>
              </a:buClr>
              <a:buSzPct val="100000"/>
              <a:buFont typeface="Arial" pitchFamily="34" charset="0"/>
              <a:buChar char="•"/>
            </a:pPr>
            <a:r>
              <a:rPr lang="en-CA" sz="2000" dirty="0">
                <a:solidFill>
                  <a:schemeClr val="tx1"/>
                </a:solidFill>
                <a:latin typeface="Arial" pitchFamily="34" charset="0"/>
                <a:cs typeface="Arial" pitchFamily="34" charset="0"/>
              </a:rPr>
              <a:t>5% of the users (685,000 people) account for approximately $15.2 B in health care costs, approximately 40% (2007$)</a:t>
            </a:r>
            <a:endParaRPr lang="en-CA" sz="2000" dirty="0">
              <a:solidFill>
                <a:srgbClr val="FF0000"/>
              </a:solidFill>
              <a:latin typeface="Arial" pitchFamily="34" charset="0"/>
              <a:cs typeface="Arial" pitchFamily="34" charset="0"/>
            </a:endParaRPr>
          </a:p>
          <a:p>
            <a:pPr lvl="1">
              <a:spcBef>
                <a:spcPts val="300"/>
              </a:spcBef>
              <a:spcAft>
                <a:spcPts val="600"/>
              </a:spcAft>
              <a:buClr>
                <a:schemeClr val="folHlink"/>
              </a:buClr>
              <a:buSzPct val="100000"/>
              <a:buFont typeface="Arial" pitchFamily="34" charset="0"/>
              <a:buChar char="•"/>
            </a:pPr>
            <a:r>
              <a:rPr lang="en-CA" sz="2000" dirty="0">
                <a:solidFill>
                  <a:schemeClr val="tx1"/>
                </a:solidFill>
                <a:latin typeface="Arial" pitchFamily="34" charset="0"/>
                <a:cs typeface="Arial" pitchFamily="34" charset="0"/>
              </a:rPr>
              <a:t>If we could achieve a 10% reduction in the costs of the 5% highest users we would save $1.5 B (2007$) and approximately $2 B in 2012$.</a:t>
            </a:r>
          </a:p>
          <a:p>
            <a:pPr>
              <a:spcBef>
                <a:spcPts val="300"/>
              </a:spcBef>
              <a:spcAft>
                <a:spcPts val="600"/>
              </a:spcAft>
              <a:buClr>
                <a:schemeClr val="folHlink"/>
              </a:buClr>
              <a:buSzPct val="100000"/>
              <a:buFont typeface="Arial" pitchFamily="34" charset="0"/>
              <a:buChar char="•"/>
            </a:pPr>
            <a:r>
              <a:rPr lang="en-CA" sz="2000" dirty="0">
                <a:solidFill>
                  <a:schemeClr val="tx1"/>
                </a:solidFill>
                <a:latin typeface="Arial" pitchFamily="34" charset="0"/>
                <a:cs typeface="Arial" pitchFamily="34" charset="0"/>
              </a:rPr>
              <a:t>Despite the high cost, in several cases the patient experience and quality of care is not improving.</a:t>
            </a:r>
          </a:p>
          <a:p>
            <a:pPr lvl="1">
              <a:spcBef>
                <a:spcPts val="300"/>
              </a:spcBef>
              <a:spcAft>
                <a:spcPts val="600"/>
              </a:spcAft>
              <a:buClr>
                <a:schemeClr val="folHlink"/>
              </a:buClr>
              <a:buSzPct val="100000"/>
              <a:buFont typeface="Arial" pitchFamily="34" charset="0"/>
              <a:buChar char="•"/>
            </a:pPr>
            <a:r>
              <a:rPr lang="en-CA" sz="2000" dirty="0">
                <a:solidFill>
                  <a:schemeClr val="tx1"/>
                </a:solidFill>
                <a:latin typeface="Arial" pitchFamily="34" charset="0"/>
                <a:cs typeface="Arial" pitchFamily="34" charset="0"/>
              </a:rPr>
              <a:t>Over 271,000 emergency room visits were made to Ontario hospitals that could be treated in alternative settings (2010/11).</a:t>
            </a:r>
          </a:p>
          <a:p>
            <a:pPr lvl="1">
              <a:spcBef>
                <a:spcPts val="300"/>
              </a:spcBef>
              <a:spcAft>
                <a:spcPts val="600"/>
              </a:spcAft>
              <a:buClr>
                <a:schemeClr val="folHlink"/>
              </a:buClr>
              <a:buSzPct val="100000"/>
              <a:buFont typeface="Arial" pitchFamily="34" charset="0"/>
              <a:buChar char="•"/>
            </a:pPr>
            <a:r>
              <a:rPr lang="en-CA" sz="2000" dirty="0">
                <a:solidFill>
                  <a:schemeClr val="tx1"/>
                </a:solidFill>
                <a:latin typeface="Arial" pitchFamily="34" charset="0"/>
                <a:cs typeface="Arial" pitchFamily="34" charset="0"/>
              </a:rPr>
              <a:t>Over 140,000 instances of patients being re-admitted to hospital in Ontario within 30 days of their original discharge (2009/10).</a:t>
            </a:r>
          </a:p>
        </p:txBody>
      </p:sp>
    </p:spTree>
    <p:extLst>
      <p:ext uri="{BB962C8B-B14F-4D97-AF65-F5344CB8AC3E}">
        <p14:creationId xmlns:p14="http://schemas.microsoft.com/office/powerpoint/2010/main" val="177855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23</a:t>
            </a:fld>
            <a:endParaRPr lang="en-US" dirty="0"/>
          </a:p>
        </p:txBody>
      </p:sp>
      <p:sp>
        <p:nvSpPr>
          <p:cNvPr id="6" name="Title 2"/>
          <p:cNvSpPr>
            <a:spLocks noGrp="1"/>
          </p:cNvSpPr>
          <p:nvPr>
            <p:ph type="title"/>
          </p:nvPr>
        </p:nvSpPr>
        <p:spPr>
          <a:xfrm>
            <a:off x="239485" y="3110"/>
            <a:ext cx="8229600" cy="457200"/>
          </a:xfrm>
        </p:spPr>
        <p:txBody>
          <a:bodyPr>
            <a:noAutofit/>
          </a:bodyPr>
          <a:lstStyle/>
          <a:p>
            <a:pPr algn="l"/>
            <a:r>
              <a:rPr lang="en-US" sz="2800" dirty="0" smtClean="0">
                <a:solidFill>
                  <a:srgbClr val="7030A0"/>
                </a:solidFill>
                <a:latin typeface="Arial" pitchFamily="34" charset="0"/>
                <a:cs typeface="Arial" pitchFamily="34" charset="0"/>
              </a:rPr>
              <a:t>Strengthening Execution &amp; Integration</a:t>
            </a:r>
            <a:endParaRPr lang="en-US" sz="2800" dirty="0">
              <a:solidFill>
                <a:srgbClr val="7030A0"/>
              </a:solidFill>
              <a:latin typeface="Arial" pitchFamily="34" charset="0"/>
              <a:cs typeface="Arial" pitchFamily="34" charset="0"/>
            </a:endParaRPr>
          </a:p>
        </p:txBody>
      </p:sp>
      <p:sp>
        <p:nvSpPr>
          <p:cNvPr id="7" name="Rectangle 3"/>
          <p:cNvSpPr txBox="1">
            <a:spLocks noChangeArrowheads="1"/>
          </p:cNvSpPr>
          <p:nvPr/>
        </p:nvSpPr>
        <p:spPr bwMode="auto">
          <a:xfrm>
            <a:off x="205273" y="685800"/>
            <a:ext cx="8686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bg1"/>
                </a:solidFill>
                <a:latin typeface="Arial Narrow" pitchFamily="34" charset="0"/>
                <a:ea typeface="MS PGothic" pitchFamily="34" charset="-128"/>
              </a:defRPr>
            </a:lvl1pPr>
            <a:lvl2pPr marL="742950" indent="-285750" eaLnBrk="0" hangingPunct="0">
              <a:defRPr sz="1200">
                <a:solidFill>
                  <a:schemeClr val="bg1"/>
                </a:solidFill>
                <a:latin typeface="Arial Narrow" pitchFamily="34" charset="0"/>
                <a:ea typeface="MS PGothic" pitchFamily="34" charset="-128"/>
              </a:defRPr>
            </a:lvl2pPr>
            <a:lvl3pPr marL="1143000" indent="-228600" eaLnBrk="0" hangingPunct="0">
              <a:defRPr sz="1200">
                <a:solidFill>
                  <a:schemeClr val="bg1"/>
                </a:solidFill>
                <a:latin typeface="Arial Narrow" pitchFamily="34" charset="0"/>
                <a:ea typeface="MS PGothic" pitchFamily="34" charset="-128"/>
              </a:defRPr>
            </a:lvl3pPr>
            <a:lvl4pPr marL="1600200" indent="-228600" eaLnBrk="0" hangingPunct="0">
              <a:defRPr sz="1200">
                <a:solidFill>
                  <a:schemeClr val="bg1"/>
                </a:solidFill>
                <a:latin typeface="Arial Narrow" pitchFamily="34" charset="0"/>
                <a:ea typeface="MS PGothic" pitchFamily="34" charset="-128"/>
              </a:defRPr>
            </a:lvl4pPr>
            <a:lvl5pPr marL="2057400" indent="-228600" eaLnBrk="0" hangingPunct="0">
              <a:defRPr sz="1200">
                <a:solidFill>
                  <a:schemeClr val="bg1"/>
                </a:solidFill>
                <a:latin typeface="Arial Narrow"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Narrow"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Narrow"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Narrow"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Narrow" pitchFamily="34" charset="0"/>
                <a:ea typeface="MS PGothic" pitchFamily="34" charset="-128"/>
              </a:defRPr>
            </a:lvl9pPr>
          </a:lstStyle>
          <a:p>
            <a:pPr marL="0" indent="0">
              <a:spcBef>
                <a:spcPts val="300"/>
              </a:spcBef>
              <a:spcAft>
                <a:spcPts val="600"/>
              </a:spcAft>
              <a:buClr>
                <a:schemeClr val="folHlink"/>
              </a:buClr>
              <a:buSzPct val="100000"/>
            </a:pPr>
            <a:endParaRPr lang="en-CA" sz="1600" dirty="0">
              <a:solidFill>
                <a:schemeClr val="tx1"/>
              </a:solidFill>
              <a:latin typeface="Helvetica Light"/>
            </a:endParaRPr>
          </a:p>
        </p:txBody>
      </p:sp>
      <p:sp>
        <p:nvSpPr>
          <p:cNvPr id="8" name="Rectangle 3"/>
          <p:cNvSpPr txBox="1">
            <a:spLocks noChangeArrowheads="1"/>
          </p:cNvSpPr>
          <p:nvPr/>
        </p:nvSpPr>
        <p:spPr>
          <a:xfrm>
            <a:off x="2" y="713935"/>
            <a:ext cx="9143998" cy="56106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folHlink"/>
              </a:buClr>
            </a:pPr>
            <a:r>
              <a:rPr lang="en-CA" sz="1600" dirty="0" smtClean="0">
                <a:latin typeface="Arial" pitchFamily="34" charset="0"/>
              </a:rPr>
              <a:t>Introduce a new model of care at the clinical level where all providers in a community, including primary care, hospital, community care, are charged with coordinating plans at the patient level.</a:t>
            </a:r>
            <a:endParaRPr lang="en-CA" sz="1600" i="1" dirty="0" smtClean="0">
              <a:latin typeface="Arial" pitchFamily="34" charset="0"/>
            </a:endParaRPr>
          </a:p>
          <a:p>
            <a:pPr>
              <a:spcAft>
                <a:spcPts val="300"/>
              </a:spcAft>
              <a:buFontTx/>
              <a:buNone/>
            </a:pPr>
            <a:endParaRPr lang="en-CA" sz="1600" dirty="0" smtClean="0">
              <a:latin typeface="Arial" pitchFamily="34" charset="0"/>
            </a:endParaRPr>
          </a:p>
          <a:p>
            <a:pPr>
              <a:spcAft>
                <a:spcPts val="300"/>
              </a:spcAft>
            </a:pPr>
            <a:endParaRPr lang="en-CA" sz="1600" dirty="0" smtClean="0">
              <a:latin typeface="Arial" pitchFamily="34" charset="0"/>
            </a:endParaRPr>
          </a:p>
          <a:p>
            <a:pPr>
              <a:spcAft>
                <a:spcPts val="300"/>
              </a:spcAft>
              <a:buClr>
                <a:schemeClr val="folHlink"/>
              </a:buClr>
            </a:pPr>
            <a:r>
              <a:rPr lang="en-CA" sz="1600" dirty="0" smtClean="0">
                <a:latin typeface="Arial" pitchFamily="34" charset="0"/>
              </a:rPr>
              <a:t>Health Links will be designed around, and accountable for system-level metrics established by the province. </a:t>
            </a:r>
          </a:p>
          <a:p>
            <a:pPr>
              <a:spcAft>
                <a:spcPts val="300"/>
              </a:spcAft>
              <a:buClr>
                <a:schemeClr val="folHlink"/>
              </a:buClr>
            </a:pPr>
            <a:r>
              <a:rPr lang="en-CA" sz="1600" dirty="0" smtClean="0">
                <a:latin typeface="Arial" pitchFamily="34" charset="0"/>
              </a:rPr>
              <a:t>Their initial focus will be on the high users, as we know that this segment of the population use a disproportionate amount of care at a cost which is not sustainable, nor appropriate for their needs.</a:t>
            </a:r>
          </a:p>
          <a:p>
            <a:pPr>
              <a:spcAft>
                <a:spcPts val="300"/>
              </a:spcAft>
              <a:buClr>
                <a:schemeClr val="folHlink"/>
              </a:buClr>
            </a:pPr>
            <a:r>
              <a:rPr lang="en-CA" sz="1600" dirty="0" smtClean="0">
                <a:latin typeface="Arial" pitchFamily="34" charset="0"/>
              </a:rPr>
              <a:t>Health Links will be accountable to the LHINs and will initially be voluntary, beginning with those partnerships that meet specified requirements.  Over time, the entire province would be represented.</a:t>
            </a:r>
          </a:p>
          <a:p>
            <a:pPr>
              <a:spcAft>
                <a:spcPts val="300"/>
              </a:spcAft>
              <a:buClr>
                <a:schemeClr val="folHlink"/>
              </a:buClr>
            </a:pPr>
            <a:r>
              <a:rPr lang="en-CA" sz="1600" dirty="0" smtClean="0">
                <a:latin typeface="Arial" pitchFamily="34" charset="0"/>
              </a:rPr>
              <a:t>Leadership, governance, composition and integration initiatives will be flexible based on local need. Robust primary care participation is a critical success factor.</a:t>
            </a:r>
          </a:p>
          <a:p>
            <a:pPr>
              <a:spcAft>
                <a:spcPts val="300"/>
              </a:spcAft>
              <a:buClr>
                <a:schemeClr val="folHlink"/>
              </a:buClr>
            </a:pPr>
            <a:r>
              <a:rPr lang="en-CA" sz="1600" dirty="0" smtClean="0">
                <a:latin typeface="Arial" pitchFamily="34" charset="0"/>
              </a:rPr>
              <a:t>LHINs will work with providers that form the Health Link to ensure they put collaborative initiatives in place that will allow for a measurable, positive impact on patient care:</a:t>
            </a:r>
          </a:p>
          <a:p>
            <a:pPr lvl="2">
              <a:spcAft>
                <a:spcPts val="300"/>
              </a:spcAft>
              <a:buClr>
                <a:schemeClr val="folHlink"/>
              </a:buClr>
            </a:pPr>
            <a:r>
              <a:rPr lang="en-CA" sz="1600" dirty="0" smtClean="0">
                <a:latin typeface="Arial" pitchFamily="34" charset="0"/>
              </a:rPr>
              <a:t>Improvements in care delivery (e.g. appropriate system utilization, care coordination)</a:t>
            </a:r>
          </a:p>
          <a:p>
            <a:pPr lvl="2">
              <a:spcAft>
                <a:spcPts val="300"/>
              </a:spcAft>
              <a:buClr>
                <a:schemeClr val="folHlink"/>
              </a:buClr>
            </a:pPr>
            <a:r>
              <a:rPr lang="en-CA" sz="1600" dirty="0" smtClean="0">
                <a:latin typeface="Arial" pitchFamily="34" charset="0"/>
              </a:rPr>
              <a:t>Improvements in patient experience</a:t>
            </a:r>
          </a:p>
          <a:p>
            <a:pPr lvl="2">
              <a:spcAft>
                <a:spcPts val="300"/>
              </a:spcAft>
              <a:buClr>
                <a:schemeClr val="folHlink"/>
              </a:buClr>
            </a:pPr>
            <a:r>
              <a:rPr lang="en-CA" sz="1600" dirty="0" smtClean="0">
                <a:latin typeface="Arial" pitchFamily="34" charset="0"/>
              </a:rPr>
              <a:t>Reduced costs</a:t>
            </a:r>
          </a:p>
          <a:p>
            <a:pPr lvl="2">
              <a:spcAft>
                <a:spcPts val="300"/>
              </a:spcAft>
            </a:pPr>
            <a:endParaRPr lang="en-CA" sz="1600" dirty="0" smtClean="0">
              <a:latin typeface="Arial" pitchFamily="34" charset="0"/>
            </a:endParaRPr>
          </a:p>
          <a:p>
            <a:pPr>
              <a:spcAft>
                <a:spcPts val="300"/>
              </a:spcAft>
            </a:pPr>
            <a:endParaRPr lang="en-CA" sz="1600" dirty="0" smtClean="0">
              <a:latin typeface="Arial" pitchFamily="34" charset="0"/>
            </a:endParaRPr>
          </a:p>
          <a:p>
            <a:pPr lvl="1">
              <a:spcAft>
                <a:spcPts val="300"/>
              </a:spcAft>
            </a:pPr>
            <a:endParaRPr lang="en-CA" sz="1600" dirty="0" smtClean="0">
              <a:latin typeface="Arial" pitchFamily="34" charset="0"/>
            </a:endParaRPr>
          </a:p>
        </p:txBody>
      </p:sp>
      <p:sp>
        <p:nvSpPr>
          <p:cNvPr id="9" name="TextBox 8"/>
          <p:cNvSpPr txBox="1"/>
          <p:nvPr/>
        </p:nvSpPr>
        <p:spPr>
          <a:xfrm>
            <a:off x="1993900" y="1419224"/>
            <a:ext cx="4800600" cy="338138"/>
          </a:xfrm>
          <a:prstGeom prst="rect">
            <a:avLst/>
          </a:prstGeom>
          <a:solidFill>
            <a:schemeClr val="bg1">
              <a:lumMod val="75000"/>
            </a:schemeClr>
          </a:solidFill>
          <a:ln>
            <a:solidFill>
              <a:schemeClr val="tx1"/>
            </a:solidFill>
          </a:ln>
        </p:spPr>
        <p:txBody>
          <a:bodyPr>
            <a:spAutoFit/>
          </a:bodyPr>
          <a:lstStyle/>
          <a:p>
            <a:pPr algn="ctr">
              <a:defRPr/>
            </a:pPr>
            <a:r>
              <a:rPr lang="en-CA" sz="1600" b="1" i="1" dirty="0">
                <a:solidFill>
                  <a:schemeClr val="tx1"/>
                </a:solidFill>
                <a:latin typeface="+mn-lt"/>
              </a:rPr>
              <a:t>Health Links – Partnering for Patients</a:t>
            </a:r>
          </a:p>
        </p:txBody>
      </p:sp>
    </p:spTree>
    <p:extLst>
      <p:ext uri="{BB962C8B-B14F-4D97-AF65-F5344CB8AC3E}">
        <p14:creationId xmlns:p14="http://schemas.microsoft.com/office/powerpoint/2010/main" val="100738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24</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3" y="1371600"/>
            <a:ext cx="724580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6" y="228600"/>
            <a:ext cx="78644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232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25</a:t>
            </a:fld>
            <a:endParaRPr lang="en-US" dirty="0"/>
          </a:p>
        </p:txBody>
      </p:sp>
      <p:sp>
        <p:nvSpPr>
          <p:cNvPr id="6" name="Title 2"/>
          <p:cNvSpPr>
            <a:spLocks noGrp="1"/>
          </p:cNvSpPr>
          <p:nvPr>
            <p:ph type="title"/>
          </p:nvPr>
        </p:nvSpPr>
        <p:spPr>
          <a:xfrm>
            <a:off x="228600" y="152400"/>
            <a:ext cx="8229600" cy="457200"/>
          </a:xfrm>
        </p:spPr>
        <p:txBody>
          <a:bodyPr>
            <a:noAutofit/>
          </a:bodyPr>
          <a:lstStyle/>
          <a:p>
            <a:pPr algn="l"/>
            <a:r>
              <a:rPr lang="en-US" sz="2800" dirty="0" smtClean="0">
                <a:solidFill>
                  <a:srgbClr val="7030A0"/>
                </a:solidFill>
                <a:latin typeface="Arial" pitchFamily="34" charset="0"/>
                <a:cs typeface="Arial" pitchFamily="34" charset="0"/>
              </a:rPr>
              <a:t>Health Link Model:  Core Features</a:t>
            </a:r>
            <a:endParaRPr lang="en-US" sz="2800" dirty="0">
              <a:solidFill>
                <a:srgbClr val="7030A0"/>
              </a:solidFill>
              <a:latin typeface="Arial" pitchFamily="34" charset="0"/>
              <a:cs typeface="Arial" pitchFamily="34" charset="0"/>
            </a:endParaRPr>
          </a:p>
        </p:txBody>
      </p:sp>
      <p:graphicFrame>
        <p:nvGraphicFramePr>
          <p:cNvPr id="5" name="Group 30"/>
          <p:cNvGraphicFramePr>
            <a:graphicFrameLocks noGrp="1"/>
          </p:cNvGraphicFramePr>
          <p:nvPr>
            <p:ph idx="1"/>
            <p:extLst>
              <p:ext uri="{D42A27DB-BD31-4B8C-83A1-F6EECF244321}">
                <p14:modId xmlns:p14="http://schemas.microsoft.com/office/powerpoint/2010/main" val="1536723744"/>
              </p:ext>
            </p:extLst>
          </p:nvPr>
        </p:nvGraphicFramePr>
        <p:xfrm>
          <a:off x="304801" y="838200"/>
          <a:ext cx="8534400" cy="4776787"/>
        </p:xfrm>
        <a:graphic>
          <a:graphicData uri="http://schemas.openxmlformats.org/drawingml/2006/table">
            <a:tbl>
              <a:tblPr/>
              <a:tblGrid>
                <a:gridCol w="1752600"/>
                <a:gridCol w="6781800"/>
              </a:tblGrid>
              <a:tr h="838082">
                <a:tc gridSpan="2">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CA" sz="1400" b="0" i="1" u="none" strike="noStrike" cap="none" normalizeH="0" baseline="0" dirty="0" smtClean="0">
                          <a:ln>
                            <a:noFill/>
                          </a:ln>
                          <a:solidFill>
                            <a:schemeClr val="tx1"/>
                          </a:solidFill>
                          <a:effectLst/>
                          <a:latin typeface="Arial" pitchFamily="34" charset="0"/>
                          <a:ea typeface="MS PGothic" pitchFamily="34" charset="-128"/>
                        </a:rPr>
                        <a:t>An evolutionary model that will initially focus on improving patient care and outcomes for the high user population cohort through enhanced local integration among health care providers, while delivering better value for investments</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hMerge="1">
                  <a:txBody>
                    <a:bodyPr/>
                    <a:lstStyle/>
                    <a:p>
                      <a:endParaRPr lang="en-CA"/>
                    </a:p>
                  </a:txBody>
                  <a:tcPr/>
                </a:tc>
              </a:tr>
              <a:tr h="51812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Person-Centred</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smtClean="0">
                          <a:ln>
                            <a:noFill/>
                          </a:ln>
                          <a:solidFill>
                            <a:schemeClr val="tx1"/>
                          </a:solidFill>
                          <a:effectLst/>
                          <a:latin typeface="Arial" pitchFamily="34" charset="0"/>
                          <a:ea typeface="MS PGothic" pitchFamily="34" charset="-128"/>
                        </a:rPr>
                        <a:t>Activities centred on the needs of the high use population cohort (1-5%) with the goal of improving their care and their experience at better value.</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r>
              <a:tr h="56983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Local Focus</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smtClean="0">
                          <a:ln>
                            <a:noFill/>
                          </a:ln>
                          <a:solidFill>
                            <a:schemeClr val="tx1"/>
                          </a:solidFill>
                          <a:effectLst/>
                          <a:latin typeface="Arial" pitchFamily="34" charset="0"/>
                          <a:ea typeface="MS PGothic" pitchFamily="34" charset="-128"/>
                        </a:rPr>
                        <a:t>The scale is at the sub-LHIN level, defined by existing health service utilization patterns and includes a minimum of 50,000 people.</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r>
              <a:tr h="774590">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Voluntary Partnerships</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smtClean="0">
                          <a:ln>
                            <a:noFill/>
                          </a:ln>
                          <a:solidFill>
                            <a:schemeClr val="tx1"/>
                          </a:solidFill>
                          <a:effectLst/>
                          <a:latin typeface="Arial" pitchFamily="34" charset="0"/>
                          <a:ea typeface="MS PGothic" pitchFamily="34" charset="-128"/>
                        </a:rPr>
                        <a:t>Requires voluntary participation from providers involved in the care of high user  group, which at a minimum includes hospital, CCAC, primary care, specialists.</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smtClean="0">
                          <a:ln>
                            <a:noFill/>
                          </a:ln>
                          <a:solidFill>
                            <a:schemeClr val="tx1"/>
                          </a:solidFill>
                          <a:effectLst/>
                          <a:latin typeface="Arial" pitchFamily="34" charset="0"/>
                          <a:ea typeface="MS PGothic" pitchFamily="34" charset="-128"/>
                        </a:rPr>
                        <a:t>Health Links to put collaborative initiatives in place to improve care at lower cost.</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r>
              <a:tr h="56983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Robust Primary Care Participation</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smtClean="0">
                          <a:ln>
                            <a:noFill/>
                          </a:ln>
                          <a:solidFill>
                            <a:schemeClr val="tx1"/>
                          </a:solidFill>
                          <a:effectLst/>
                          <a:latin typeface="Arial" pitchFamily="34" charset="0"/>
                          <a:ea typeface="MS PGothic" pitchFamily="34" charset="-128"/>
                        </a:rPr>
                        <a:t>Requires involvement of primary care providers (all delivery models) within the community.</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r>
              <a:tr h="731735">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Measurement and Results</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smtClean="0">
                          <a:ln>
                            <a:noFill/>
                          </a:ln>
                          <a:solidFill>
                            <a:schemeClr val="tx1"/>
                          </a:solidFill>
                          <a:effectLst/>
                          <a:latin typeface="Arial" pitchFamily="34" charset="0"/>
                          <a:ea typeface="MS PGothic" pitchFamily="34" charset="-128"/>
                        </a:rPr>
                        <a:t>Robust information management practices required to identify and track improvements for the high use population. Identification and tracking is a joint responsibility of all Health Link participants.</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r>
              <a:tr h="774590">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Leadership</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Leadership is required by all participants of the Health Link.</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Each Health Link will have a Lead, based on their ability and capacity to engage providers and focus activities on achieving results.</a:t>
                      </a:r>
                    </a:p>
                  </a:txBody>
                  <a:tcPr marT="45702" marB="45702"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3461173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26</a:t>
            </a:fld>
            <a:endParaRPr lang="en-US" dirty="0"/>
          </a:p>
        </p:txBody>
      </p:sp>
      <p:sp>
        <p:nvSpPr>
          <p:cNvPr id="6" name="Title 2"/>
          <p:cNvSpPr>
            <a:spLocks noGrp="1"/>
          </p:cNvSpPr>
          <p:nvPr>
            <p:ph type="title"/>
          </p:nvPr>
        </p:nvSpPr>
        <p:spPr>
          <a:xfrm>
            <a:off x="228600" y="0"/>
            <a:ext cx="8229600" cy="457200"/>
          </a:xfrm>
        </p:spPr>
        <p:txBody>
          <a:bodyPr>
            <a:noAutofit/>
          </a:bodyPr>
          <a:lstStyle/>
          <a:p>
            <a:pPr algn="l"/>
            <a:r>
              <a:rPr lang="en-US" sz="2800" dirty="0" smtClean="0">
                <a:solidFill>
                  <a:srgbClr val="7030A0"/>
                </a:solidFill>
                <a:latin typeface="Arial" pitchFamily="34" charset="0"/>
                <a:cs typeface="Arial" pitchFamily="34" charset="0"/>
              </a:rPr>
              <a:t>Short-Term Mandatory Requirements</a:t>
            </a:r>
            <a:endParaRPr lang="en-US" sz="2800" dirty="0">
              <a:solidFill>
                <a:srgbClr val="7030A0"/>
              </a:solidFill>
              <a:latin typeface="Arial" pitchFamily="34" charset="0"/>
              <a:cs typeface="Arial" pitchFamily="34" charset="0"/>
            </a:endParaRPr>
          </a:p>
        </p:txBody>
      </p:sp>
      <p:sp>
        <p:nvSpPr>
          <p:cNvPr id="5" name="Rectangle 3"/>
          <p:cNvSpPr txBox="1">
            <a:spLocks noChangeArrowheads="1"/>
          </p:cNvSpPr>
          <p:nvPr/>
        </p:nvSpPr>
        <p:spPr>
          <a:xfrm>
            <a:off x="381001" y="480670"/>
            <a:ext cx="83820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chemeClr val="folHlink"/>
              </a:buClr>
              <a:buFontTx/>
              <a:buNone/>
              <a:defRPr/>
            </a:pPr>
            <a:r>
              <a:rPr lang="en-CA" sz="1600" dirty="0" smtClean="0">
                <a:latin typeface="Arial" pitchFamily="34" charset="0"/>
                <a:cs typeface="Arial" pitchFamily="34" charset="0"/>
              </a:rPr>
              <a:t>The following features must be in place to be eligible for Health Link implementation in the short-term (November/December announcement):</a:t>
            </a:r>
          </a:p>
          <a:p>
            <a:pPr>
              <a:lnSpc>
                <a:spcPct val="90000"/>
              </a:lnSpc>
              <a:defRPr/>
            </a:pPr>
            <a:endParaRPr lang="en-CA" sz="1600" dirty="0" smtClean="0">
              <a:latin typeface="Arial" pitchFamily="34" charset="0"/>
              <a:cs typeface="Arial" pitchFamily="34" charset="0"/>
            </a:endParaRPr>
          </a:p>
          <a:p>
            <a:pPr>
              <a:lnSpc>
                <a:spcPct val="90000"/>
              </a:lnSpc>
              <a:buClr>
                <a:schemeClr val="folHlink"/>
              </a:buClr>
              <a:buSzPct val="100000"/>
              <a:buFontTx/>
              <a:buAutoNum type="arabicPeriod"/>
              <a:defRPr/>
            </a:pPr>
            <a:r>
              <a:rPr lang="en-CA" sz="1600" dirty="0" smtClean="0">
                <a:latin typeface="Arial" pitchFamily="34" charset="0"/>
                <a:cs typeface="Arial" pitchFamily="34" charset="0"/>
              </a:rPr>
              <a:t>Must be focused on, or prepared to focus on, a defined region with a minimum population of 50,000, organized around natural health service utilization patterns.</a:t>
            </a:r>
          </a:p>
          <a:p>
            <a:pPr>
              <a:lnSpc>
                <a:spcPct val="90000"/>
              </a:lnSpc>
              <a:buClr>
                <a:schemeClr val="folHlink"/>
              </a:buClr>
              <a:buSzPct val="100000"/>
              <a:buFontTx/>
              <a:buAutoNum type="arabicPeriod"/>
              <a:defRPr/>
            </a:pPr>
            <a:endParaRPr lang="en-CA" sz="1600" dirty="0" smtClean="0">
              <a:latin typeface="Arial" pitchFamily="34" charset="0"/>
              <a:cs typeface="Arial" pitchFamily="34" charset="0"/>
            </a:endParaRPr>
          </a:p>
          <a:p>
            <a:pPr>
              <a:lnSpc>
                <a:spcPct val="90000"/>
              </a:lnSpc>
              <a:buClr>
                <a:schemeClr val="folHlink"/>
              </a:buClr>
              <a:buSzPct val="100000"/>
              <a:buFontTx/>
              <a:buAutoNum type="arabicPeriod"/>
              <a:defRPr/>
            </a:pPr>
            <a:r>
              <a:rPr lang="en-CA" sz="1600" dirty="0" smtClean="0">
                <a:latin typeface="Arial" pitchFamily="34" charset="0"/>
                <a:cs typeface="Arial" pitchFamily="34" charset="0"/>
              </a:rPr>
              <a:t>Must include health care providers/organizations involved in the care of the high use/high need population cohort, which at a minimum includes hospital, Specialists, CCAC and primary care.</a:t>
            </a:r>
          </a:p>
          <a:p>
            <a:pPr>
              <a:lnSpc>
                <a:spcPct val="90000"/>
              </a:lnSpc>
              <a:buClr>
                <a:schemeClr val="folHlink"/>
              </a:buClr>
              <a:buSzPct val="100000"/>
              <a:buFontTx/>
              <a:buAutoNum type="arabicPeriod"/>
              <a:defRPr/>
            </a:pPr>
            <a:endParaRPr lang="en-CA" sz="1600" dirty="0" smtClean="0">
              <a:latin typeface="Arial" pitchFamily="34" charset="0"/>
              <a:cs typeface="Arial" pitchFamily="34" charset="0"/>
            </a:endParaRPr>
          </a:p>
          <a:p>
            <a:pPr>
              <a:lnSpc>
                <a:spcPct val="90000"/>
              </a:lnSpc>
              <a:buClr>
                <a:schemeClr val="folHlink"/>
              </a:buClr>
              <a:buSzPct val="100000"/>
              <a:buFontTx/>
              <a:buAutoNum type="arabicPeriod"/>
              <a:defRPr/>
            </a:pPr>
            <a:r>
              <a:rPr lang="en-CA" sz="1600" dirty="0" smtClean="0">
                <a:latin typeface="Arial" pitchFamily="34" charset="0"/>
                <a:cs typeface="Arial" pitchFamily="34" charset="0"/>
              </a:rPr>
              <a:t>Member providers must already show a high degree of collaboration and must be willing to sign written agreements formalizing their participation in the Health Link.</a:t>
            </a:r>
          </a:p>
          <a:p>
            <a:pPr>
              <a:lnSpc>
                <a:spcPct val="90000"/>
              </a:lnSpc>
              <a:buClr>
                <a:schemeClr val="folHlink"/>
              </a:buClr>
              <a:buSzPct val="100000"/>
              <a:buFontTx/>
              <a:buAutoNum type="arabicPeriod"/>
              <a:defRPr/>
            </a:pPr>
            <a:endParaRPr lang="en-CA" sz="1600" dirty="0" smtClean="0">
              <a:latin typeface="Arial" pitchFamily="34" charset="0"/>
              <a:cs typeface="Arial" pitchFamily="34" charset="0"/>
            </a:endParaRPr>
          </a:p>
          <a:p>
            <a:pPr>
              <a:lnSpc>
                <a:spcPct val="90000"/>
              </a:lnSpc>
              <a:buClr>
                <a:schemeClr val="folHlink"/>
              </a:buClr>
              <a:buSzPct val="100000"/>
              <a:buFontTx/>
              <a:buAutoNum type="arabicPeriod"/>
              <a:defRPr/>
            </a:pPr>
            <a:r>
              <a:rPr lang="en-CA" sz="1600" dirty="0" smtClean="0">
                <a:latin typeface="Arial" pitchFamily="34" charset="0"/>
                <a:cs typeface="Arial" pitchFamily="34" charset="0"/>
              </a:rPr>
              <a:t>Member providers need to have the ability to identify and track the high use/high needs population cohort (some assistance can be provided).</a:t>
            </a:r>
          </a:p>
          <a:p>
            <a:pPr>
              <a:lnSpc>
                <a:spcPct val="90000"/>
              </a:lnSpc>
              <a:buClr>
                <a:schemeClr val="folHlink"/>
              </a:buClr>
              <a:buSzPct val="100000"/>
              <a:buFontTx/>
              <a:buAutoNum type="arabicPeriod"/>
              <a:defRPr/>
            </a:pPr>
            <a:endParaRPr lang="en-CA" sz="1600" dirty="0" smtClean="0">
              <a:latin typeface="Arial" pitchFamily="34" charset="0"/>
              <a:cs typeface="Arial" pitchFamily="34" charset="0"/>
            </a:endParaRPr>
          </a:p>
          <a:p>
            <a:pPr>
              <a:lnSpc>
                <a:spcPct val="90000"/>
              </a:lnSpc>
              <a:buClr>
                <a:schemeClr val="folHlink"/>
              </a:buClr>
              <a:buSzPct val="100000"/>
              <a:buFontTx/>
              <a:buAutoNum type="arabicPeriod"/>
              <a:defRPr/>
            </a:pPr>
            <a:r>
              <a:rPr lang="en-CA" sz="1600" dirty="0" smtClean="0">
                <a:latin typeface="Arial" pitchFamily="34" charset="0"/>
                <a:cs typeface="Arial" pitchFamily="34" charset="0"/>
              </a:rPr>
              <a:t>Collaborating providers include minimum of 65% (TBC) of primary care providers in the region.</a:t>
            </a:r>
          </a:p>
          <a:p>
            <a:pPr>
              <a:lnSpc>
                <a:spcPct val="90000"/>
              </a:lnSpc>
              <a:buClr>
                <a:schemeClr val="folHlink"/>
              </a:buClr>
              <a:buSzPct val="100000"/>
              <a:buFontTx/>
              <a:buAutoNum type="arabicPeriod"/>
              <a:defRPr/>
            </a:pPr>
            <a:endParaRPr lang="en-CA" sz="1600" dirty="0" smtClean="0">
              <a:latin typeface="Arial" pitchFamily="34" charset="0"/>
              <a:cs typeface="Arial" pitchFamily="34" charset="0"/>
            </a:endParaRPr>
          </a:p>
          <a:p>
            <a:pPr>
              <a:lnSpc>
                <a:spcPct val="90000"/>
              </a:lnSpc>
              <a:buClr>
                <a:schemeClr val="folHlink"/>
              </a:buClr>
              <a:buSzPct val="100000"/>
              <a:buFontTx/>
              <a:buAutoNum type="arabicPeriod"/>
              <a:defRPr/>
            </a:pPr>
            <a:r>
              <a:rPr lang="en-CA" sz="1600" dirty="0" smtClean="0">
                <a:latin typeface="Arial" pitchFamily="34" charset="0"/>
                <a:cs typeface="Arial" pitchFamily="34" charset="0"/>
              </a:rPr>
              <a:t>An identified and accepted Lead Organization in good standing as it relates to accountability and governance.</a:t>
            </a:r>
          </a:p>
        </p:txBody>
      </p:sp>
    </p:spTree>
    <p:extLst>
      <p:ext uri="{BB962C8B-B14F-4D97-AF65-F5344CB8AC3E}">
        <p14:creationId xmlns:p14="http://schemas.microsoft.com/office/powerpoint/2010/main" val="330695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27</a:t>
            </a:fld>
            <a:endParaRPr lang="en-US" dirty="0"/>
          </a:p>
        </p:txBody>
      </p:sp>
      <p:sp>
        <p:nvSpPr>
          <p:cNvPr id="6" name="Title 2"/>
          <p:cNvSpPr txBox="1">
            <a:spLocks/>
          </p:cNvSpPr>
          <p:nvPr/>
        </p:nvSpPr>
        <p:spPr>
          <a:xfrm>
            <a:off x="237931" y="158619"/>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7030A0"/>
                </a:solidFill>
                <a:latin typeface="Arial" pitchFamily="34" charset="0"/>
                <a:cs typeface="Arial" pitchFamily="34" charset="0"/>
              </a:rPr>
              <a:t>Health Link Implementation – Medium Term</a:t>
            </a:r>
            <a:endParaRPr lang="en-US" sz="2800" dirty="0">
              <a:solidFill>
                <a:srgbClr val="7030A0"/>
              </a:solidFill>
              <a:latin typeface="Arial" pitchFamily="34" charset="0"/>
              <a:cs typeface="Arial" pitchFamily="34" charset="0"/>
            </a:endParaRPr>
          </a:p>
        </p:txBody>
      </p:sp>
      <p:graphicFrame>
        <p:nvGraphicFramePr>
          <p:cNvPr id="8" name="Group 109"/>
          <p:cNvGraphicFramePr>
            <a:graphicFrameLocks noGrp="1"/>
          </p:cNvGraphicFramePr>
          <p:nvPr>
            <p:ph idx="1"/>
          </p:nvPr>
        </p:nvGraphicFramePr>
        <p:xfrm>
          <a:off x="457200" y="1776413"/>
          <a:ext cx="8153400" cy="4090995"/>
        </p:xfrm>
        <a:graphic>
          <a:graphicData uri="http://schemas.openxmlformats.org/drawingml/2006/table">
            <a:tbl>
              <a:tblPr/>
              <a:tblGrid>
                <a:gridCol w="2667000"/>
                <a:gridCol w="5486400"/>
              </a:tblGrid>
              <a:tr h="73171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dirty="0" smtClean="0">
                          <a:ln>
                            <a:noFill/>
                          </a:ln>
                          <a:solidFill>
                            <a:schemeClr val="folHlink"/>
                          </a:solidFill>
                          <a:effectLst/>
                          <a:latin typeface="Arial" pitchFamily="34" charset="0"/>
                          <a:ea typeface="MS PGothic" pitchFamily="34" charset="-128"/>
                        </a:rPr>
                        <a:t>1.</a:t>
                      </a:r>
                      <a:r>
                        <a:rPr kumimoji="0" lang="en-CA" sz="1400" b="1" i="0" u="none" strike="noStrike" cap="none" normalizeH="0" baseline="0" dirty="0" smtClean="0">
                          <a:ln>
                            <a:noFill/>
                          </a:ln>
                          <a:solidFill>
                            <a:schemeClr val="tx1"/>
                          </a:solidFill>
                          <a:effectLst/>
                          <a:latin typeface="Arial" pitchFamily="34" charset="0"/>
                          <a:ea typeface="MS PGothic" pitchFamily="34" charset="-128"/>
                        </a:rPr>
                        <a:t> </a:t>
                      </a:r>
                      <a:r>
                        <a:rPr kumimoji="0" lang="en-CA" sz="1400" b="0" i="0" u="none" strike="noStrike" cap="none" normalizeH="0" baseline="0" dirty="0" smtClean="0">
                          <a:ln>
                            <a:noFill/>
                          </a:ln>
                          <a:solidFill>
                            <a:schemeClr val="tx1"/>
                          </a:solidFill>
                          <a:effectLst/>
                          <a:latin typeface="Arial" pitchFamily="34" charset="0"/>
                          <a:ea typeface="MS PGothic" pitchFamily="34" charset="-128"/>
                        </a:rPr>
                        <a:t>Readiness Assessment</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An assessment of the degree of readiness of particular provider groupings based on their alignment/potential alignment with essential features of the Health Link model.</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518124">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folHlink"/>
                          </a:solidFill>
                          <a:effectLst/>
                          <a:latin typeface="Arial" pitchFamily="34" charset="0"/>
                          <a:ea typeface="MS PGothic" pitchFamily="34" charset="-128"/>
                        </a:rPr>
                        <a:t>2.</a:t>
                      </a:r>
                      <a:r>
                        <a:rPr kumimoji="0" lang="en-CA" sz="1400" b="0" i="0" u="none" strike="noStrike" cap="none" normalizeH="0" baseline="0" smtClean="0">
                          <a:ln>
                            <a:noFill/>
                          </a:ln>
                          <a:solidFill>
                            <a:schemeClr val="tx1"/>
                          </a:solidFill>
                          <a:effectLst/>
                          <a:latin typeface="Arial" pitchFamily="34" charset="0"/>
                          <a:ea typeface="MS PGothic" pitchFamily="34" charset="-128"/>
                        </a:rPr>
                        <a:t> Approval to Proceed</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smtClean="0">
                          <a:ln>
                            <a:noFill/>
                          </a:ln>
                          <a:solidFill>
                            <a:schemeClr val="tx1"/>
                          </a:solidFill>
                          <a:effectLst/>
                          <a:latin typeface="Arial" pitchFamily="34" charset="0"/>
                          <a:ea typeface="MS PGothic" pitchFamily="34" charset="-128"/>
                        </a:rPr>
                        <a:t>Based on the readiness assessment, Health Links will be awarded and approved to proceed to the next stage of development.</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r>
              <a:tr h="529297">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folHlink"/>
                          </a:solidFill>
                          <a:effectLst/>
                          <a:latin typeface="Arial" pitchFamily="34" charset="0"/>
                          <a:ea typeface="MS PGothic" pitchFamily="34" charset="-128"/>
                        </a:rPr>
                        <a:t>3.</a:t>
                      </a:r>
                      <a:r>
                        <a:rPr kumimoji="0" lang="en-CA" sz="1400" b="0" i="0" u="none" strike="noStrike" cap="none" normalizeH="0" baseline="0" smtClean="0">
                          <a:ln>
                            <a:noFill/>
                          </a:ln>
                          <a:solidFill>
                            <a:schemeClr val="tx1"/>
                          </a:solidFill>
                          <a:effectLst/>
                          <a:latin typeface="Arial" pitchFamily="34" charset="0"/>
                          <a:ea typeface="MS PGothic" pitchFamily="34" charset="-128"/>
                        </a:rPr>
                        <a:t> Business Plan Development</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Each approved Health Link will collaboratively develop a business and resource plan identifying the initiatives that will be put in place.</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73171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dirty="0" smtClean="0">
                          <a:ln>
                            <a:noFill/>
                          </a:ln>
                          <a:solidFill>
                            <a:schemeClr val="folHlink"/>
                          </a:solidFill>
                          <a:effectLst/>
                          <a:latin typeface="Arial" pitchFamily="34" charset="0"/>
                          <a:ea typeface="MS PGothic" pitchFamily="34" charset="-128"/>
                        </a:rPr>
                        <a:t>4.</a:t>
                      </a:r>
                      <a:r>
                        <a:rPr kumimoji="0" lang="en-CA" sz="1400" b="0" i="0" u="none" strike="noStrike" cap="none" normalizeH="0" baseline="0" dirty="0" smtClean="0">
                          <a:ln>
                            <a:noFill/>
                          </a:ln>
                          <a:solidFill>
                            <a:schemeClr val="folHlink"/>
                          </a:solidFill>
                          <a:effectLst/>
                          <a:latin typeface="Arial" pitchFamily="34" charset="0"/>
                          <a:ea typeface="MS PGothic" pitchFamily="34" charset="-128"/>
                        </a:rPr>
                        <a:t> </a:t>
                      </a:r>
                      <a:r>
                        <a:rPr kumimoji="0" lang="en-CA" sz="1400" b="0" i="0" u="none" strike="noStrike" cap="none" normalizeH="0" baseline="0" dirty="0" smtClean="0">
                          <a:ln>
                            <a:noFill/>
                          </a:ln>
                          <a:solidFill>
                            <a:schemeClr val="tx1"/>
                          </a:solidFill>
                          <a:effectLst/>
                          <a:latin typeface="Arial" pitchFamily="34" charset="0"/>
                          <a:ea typeface="MS PGothic" pitchFamily="34" charset="-128"/>
                        </a:rPr>
                        <a:t>Business Plan Approval</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Business plans will be amended and approved, as necessary. Resources will be assigned to each Health Link to support their business plan commitments.</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r>
              <a:tr h="591276">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dirty="0" smtClean="0">
                          <a:ln>
                            <a:noFill/>
                          </a:ln>
                          <a:solidFill>
                            <a:schemeClr val="folHlink"/>
                          </a:solidFill>
                          <a:effectLst/>
                          <a:latin typeface="Arial" pitchFamily="34" charset="0"/>
                          <a:ea typeface="MS PGothic" pitchFamily="34" charset="-128"/>
                        </a:rPr>
                        <a:t>5</a:t>
                      </a:r>
                      <a:r>
                        <a:rPr kumimoji="0" lang="en-CA" sz="1600" b="0" i="0" u="none" strike="noStrike" cap="none" normalizeH="0" baseline="0" dirty="0" smtClean="0">
                          <a:ln>
                            <a:noFill/>
                          </a:ln>
                          <a:solidFill>
                            <a:schemeClr val="folHlink"/>
                          </a:solidFill>
                          <a:effectLst/>
                          <a:latin typeface="Arial" pitchFamily="34" charset="0"/>
                          <a:ea typeface="MS PGothic" pitchFamily="34" charset="-128"/>
                        </a:rPr>
                        <a:t>.</a:t>
                      </a:r>
                      <a:r>
                        <a:rPr kumimoji="0" lang="en-CA" sz="1600" b="0" i="0" u="none" strike="noStrike" cap="none" normalizeH="0" baseline="0" dirty="0" smtClean="0">
                          <a:ln>
                            <a:noFill/>
                          </a:ln>
                          <a:solidFill>
                            <a:schemeClr val="tx1"/>
                          </a:solidFill>
                          <a:effectLst/>
                          <a:latin typeface="Arial" pitchFamily="34" charset="0"/>
                          <a:ea typeface="MS PGothic" pitchFamily="34" charset="-128"/>
                        </a:rPr>
                        <a:t> </a:t>
                      </a:r>
                      <a:r>
                        <a:rPr kumimoji="0" lang="en-CA" sz="1400" b="0" i="0" u="none" strike="noStrike" cap="none" normalizeH="0" baseline="0" dirty="0" smtClean="0">
                          <a:ln>
                            <a:noFill/>
                          </a:ln>
                          <a:solidFill>
                            <a:schemeClr val="tx1"/>
                          </a:solidFill>
                          <a:effectLst/>
                          <a:latin typeface="Arial" pitchFamily="34" charset="0"/>
                          <a:ea typeface="MS PGothic" pitchFamily="34" charset="-128"/>
                        </a:rPr>
                        <a:t>Accountability &amp;   </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    Management</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Health Links will be accountable to LHINs; LHINs will manage and provide support to each Health Link.</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590454">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CA" sz="1400" b="1" i="0" u="none" strike="noStrike" cap="none" normalizeH="0" baseline="0" dirty="0" smtClean="0">
                          <a:ln>
                            <a:noFill/>
                          </a:ln>
                          <a:solidFill>
                            <a:schemeClr val="folHlink"/>
                          </a:solidFill>
                          <a:effectLst/>
                          <a:latin typeface="Arial" pitchFamily="34" charset="0"/>
                          <a:ea typeface="MS PGothic" pitchFamily="34" charset="-128"/>
                        </a:rPr>
                        <a:t>6.  </a:t>
                      </a:r>
                      <a:r>
                        <a:rPr kumimoji="0" lang="en-CA" sz="1400" b="0" i="0" u="none" strike="noStrike" cap="none" normalizeH="0" baseline="0" dirty="0" smtClean="0">
                          <a:ln>
                            <a:noFill/>
                          </a:ln>
                          <a:solidFill>
                            <a:schemeClr val="tx1"/>
                          </a:solidFill>
                          <a:effectLst/>
                          <a:latin typeface="Arial" pitchFamily="34" charset="0"/>
                          <a:ea typeface="MS PGothic" pitchFamily="34" charset="-128"/>
                        </a:rPr>
                        <a:t>Performance Monitoring</a:t>
                      </a:r>
                    </a:p>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CA" sz="1400" b="0" i="0" u="none" strike="noStrike" cap="none" normalizeH="0" baseline="0" dirty="0" smtClean="0">
                        <a:ln>
                          <a:noFill/>
                        </a:ln>
                        <a:solidFill>
                          <a:schemeClr val="tx1"/>
                        </a:solidFill>
                        <a:effectLst/>
                        <a:latin typeface="Arial" pitchFamily="34" charset="0"/>
                        <a:ea typeface="MS PGothic" pitchFamily="34" charset="-128"/>
                      </a:endParaRP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Health Links will provide monthly reports to the LHINs on results to date and other agreed upon updates.</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398398">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dirty="0" smtClean="0">
                          <a:ln>
                            <a:noFill/>
                          </a:ln>
                          <a:solidFill>
                            <a:schemeClr val="folHlink"/>
                          </a:solidFill>
                          <a:effectLst/>
                          <a:latin typeface="Arial" pitchFamily="34" charset="0"/>
                          <a:ea typeface="MS PGothic" pitchFamily="34" charset="-128"/>
                        </a:rPr>
                        <a:t>7.  </a:t>
                      </a:r>
                      <a:r>
                        <a:rPr kumimoji="0" lang="en-CA" sz="1400" b="0" i="0" u="none" strike="noStrike" cap="none" normalizeH="0" baseline="0" dirty="0" smtClean="0">
                          <a:ln>
                            <a:noFill/>
                          </a:ln>
                          <a:solidFill>
                            <a:schemeClr val="tx1"/>
                          </a:solidFill>
                          <a:effectLst/>
                          <a:latin typeface="Arial" pitchFamily="34" charset="0"/>
                          <a:ea typeface="MS PGothic" pitchFamily="34" charset="-128"/>
                        </a:rPr>
                        <a:t>Evaluation</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400" b="0" i="0" u="none" strike="noStrike" cap="none" normalizeH="0" baseline="0" dirty="0" smtClean="0">
                          <a:ln>
                            <a:noFill/>
                          </a:ln>
                          <a:solidFill>
                            <a:schemeClr val="tx1"/>
                          </a:solidFill>
                          <a:effectLst/>
                          <a:latin typeface="Arial" pitchFamily="34" charset="0"/>
                          <a:ea typeface="MS PGothic" pitchFamily="34" charset="-128"/>
                        </a:rPr>
                        <a:t>Third party review of the model to inform continuous improvement.</a:t>
                      </a:r>
                    </a:p>
                  </a:txBody>
                  <a:tcPr marT="45704" marB="45704"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r>
            </a:tbl>
          </a:graphicData>
        </a:graphic>
      </p:graphicFrame>
      <p:sp>
        <p:nvSpPr>
          <p:cNvPr id="9" name="Rectangle 29"/>
          <p:cNvSpPr>
            <a:spLocks noChangeArrowheads="1"/>
          </p:cNvSpPr>
          <p:nvPr/>
        </p:nvSpPr>
        <p:spPr bwMode="auto">
          <a:xfrm>
            <a:off x="355600" y="804862"/>
            <a:ext cx="840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Clr>
                <a:schemeClr val="folHlink"/>
              </a:buClr>
              <a:buFontTx/>
              <a:buChar char="•"/>
            </a:pPr>
            <a:r>
              <a:rPr lang="en-CA" sz="1600" dirty="0">
                <a:solidFill>
                  <a:schemeClr val="tx1"/>
                </a:solidFill>
                <a:latin typeface="Arial" pitchFamily="34" charset="0"/>
              </a:rPr>
              <a:t>Following the announcement of the early adopters, the ministry would ask the LHINs to identify the next partnerships ready to proceed, based on specific criteria.</a:t>
            </a:r>
          </a:p>
        </p:txBody>
      </p:sp>
    </p:spTree>
    <p:extLst>
      <p:ext uri="{BB962C8B-B14F-4D97-AF65-F5344CB8AC3E}">
        <p14:creationId xmlns:p14="http://schemas.microsoft.com/office/powerpoint/2010/main" val="2240300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28</a:t>
            </a:fld>
            <a:endParaRPr lang="en-US" dirty="0"/>
          </a:p>
        </p:txBody>
      </p:sp>
      <p:sp>
        <p:nvSpPr>
          <p:cNvPr id="6" name="Title 2"/>
          <p:cNvSpPr>
            <a:spLocks noGrp="1"/>
          </p:cNvSpPr>
          <p:nvPr>
            <p:ph type="title"/>
          </p:nvPr>
        </p:nvSpPr>
        <p:spPr>
          <a:xfrm>
            <a:off x="228600" y="0"/>
            <a:ext cx="6629400" cy="457200"/>
          </a:xfrm>
        </p:spPr>
        <p:txBody>
          <a:bodyPr>
            <a:noAutofit/>
          </a:bodyPr>
          <a:lstStyle/>
          <a:p>
            <a:pPr algn="l"/>
            <a:r>
              <a:rPr lang="en-US" sz="2800" dirty="0" smtClean="0">
                <a:solidFill>
                  <a:srgbClr val="7030A0"/>
                </a:solidFill>
                <a:latin typeface="Arial" pitchFamily="34" charset="0"/>
                <a:cs typeface="Arial" pitchFamily="34" charset="0"/>
              </a:rPr>
              <a:t>Health Link Implementation – Roles </a:t>
            </a:r>
            <a:endParaRPr lang="en-US" sz="2800" dirty="0">
              <a:solidFill>
                <a:srgbClr val="7030A0"/>
              </a:solidFill>
              <a:latin typeface="Arial" pitchFamily="34" charset="0"/>
              <a:cs typeface="Arial" pitchFamily="34" charset="0"/>
            </a:endParaRPr>
          </a:p>
        </p:txBody>
      </p:sp>
      <p:graphicFrame>
        <p:nvGraphicFramePr>
          <p:cNvPr id="7" name="Group 52"/>
          <p:cNvGraphicFramePr>
            <a:graphicFrameLocks noGrp="1"/>
          </p:cNvGraphicFramePr>
          <p:nvPr>
            <p:ph idx="1"/>
            <p:extLst>
              <p:ext uri="{D42A27DB-BD31-4B8C-83A1-F6EECF244321}">
                <p14:modId xmlns:p14="http://schemas.microsoft.com/office/powerpoint/2010/main" val="3645277833"/>
              </p:ext>
            </p:extLst>
          </p:nvPr>
        </p:nvGraphicFramePr>
        <p:xfrm>
          <a:off x="457201" y="785470"/>
          <a:ext cx="8229600" cy="4648200"/>
        </p:xfrm>
        <a:graphic>
          <a:graphicData uri="http://schemas.openxmlformats.org/drawingml/2006/table">
            <a:tbl>
              <a:tblPr/>
              <a:tblGrid>
                <a:gridCol w="2009775"/>
                <a:gridCol w="1981200"/>
                <a:gridCol w="276225"/>
                <a:gridCol w="1933575"/>
                <a:gridCol w="2028825"/>
              </a:tblGrid>
              <a:tr h="304807">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CA" sz="1400" b="0" i="0" u="none" strike="noStrike" cap="none" normalizeH="0" baseline="0" dirty="0" smtClean="0">
                        <a:ln>
                          <a:noFill/>
                        </a:ln>
                        <a:solidFill>
                          <a:schemeClr val="tx1"/>
                        </a:solidFill>
                        <a:effectLst/>
                        <a:latin typeface="Arial" pitchFamily="34" charset="0"/>
                        <a:ea typeface="MS PGothic" pitchFamily="34" charset="-128"/>
                      </a:endParaRP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MOHLTC</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LHINs</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endParaRPr kumimoji="0" lang="en-CA" sz="1400" b="1" i="0" u="none" strike="noStrike" cap="none" normalizeH="0" baseline="0" smtClean="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CA" sz="1400" b="1" i="0" u="none" strike="noStrike" cap="none" normalizeH="0" baseline="0" smtClean="0">
                          <a:ln>
                            <a:noFill/>
                          </a:ln>
                          <a:solidFill>
                            <a:schemeClr val="tx1"/>
                          </a:solidFill>
                          <a:effectLst/>
                          <a:latin typeface="Arial" pitchFamily="34" charset="0"/>
                          <a:ea typeface="MS PGothic" pitchFamily="34" charset="-128"/>
                        </a:rPr>
                        <a:t>HEALTH LINK</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64007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1" i="0" u="none" strike="noStrike" cap="none" normalizeH="0" baseline="0" smtClean="0">
                          <a:ln>
                            <a:noFill/>
                          </a:ln>
                          <a:solidFill>
                            <a:schemeClr val="folHlink"/>
                          </a:solidFill>
                          <a:effectLst/>
                          <a:latin typeface="Arial" pitchFamily="34" charset="0"/>
                          <a:ea typeface="MS PGothic" pitchFamily="34" charset="-128"/>
                        </a:rPr>
                        <a:t>1.</a:t>
                      </a:r>
                      <a:r>
                        <a:rPr kumimoji="0" lang="en-CA" sz="1200" b="1" i="0" u="none" strike="noStrike" cap="none" normalizeH="0" baseline="0" smtClean="0">
                          <a:ln>
                            <a:noFill/>
                          </a:ln>
                          <a:solidFill>
                            <a:schemeClr val="tx1"/>
                          </a:solidFill>
                          <a:effectLst/>
                          <a:latin typeface="Arial" pitchFamily="34" charset="0"/>
                          <a:ea typeface="MS PGothic" pitchFamily="34" charset="-128"/>
                        </a:rPr>
                        <a:t> </a:t>
                      </a:r>
                      <a:r>
                        <a:rPr kumimoji="0" lang="en-CA" sz="1200" b="0" i="0" u="none" strike="noStrike" cap="none" normalizeH="0" baseline="0" smtClean="0">
                          <a:ln>
                            <a:noFill/>
                          </a:ln>
                          <a:solidFill>
                            <a:schemeClr val="tx1"/>
                          </a:solidFill>
                          <a:effectLst/>
                          <a:latin typeface="Arial" pitchFamily="34" charset="0"/>
                          <a:ea typeface="MS PGothic" pitchFamily="34" charset="-128"/>
                        </a:rPr>
                        <a:t>Readiness Assessment</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Develop common Readiness Assessment template with LHINs.</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Undertake Readiness Assessment</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CA" sz="1200" b="0" i="0" u="none" strike="noStrike" cap="none" normalizeH="0" baseline="0" smtClean="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Providers to participate in Readiness Assessment, as required.</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64007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1" i="0" u="none" strike="noStrike" cap="none" normalizeH="0" baseline="0" dirty="0" smtClean="0">
                          <a:ln>
                            <a:noFill/>
                          </a:ln>
                          <a:solidFill>
                            <a:schemeClr val="folHlink"/>
                          </a:solidFill>
                          <a:effectLst/>
                          <a:latin typeface="Arial" pitchFamily="34" charset="0"/>
                          <a:ea typeface="MS PGothic" pitchFamily="34" charset="-128"/>
                        </a:rPr>
                        <a:t>2.</a:t>
                      </a:r>
                      <a:r>
                        <a:rPr kumimoji="0" lang="en-CA" sz="1200" b="0" i="0" u="none" strike="noStrike" cap="none" normalizeH="0" baseline="0" dirty="0" smtClean="0">
                          <a:ln>
                            <a:noFill/>
                          </a:ln>
                          <a:solidFill>
                            <a:schemeClr val="tx1"/>
                          </a:solidFill>
                          <a:effectLst/>
                          <a:latin typeface="Arial" pitchFamily="34" charset="0"/>
                          <a:ea typeface="MS PGothic" pitchFamily="34" charset="-128"/>
                        </a:rPr>
                        <a:t> Approval to Proceed</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Approve Health Link awards, based on LHIN recommendations.</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Identify and prioritize recommendations</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CA" sz="1200" b="0" i="0" u="none" strike="noStrike" cap="none" normalizeH="0" baseline="0" smtClean="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NA</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64007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1" i="0" u="none" strike="noStrike" cap="none" normalizeH="0" baseline="0" smtClean="0">
                          <a:ln>
                            <a:noFill/>
                          </a:ln>
                          <a:solidFill>
                            <a:schemeClr val="folHlink"/>
                          </a:solidFill>
                          <a:effectLst/>
                          <a:latin typeface="Arial" pitchFamily="34" charset="0"/>
                          <a:ea typeface="MS PGothic" pitchFamily="34" charset="-128"/>
                        </a:rPr>
                        <a:t>3.</a:t>
                      </a:r>
                      <a:r>
                        <a:rPr kumimoji="0" lang="en-CA" sz="1200" b="0" i="0" u="none" strike="noStrike" cap="none" normalizeH="0" baseline="0" smtClean="0">
                          <a:ln>
                            <a:noFill/>
                          </a:ln>
                          <a:solidFill>
                            <a:schemeClr val="tx1"/>
                          </a:solidFill>
                          <a:effectLst/>
                          <a:latin typeface="Arial" pitchFamily="34" charset="0"/>
                          <a:ea typeface="MS PGothic" pitchFamily="34" charset="-128"/>
                        </a:rPr>
                        <a:t> Business Plan Development</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dirty="0" smtClean="0">
                          <a:ln>
                            <a:noFill/>
                          </a:ln>
                          <a:solidFill>
                            <a:schemeClr val="tx1"/>
                          </a:solidFill>
                          <a:effectLst/>
                          <a:latin typeface="Arial" pitchFamily="34" charset="0"/>
                          <a:ea typeface="MS PGothic" pitchFamily="34" charset="-128"/>
                        </a:rPr>
                        <a:t>Support as necessary</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dirty="0" smtClean="0">
                          <a:ln>
                            <a:noFill/>
                          </a:ln>
                          <a:solidFill>
                            <a:schemeClr val="tx1"/>
                          </a:solidFill>
                          <a:effectLst/>
                          <a:latin typeface="Arial" pitchFamily="34" charset="0"/>
                          <a:ea typeface="MS PGothic" pitchFamily="34" charset="-128"/>
                        </a:rPr>
                        <a:t>Support provider groups in business planning</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CA" sz="1200" b="0" i="0" u="none" strike="noStrike" cap="none" normalizeH="0" baseline="0" dirty="0" smtClean="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Develop business and resource plan, in consultation with LHINs.</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639778">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1" i="0" u="none" strike="noStrike" cap="none" normalizeH="0" baseline="0" smtClean="0">
                          <a:ln>
                            <a:noFill/>
                          </a:ln>
                          <a:solidFill>
                            <a:schemeClr val="folHlink"/>
                          </a:solidFill>
                          <a:effectLst/>
                          <a:latin typeface="Arial" pitchFamily="34" charset="0"/>
                          <a:ea typeface="MS PGothic" pitchFamily="34" charset="-128"/>
                        </a:rPr>
                        <a:t>4.</a:t>
                      </a:r>
                      <a:r>
                        <a:rPr kumimoji="0" lang="en-CA" sz="1200" b="0" i="0" u="none" strike="noStrike" cap="none" normalizeH="0" baseline="0" smtClean="0">
                          <a:ln>
                            <a:noFill/>
                          </a:ln>
                          <a:solidFill>
                            <a:schemeClr val="folHlink"/>
                          </a:solidFill>
                          <a:effectLst/>
                          <a:latin typeface="Arial" pitchFamily="34" charset="0"/>
                          <a:ea typeface="MS PGothic" pitchFamily="34" charset="-128"/>
                        </a:rPr>
                        <a:t> </a:t>
                      </a:r>
                      <a:r>
                        <a:rPr kumimoji="0" lang="en-CA" sz="1200" b="0" i="0" u="none" strike="noStrike" cap="none" normalizeH="0" baseline="0" smtClean="0">
                          <a:ln>
                            <a:noFill/>
                          </a:ln>
                          <a:solidFill>
                            <a:schemeClr val="tx1"/>
                          </a:solidFill>
                          <a:effectLst/>
                          <a:latin typeface="Arial" pitchFamily="34" charset="0"/>
                          <a:ea typeface="MS PGothic" pitchFamily="34" charset="-128"/>
                        </a:rPr>
                        <a:t>Business Plan Approval</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Joint approval with LHINs</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Joint approval with MOHLTC</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CA" sz="1200" b="0" i="0" u="none" strike="noStrike" cap="none" normalizeH="0" baseline="0" smtClean="0">
                        <a:ln>
                          <a:noFill/>
                        </a:ln>
                        <a:solidFill>
                          <a:schemeClr val="tx1"/>
                        </a:solidFill>
                        <a:effectLst/>
                        <a:latin typeface="Arial" pitchFamily="34" charset="0"/>
                        <a:ea typeface="MS PGothic" pitchFamily="34" charset="-128"/>
                      </a:endParaRPr>
                    </a:p>
                  </a:txBody>
                  <a:tcPr marT="45709" marB="45709"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Revise business and resource plan, as required.</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64007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1" i="0" u="none" strike="noStrike" cap="none" normalizeH="0" baseline="0" smtClean="0">
                          <a:ln>
                            <a:noFill/>
                          </a:ln>
                          <a:solidFill>
                            <a:schemeClr val="folHlink"/>
                          </a:solidFill>
                          <a:effectLst/>
                          <a:latin typeface="Arial" pitchFamily="34" charset="0"/>
                          <a:ea typeface="MS PGothic" pitchFamily="34" charset="-128"/>
                        </a:rPr>
                        <a:t>5.</a:t>
                      </a:r>
                      <a:r>
                        <a:rPr kumimoji="0" lang="en-CA" sz="1200" b="0" i="0" u="none" strike="noStrike" cap="none" normalizeH="0" baseline="0" smtClean="0">
                          <a:ln>
                            <a:noFill/>
                          </a:ln>
                          <a:solidFill>
                            <a:schemeClr val="folHlink"/>
                          </a:solidFill>
                          <a:effectLst/>
                          <a:latin typeface="Arial" pitchFamily="34" charset="0"/>
                          <a:ea typeface="MS PGothic" pitchFamily="34" charset="-128"/>
                        </a:rPr>
                        <a:t> </a:t>
                      </a:r>
                      <a:r>
                        <a:rPr kumimoji="0" lang="en-CA" sz="1200" b="0" i="0" u="none" strike="noStrike" cap="none" normalizeH="0" baseline="0" smtClean="0">
                          <a:ln>
                            <a:noFill/>
                          </a:ln>
                          <a:solidFill>
                            <a:schemeClr val="tx1"/>
                          </a:solidFill>
                          <a:effectLst/>
                          <a:latin typeface="Arial" pitchFamily="34" charset="0"/>
                          <a:ea typeface="MS PGothic" pitchFamily="34" charset="-128"/>
                        </a:rPr>
                        <a:t>Funding</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Funding responsibility will be based on the configuration of the Health Link. Further work required in this area.</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hMerge="1">
                  <a:txBody>
                    <a:bodyPr/>
                    <a:lstStyle/>
                    <a:p>
                      <a:endParaRPr lang="en-CA"/>
                    </a:p>
                  </a:txBody>
                  <a:tcPr/>
                </a:tc>
                <a:tc hMerge="1">
                  <a:txBody>
                    <a:bodyPr/>
                    <a:lstStyle/>
                    <a:p>
                      <a:endParaRPr lang="en-CA"/>
                    </a:p>
                  </a:txBody>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Accountable for proper financial management and results.</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640073">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folHlink"/>
                          </a:solidFill>
                          <a:effectLst/>
                          <a:latin typeface="Arial" pitchFamily="34" charset="0"/>
                          <a:ea typeface="MS PGothic" pitchFamily="34" charset="-128"/>
                        </a:rPr>
                        <a:t>6.</a:t>
                      </a:r>
                      <a:r>
                        <a:rPr kumimoji="0" lang="en-CA" sz="1200" b="0" i="0" u="none" strike="noStrike" cap="none" normalizeH="0" baseline="0" smtClean="0">
                          <a:ln>
                            <a:noFill/>
                          </a:ln>
                          <a:solidFill>
                            <a:schemeClr val="tx1"/>
                          </a:solidFill>
                          <a:effectLst/>
                          <a:latin typeface="Arial" pitchFamily="34" charset="0"/>
                          <a:ea typeface="MS PGothic" pitchFamily="34" charset="-128"/>
                        </a:rPr>
                        <a:t> On-going support &amp;  </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    performance monitoring</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Province-wide monitoring to ensure strategic objectives are being met.</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hMerge="1">
                  <a:txBody>
                    <a:bodyPr/>
                    <a:lstStyle/>
                    <a:p>
                      <a:endParaRPr lang="en-CA"/>
                    </a:p>
                  </a:txBody>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LHIN-wide monitoring to ensure operational objectives are being met.</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dirty="0" smtClean="0">
                          <a:ln>
                            <a:noFill/>
                          </a:ln>
                          <a:solidFill>
                            <a:schemeClr val="tx1"/>
                          </a:solidFill>
                          <a:effectLst/>
                          <a:latin typeface="Arial" pitchFamily="34" charset="0"/>
                          <a:ea typeface="MS PGothic" pitchFamily="34" charset="-128"/>
                        </a:rPr>
                        <a:t>Implement integration initiatives; report performance monthly.</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503250">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1" i="0" u="none" strike="noStrike" cap="none" normalizeH="0" baseline="0" smtClean="0">
                          <a:ln>
                            <a:noFill/>
                          </a:ln>
                          <a:solidFill>
                            <a:schemeClr val="folHlink"/>
                          </a:solidFill>
                          <a:effectLst/>
                          <a:latin typeface="Arial" pitchFamily="34" charset="0"/>
                          <a:ea typeface="MS PGothic" pitchFamily="34" charset="-128"/>
                        </a:rPr>
                        <a:t>7.  </a:t>
                      </a:r>
                      <a:r>
                        <a:rPr kumimoji="0" lang="en-CA" sz="1200" b="0" i="0" u="none" strike="noStrike" cap="none" normalizeH="0" baseline="0" smtClean="0">
                          <a:ln>
                            <a:noFill/>
                          </a:ln>
                          <a:solidFill>
                            <a:schemeClr val="tx1"/>
                          </a:solidFill>
                          <a:effectLst/>
                          <a:latin typeface="Arial" pitchFamily="34" charset="0"/>
                          <a:ea typeface="MS PGothic" pitchFamily="34" charset="-128"/>
                        </a:rPr>
                        <a:t>Evaluation</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Fund</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hMerge="1">
                  <a:txBody>
                    <a:bodyPr/>
                    <a:lstStyle/>
                    <a:p>
                      <a:endParaRPr lang="en-CA"/>
                    </a:p>
                  </a:txBody>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smtClean="0">
                          <a:ln>
                            <a:noFill/>
                          </a:ln>
                          <a:solidFill>
                            <a:schemeClr val="tx1"/>
                          </a:solidFill>
                          <a:effectLst/>
                          <a:latin typeface="Arial" pitchFamily="34" charset="0"/>
                          <a:ea typeface="MS PGothic" pitchFamily="34" charset="-128"/>
                        </a:rPr>
                        <a:t>Contribute</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CA" sz="1200" b="0" i="0" u="none" strike="noStrike" cap="none" normalizeH="0" baseline="0" dirty="0" smtClean="0">
                          <a:ln>
                            <a:noFill/>
                          </a:ln>
                          <a:solidFill>
                            <a:schemeClr val="tx1"/>
                          </a:solidFill>
                          <a:effectLst/>
                          <a:latin typeface="Arial" pitchFamily="34" charset="0"/>
                          <a:ea typeface="MS PGothic" pitchFamily="34" charset="-128"/>
                        </a:rPr>
                        <a:t>Participate</a:t>
                      </a:r>
                    </a:p>
                  </a:txBody>
                  <a:tcPr marT="45710" marB="4571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1712311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29</a:t>
            </a:fld>
            <a:endParaRPr lang="en-US" dirty="0"/>
          </a:p>
        </p:txBody>
      </p:sp>
      <p:sp>
        <p:nvSpPr>
          <p:cNvPr id="6" name="Title 2"/>
          <p:cNvSpPr>
            <a:spLocks noGrp="1"/>
          </p:cNvSpPr>
          <p:nvPr>
            <p:ph type="title"/>
          </p:nvPr>
        </p:nvSpPr>
        <p:spPr>
          <a:xfrm>
            <a:off x="228600" y="0"/>
            <a:ext cx="8229600" cy="457200"/>
          </a:xfrm>
        </p:spPr>
        <p:txBody>
          <a:bodyPr>
            <a:noAutofit/>
          </a:bodyPr>
          <a:lstStyle/>
          <a:p>
            <a:pPr algn="l"/>
            <a:r>
              <a:rPr lang="en-US" sz="2800" dirty="0" smtClean="0">
                <a:solidFill>
                  <a:srgbClr val="7030A0"/>
                </a:solidFill>
                <a:latin typeface="Arial" pitchFamily="34" charset="0"/>
                <a:cs typeface="Arial" pitchFamily="34" charset="0"/>
              </a:rPr>
              <a:t>Health Link Performance Metrics</a:t>
            </a:r>
            <a:endParaRPr lang="en-US" sz="2800" dirty="0">
              <a:solidFill>
                <a:srgbClr val="7030A0"/>
              </a:solidFill>
              <a:latin typeface="Arial" pitchFamily="34" charset="0"/>
              <a:cs typeface="Arial" pitchFamily="34" charset="0"/>
            </a:endParaRPr>
          </a:p>
        </p:txBody>
      </p:sp>
      <p:sp>
        <p:nvSpPr>
          <p:cNvPr id="5" name="Rectangle 29"/>
          <p:cNvSpPr>
            <a:spLocks noChangeArrowheads="1"/>
          </p:cNvSpPr>
          <p:nvPr/>
        </p:nvSpPr>
        <p:spPr bwMode="auto">
          <a:xfrm>
            <a:off x="152400" y="495300"/>
            <a:ext cx="84074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ts val="300"/>
              </a:spcBef>
              <a:spcAft>
                <a:spcPts val="300"/>
              </a:spcAft>
              <a:buClr>
                <a:schemeClr val="folHlink"/>
              </a:buClr>
              <a:buFontTx/>
              <a:buChar char="•"/>
            </a:pPr>
            <a:r>
              <a:rPr lang="en-CA" sz="1600" dirty="0">
                <a:solidFill>
                  <a:schemeClr val="tx1"/>
                </a:solidFill>
                <a:latin typeface="Arial" pitchFamily="34" charset="0"/>
              </a:rPr>
              <a:t>A focused set of indicators which are consistent across providers, are measurable, and represent meaningful change in the sector will be needed.</a:t>
            </a:r>
          </a:p>
          <a:p>
            <a:pPr marL="285750" indent="-285750">
              <a:spcBef>
                <a:spcPts val="300"/>
              </a:spcBef>
              <a:spcAft>
                <a:spcPts val="300"/>
              </a:spcAft>
              <a:buClr>
                <a:schemeClr val="folHlink"/>
              </a:buClr>
              <a:buFontTx/>
              <a:buChar char="•"/>
            </a:pPr>
            <a:r>
              <a:rPr lang="en-CA" sz="1600" dirty="0">
                <a:solidFill>
                  <a:schemeClr val="tx1"/>
                </a:solidFill>
                <a:latin typeface="Arial" pitchFamily="34" charset="0"/>
              </a:rPr>
              <a:t>With the immediate focus on high-users, the following would be expected as the short-term indicators, with others being added over time.</a:t>
            </a:r>
          </a:p>
        </p:txBody>
      </p:sp>
      <p:grpSp>
        <p:nvGrpSpPr>
          <p:cNvPr id="10" name="Group 72"/>
          <p:cNvGrpSpPr>
            <a:grpSpLocks/>
          </p:cNvGrpSpPr>
          <p:nvPr/>
        </p:nvGrpSpPr>
        <p:grpSpPr bwMode="auto">
          <a:xfrm>
            <a:off x="1270000" y="1888331"/>
            <a:ext cx="6350000" cy="1371600"/>
            <a:chOff x="0" y="1832"/>
            <a:chExt cx="6096000" cy="2475146"/>
          </a:xfrm>
        </p:grpSpPr>
        <p:sp>
          <p:nvSpPr>
            <p:cNvPr id="11" name="Up Arrow Callout 48"/>
            <p:cNvSpPr/>
            <p:nvPr/>
          </p:nvSpPr>
          <p:spPr>
            <a:xfrm rot="10800000">
              <a:off x="0" y="1832"/>
              <a:ext cx="6096000" cy="2475146"/>
            </a:xfrm>
            <a:prstGeom prst="roundRect">
              <a:avLst/>
            </a:prstGeom>
            <a:solidFill>
              <a:srgbClr val="006633">
                <a:hueOff val="0"/>
                <a:satOff val="0"/>
                <a:lumOff val="0"/>
                <a:alphaOff val="0"/>
              </a:srgbClr>
            </a:solidFill>
            <a:ln w="25400" cap="flat" cmpd="sng" algn="ctr">
              <a:solidFill>
                <a:srgbClr val="5F5F5F">
                  <a:hueOff val="0"/>
                  <a:satOff val="0"/>
                  <a:lumOff val="0"/>
                  <a:alphaOff val="0"/>
                </a:srgbClr>
              </a:solidFill>
              <a:prstDash val="solid"/>
            </a:ln>
            <a:effectLst/>
          </p:spPr>
          <p:txBody>
            <a:bodyPr/>
            <a:lstStyle/>
            <a:p>
              <a:pPr fontAlgn="auto">
                <a:spcBef>
                  <a:spcPts val="0"/>
                </a:spcBef>
                <a:spcAft>
                  <a:spcPts val="0"/>
                </a:spcAft>
                <a:defRPr/>
              </a:pPr>
              <a:endParaRPr lang="en-CA" sz="1800" kern="0" dirty="0">
                <a:solidFill>
                  <a:srgbClr val="FFFFFF"/>
                </a:solidFill>
                <a:latin typeface="Arial"/>
                <a:ea typeface="+mn-ea"/>
              </a:endParaRPr>
            </a:p>
          </p:txBody>
        </p:sp>
        <p:sp>
          <p:nvSpPr>
            <p:cNvPr id="12" name="Up Arrow Callout 20"/>
            <p:cNvSpPr/>
            <p:nvPr/>
          </p:nvSpPr>
          <p:spPr>
            <a:xfrm>
              <a:off x="0" y="1832"/>
              <a:ext cx="6096000" cy="868021"/>
            </a:xfrm>
            <a:prstGeom prst="roundRect">
              <a:avLst/>
            </a:prstGeom>
            <a:noFill/>
            <a:ln>
              <a:noFill/>
            </a:ln>
            <a:effectLst/>
          </p:spPr>
          <p:txBody>
            <a:bodyPr lIns="220472" tIns="220472" rIns="220472" bIns="220472" spcCol="1270" anchor="ctr"/>
            <a:lstStyle/>
            <a:p>
              <a:pPr algn="ctr" defTabSz="1377950" fontAlgn="auto">
                <a:lnSpc>
                  <a:spcPct val="90000"/>
                </a:lnSpc>
                <a:spcAft>
                  <a:spcPct val="35000"/>
                </a:spcAft>
                <a:defRPr/>
              </a:pPr>
              <a:endParaRPr lang="en-CA" sz="3100">
                <a:solidFill>
                  <a:srgbClr val="FFFFFF"/>
                </a:solidFill>
                <a:latin typeface="Arial"/>
                <a:ea typeface="+mn-ea"/>
              </a:endParaRPr>
            </a:p>
          </p:txBody>
        </p:sp>
      </p:grpSp>
      <p:sp>
        <p:nvSpPr>
          <p:cNvPr id="13" name="TextBox 12"/>
          <p:cNvSpPr txBox="1"/>
          <p:nvPr/>
        </p:nvSpPr>
        <p:spPr>
          <a:xfrm>
            <a:off x="3267076" y="1959768"/>
            <a:ext cx="2609850" cy="338137"/>
          </a:xfrm>
          <a:prstGeom prst="rect">
            <a:avLst/>
          </a:prstGeom>
          <a:noFill/>
        </p:spPr>
        <p:txBody>
          <a:bodyPr>
            <a:spAutoFit/>
          </a:bodyPr>
          <a:lstStyle/>
          <a:p>
            <a:pPr algn="ctr" fontAlgn="auto">
              <a:spcBef>
                <a:spcPts val="0"/>
              </a:spcBef>
              <a:spcAft>
                <a:spcPts val="0"/>
              </a:spcAft>
              <a:defRPr/>
            </a:pPr>
            <a:r>
              <a:rPr lang="en-CA" sz="1600" b="1" kern="0" dirty="0">
                <a:solidFill>
                  <a:srgbClr val="FFFFFF"/>
                </a:solidFill>
                <a:latin typeface="+mn-lt"/>
              </a:rPr>
              <a:t>Short Term Indicators</a:t>
            </a:r>
          </a:p>
        </p:txBody>
      </p:sp>
      <p:sp>
        <p:nvSpPr>
          <p:cNvPr id="14" name="Rectangle 13"/>
          <p:cNvSpPr/>
          <p:nvPr/>
        </p:nvSpPr>
        <p:spPr bwMode="auto">
          <a:xfrm>
            <a:off x="1431147" y="2300837"/>
            <a:ext cx="1219200" cy="741362"/>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400" kern="0" dirty="0">
                <a:solidFill>
                  <a:srgbClr val="000000"/>
                </a:solidFill>
                <a:latin typeface="Arial"/>
                <a:ea typeface="+mn-ea"/>
              </a:rPr>
              <a:t>Average cost per high user patient</a:t>
            </a:r>
          </a:p>
        </p:txBody>
      </p:sp>
      <p:sp>
        <p:nvSpPr>
          <p:cNvPr id="15" name="Rectangle 14"/>
          <p:cNvSpPr/>
          <p:nvPr/>
        </p:nvSpPr>
        <p:spPr bwMode="auto">
          <a:xfrm>
            <a:off x="2743200" y="2335585"/>
            <a:ext cx="1143000" cy="739775"/>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400" kern="0" dirty="0">
                <a:solidFill>
                  <a:srgbClr val="000000">
                    <a:hueOff val="0"/>
                    <a:satOff val="0"/>
                    <a:lumOff val="0"/>
                    <a:alphaOff val="0"/>
                  </a:srgbClr>
                </a:solidFill>
                <a:latin typeface="Arial"/>
                <a:ea typeface="+mn-ea"/>
              </a:rPr>
              <a:t>Patient Satisfaction</a:t>
            </a:r>
          </a:p>
        </p:txBody>
      </p:sp>
      <p:sp>
        <p:nvSpPr>
          <p:cNvPr id="16" name="Rectangle 15"/>
          <p:cNvSpPr/>
          <p:nvPr/>
        </p:nvSpPr>
        <p:spPr bwMode="auto">
          <a:xfrm>
            <a:off x="4023389" y="2335585"/>
            <a:ext cx="1633538" cy="739775"/>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300" kern="0" dirty="0">
                <a:solidFill>
                  <a:srgbClr val="000000">
                    <a:hueOff val="0"/>
                    <a:satOff val="0"/>
                    <a:lumOff val="0"/>
                    <a:alphaOff val="0"/>
                  </a:srgbClr>
                </a:solidFill>
                <a:latin typeface="Arial"/>
                <a:ea typeface="+mn-ea"/>
              </a:rPr>
              <a:t>% seniors/high users with primary care provider</a:t>
            </a:r>
          </a:p>
        </p:txBody>
      </p:sp>
      <p:sp>
        <p:nvSpPr>
          <p:cNvPr id="17" name="Rectangle 16"/>
          <p:cNvSpPr/>
          <p:nvPr/>
        </p:nvSpPr>
        <p:spPr bwMode="auto">
          <a:xfrm>
            <a:off x="5876926" y="2335585"/>
            <a:ext cx="1620838" cy="739775"/>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300" kern="0" dirty="0">
                <a:solidFill>
                  <a:srgbClr val="000000"/>
                </a:solidFill>
                <a:latin typeface="Arial"/>
                <a:ea typeface="+mn-ea"/>
              </a:rPr>
              <a:t>Continued focus on Wait Times (ED to be revised)</a:t>
            </a:r>
          </a:p>
        </p:txBody>
      </p:sp>
      <p:grpSp>
        <p:nvGrpSpPr>
          <p:cNvPr id="18" name="Group 54"/>
          <p:cNvGrpSpPr>
            <a:grpSpLocks/>
          </p:cNvGrpSpPr>
          <p:nvPr/>
        </p:nvGrpSpPr>
        <p:grpSpPr bwMode="auto">
          <a:xfrm>
            <a:off x="152400" y="3340100"/>
            <a:ext cx="8534400" cy="1447800"/>
            <a:chOff x="-167780" y="1832"/>
            <a:chExt cx="6263780" cy="2475146"/>
          </a:xfrm>
        </p:grpSpPr>
        <p:sp>
          <p:nvSpPr>
            <p:cNvPr id="19" name="Up Arrow Callout 72"/>
            <p:cNvSpPr/>
            <p:nvPr/>
          </p:nvSpPr>
          <p:spPr>
            <a:xfrm rot="10800000">
              <a:off x="-167780" y="1832"/>
              <a:ext cx="6263780" cy="2475146"/>
            </a:xfrm>
            <a:prstGeom prst="roundRect">
              <a:avLst/>
            </a:prstGeom>
            <a:solidFill>
              <a:srgbClr val="006633">
                <a:hueOff val="0"/>
                <a:satOff val="0"/>
                <a:lumOff val="0"/>
                <a:alphaOff val="0"/>
              </a:srgbClr>
            </a:solidFill>
            <a:ln w="25400" cap="flat" cmpd="sng" algn="ctr">
              <a:solidFill>
                <a:srgbClr val="5F5F5F">
                  <a:hueOff val="0"/>
                  <a:satOff val="0"/>
                  <a:lumOff val="0"/>
                  <a:alphaOff val="0"/>
                </a:srgbClr>
              </a:solidFill>
              <a:prstDash val="solid"/>
            </a:ln>
            <a:effectLst/>
          </p:spPr>
          <p:txBody>
            <a:bodyPr/>
            <a:lstStyle/>
            <a:p>
              <a:pPr fontAlgn="auto">
                <a:spcBef>
                  <a:spcPts val="0"/>
                </a:spcBef>
                <a:spcAft>
                  <a:spcPts val="0"/>
                </a:spcAft>
                <a:defRPr/>
              </a:pPr>
              <a:endParaRPr lang="en-CA" sz="1800" kern="0" dirty="0">
                <a:solidFill>
                  <a:srgbClr val="FFFFFF"/>
                </a:solidFill>
                <a:latin typeface="Arial"/>
                <a:ea typeface="+mn-ea"/>
              </a:endParaRPr>
            </a:p>
          </p:txBody>
        </p:sp>
        <p:sp>
          <p:nvSpPr>
            <p:cNvPr id="20" name="Up Arrow Callout 20"/>
            <p:cNvSpPr/>
            <p:nvPr/>
          </p:nvSpPr>
          <p:spPr>
            <a:xfrm>
              <a:off x="0" y="1832"/>
              <a:ext cx="6096000" cy="868472"/>
            </a:xfrm>
            <a:prstGeom prst="roundRect">
              <a:avLst/>
            </a:prstGeom>
            <a:noFill/>
            <a:ln>
              <a:noFill/>
            </a:ln>
            <a:effectLst/>
          </p:spPr>
          <p:txBody>
            <a:bodyPr lIns="220472" tIns="220472" rIns="220472" bIns="220472" spcCol="1270" anchor="ctr"/>
            <a:lstStyle/>
            <a:p>
              <a:pPr algn="ctr" defTabSz="1377950" fontAlgn="auto">
                <a:lnSpc>
                  <a:spcPct val="90000"/>
                </a:lnSpc>
                <a:spcAft>
                  <a:spcPct val="35000"/>
                </a:spcAft>
                <a:defRPr/>
              </a:pPr>
              <a:endParaRPr lang="en-CA" sz="3100">
                <a:solidFill>
                  <a:srgbClr val="FFFFFF"/>
                </a:solidFill>
                <a:latin typeface="Arial"/>
                <a:ea typeface="+mn-ea"/>
              </a:endParaRPr>
            </a:p>
          </p:txBody>
        </p:sp>
      </p:grpSp>
      <p:sp>
        <p:nvSpPr>
          <p:cNvPr id="21" name="Rectangle 20"/>
          <p:cNvSpPr/>
          <p:nvPr/>
        </p:nvSpPr>
        <p:spPr bwMode="auto">
          <a:xfrm>
            <a:off x="381000" y="3848100"/>
            <a:ext cx="889000" cy="739775"/>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400" kern="0" dirty="0">
                <a:solidFill>
                  <a:srgbClr val="000000"/>
                </a:solidFill>
                <a:latin typeface="Arial"/>
                <a:ea typeface="+mn-ea"/>
              </a:rPr>
              <a:t>Hospital</a:t>
            </a:r>
          </a:p>
          <a:p>
            <a:pPr algn="ctr" fontAlgn="auto">
              <a:spcBef>
                <a:spcPts val="0"/>
              </a:spcBef>
              <a:spcAft>
                <a:spcPts val="0"/>
              </a:spcAft>
              <a:defRPr/>
            </a:pPr>
            <a:r>
              <a:rPr lang="en-CA" sz="1400" kern="0" dirty="0">
                <a:solidFill>
                  <a:srgbClr val="000000"/>
                </a:solidFill>
                <a:latin typeface="Arial"/>
                <a:ea typeface="+mn-ea"/>
              </a:rPr>
              <a:t>ALC</a:t>
            </a:r>
          </a:p>
        </p:txBody>
      </p:sp>
      <p:sp>
        <p:nvSpPr>
          <p:cNvPr id="22" name="Rectangle 21"/>
          <p:cNvSpPr/>
          <p:nvPr/>
        </p:nvSpPr>
        <p:spPr bwMode="auto">
          <a:xfrm>
            <a:off x="1371600" y="3848100"/>
            <a:ext cx="1268413" cy="739775"/>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400" kern="0" dirty="0">
                <a:solidFill>
                  <a:srgbClr val="000000">
                    <a:hueOff val="0"/>
                    <a:satOff val="0"/>
                    <a:lumOff val="0"/>
                    <a:alphaOff val="0"/>
                  </a:srgbClr>
                </a:solidFill>
                <a:latin typeface="Arial"/>
                <a:ea typeface="+mn-ea"/>
              </a:rPr>
              <a:t>30 day </a:t>
            </a:r>
            <a:r>
              <a:rPr lang="en-CA" sz="1400" kern="0" dirty="0">
                <a:solidFill>
                  <a:srgbClr val="000000"/>
                </a:solidFill>
                <a:latin typeface="Arial"/>
                <a:ea typeface="+mn-ea"/>
              </a:rPr>
              <a:t>readmissions to hospital</a:t>
            </a:r>
          </a:p>
        </p:txBody>
      </p:sp>
      <p:grpSp>
        <p:nvGrpSpPr>
          <p:cNvPr id="23" name="Group 69"/>
          <p:cNvGrpSpPr>
            <a:grpSpLocks/>
          </p:cNvGrpSpPr>
          <p:nvPr/>
        </p:nvGrpSpPr>
        <p:grpSpPr bwMode="auto">
          <a:xfrm>
            <a:off x="2743200" y="3848100"/>
            <a:ext cx="1495425" cy="739775"/>
            <a:chOff x="3260465" y="3289689"/>
            <a:chExt cx="1093501" cy="740290"/>
          </a:xfrm>
        </p:grpSpPr>
        <p:sp>
          <p:nvSpPr>
            <p:cNvPr id="24" name="Rectangle 23"/>
            <p:cNvSpPr/>
            <p:nvPr/>
          </p:nvSpPr>
          <p:spPr>
            <a:xfrm>
              <a:off x="3260465" y="3289689"/>
              <a:ext cx="870622" cy="740290"/>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400" kern="0" dirty="0">
                  <a:solidFill>
                    <a:srgbClr val="000000">
                      <a:hueOff val="0"/>
                      <a:satOff val="0"/>
                      <a:lumOff val="0"/>
                      <a:alphaOff val="0"/>
                    </a:srgbClr>
                  </a:solidFill>
                  <a:latin typeface="Arial"/>
                  <a:ea typeface="+mn-ea"/>
                </a:rPr>
                <a:t>Appropriate ED use</a:t>
              </a:r>
            </a:p>
          </p:txBody>
        </p:sp>
        <p:sp>
          <p:nvSpPr>
            <p:cNvPr id="25" name="Rectangle 24"/>
            <p:cNvSpPr/>
            <p:nvPr/>
          </p:nvSpPr>
          <p:spPr>
            <a:xfrm>
              <a:off x="3483344" y="3289689"/>
              <a:ext cx="870622" cy="740290"/>
            </a:xfrm>
            <a:prstGeom prst="rect">
              <a:avLst/>
            </a:prstGeom>
            <a:noFill/>
            <a:ln>
              <a:noFill/>
            </a:ln>
            <a:effectLst/>
          </p:spPr>
          <p:txBody>
            <a:bodyPr lIns="334264" tIns="59690" rIns="334264" bIns="59690" spcCol="1270" anchor="ctr"/>
            <a:lstStyle/>
            <a:p>
              <a:pPr algn="ctr" defTabSz="2089150" fontAlgn="auto">
                <a:lnSpc>
                  <a:spcPct val="90000"/>
                </a:lnSpc>
                <a:spcAft>
                  <a:spcPct val="35000"/>
                </a:spcAft>
                <a:defRPr/>
              </a:pPr>
              <a:endParaRPr lang="en-CA" sz="1400" dirty="0">
                <a:solidFill>
                  <a:srgbClr val="000000">
                    <a:hueOff val="0"/>
                    <a:satOff val="0"/>
                    <a:lumOff val="0"/>
                    <a:alphaOff val="0"/>
                  </a:srgbClr>
                </a:solidFill>
                <a:latin typeface="Arial"/>
                <a:ea typeface="+mn-ea"/>
              </a:endParaRPr>
            </a:p>
          </p:txBody>
        </p:sp>
      </p:grpSp>
      <p:grpSp>
        <p:nvGrpSpPr>
          <p:cNvPr id="26" name="Group 90"/>
          <p:cNvGrpSpPr>
            <a:grpSpLocks/>
          </p:cNvGrpSpPr>
          <p:nvPr/>
        </p:nvGrpSpPr>
        <p:grpSpPr bwMode="auto">
          <a:xfrm>
            <a:off x="4023389" y="3848100"/>
            <a:ext cx="1704975" cy="736600"/>
            <a:chOff x="-249828" y="3289689"/>
            <a:chExt cx="1121216" cy="740290"/>
          </a:xfrm>
        </p:grpSpPr>
        <p:sp>
          <p:nvSpPr>
            <p:cNvPr id="27" name="Rectangle 26"/>
            <p:cNvSpPr/>
            <p:nvPr/>
          </p:nvSpPr>
          <p:spPr>
            <a:xfrm>
              <a:off x="-249828" y="3289689"/>
              <a:ext cx="920775" cy="740290"/>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300" kern="0" dirty="0">
                  <a:solidFill>
                    <a:srgbClr val="000000"/>
                  </a:solidFill>
                  <a:latin typeface="Arial"/>
                  <a:ea typeface="+mn-ea"/>
                </a:rPr>
                <a:t>Time from referral to first home care visit</a:t>
              </a:r>
            </a:p>
          </p:txBody>
        </p:sp>
        <p:sp>
          <p:nvSpPr>
            <p:cNvPr id="28" name="Rectangle 27"/>
            <p:cNvSpPr/>
            <p:nvPr/>
          </p:nvSpPr>
          <p:spPr>
            <a:xfrm>
              <a:off x="723" y="3289689"/>
              <a:ext cx="870665" cy="740290"/>
            </a:xfrm>
            <a:prstGeom prst="rect">
              <a:avLst/>
            </a:prstGeom>
            <a:noFill/>
            <a:ln>
              <a:noFill/>
            </a:ln>
            <a:effectLst/>
          </p:spPr>
          <p:txBody>
            <a:bodyPr lIns="135128" tIns="24130" rIns="135128" bIns="24130" spcCol="1270" anchor="ctr"/>
            <a:lstStyle/>
            <a:p>
              <a:pPr algn="ctr" defTabSz="844550" fontAlgn="auto">
                <a:lnSpc>
                  <a:spcPct val="90000"/>
                </a:lnSpc>
                <a:spcAft>
                  <a:spcPct val="35000"/>
                </a:spcAft>
                <a:defRPr/>
              </a:pPr>
              <a:endParaRPr lang="en-CA" sz="1400">
                <a:solidFill>
                  <a:srgbClr val="000000">
                    <a:hueOff val="0"/>
                    <a:satOff val="0"/>
                    <a:lumOff val="0"/>
                    <a:alphaOff val="0"/>
                  </a:srgbClr>
                </a:solidFill>
                <a:latin typeface="Arial"/>
                <a:ea typeface="+mn-ea"/>
              </a:endParaRPr>
            </a:p>
          </p:txBody>
        </p:sp>
      </p:grpSp>
      <p:sp>
        <p:nvSpPr>
          <p:cNvPr id="29" name="Rectangle 28"/>
          <p:cNvSpPr/>
          <p:nvPr/>
        </p:nvSpPr>
        <p:spPr bwMode="auto">
          <a:xfrm>
            <a:off x="5549252" y="3848100"/>
            <a:ext cx="1416050" cy="739775"/>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400" kern="0" dirty="0">
                <a:solidFill>
                  <a:srgbClr val="000000">
                    <a:hueOff val="0"/>
                    <a:satOff val="0"/>
                    <a:lumOff val="0"/>
                    <a:alphaOff val="0"/>
                  </a:srgbClr>
                </a:solidFill>
                <a:latin typeface="Arial"/>
                <a:ea typeface="+mn-ea"/>
              </a:rPr>
              <a:t>Same day/next day access</a:t>
            </a:r>
          </a:p>
        </p:txBody>
      </p:sp>
      <p:sp>
        <p:nvSpPr>
          <p:cNvPr id="30" name="Rectangle 29"/>
          <p:cNvSpPr/>
          <p:nvPr/>
        </p:nvSpPr>
        <p:spPr bwMode="auto">
          <a:xfrm>
            <a:off x="7010400" y="3848101"/>
            <a:ext cx="1524000" cy="739774"/>
          </a:xfrm>
          <a:prstGeom prst="rect">
            <a:avLst/>
          </a:prstGeom>
          <a:solidFill>
            <a:srgbClr val="006633">
              <a:alpha val="90000"/>
              <a:tint val="40000"/>
              <a:hueOff val="0"/>
              <a:satOff val="0"/>
              <a:lumOff val="0"/>
              <a:alphaOff val="0"/>
            </a:srgbClr>
          </a:solidFill>
          <a:ln w="25400" cap="flat" cmpd="sng" algn="ctr">
            <a:solidFill>
              <a:srgbClr val="006633">
                <a:alpha val="90000"/>
                <a:tint val="40000"/>
                <a:hueOff val="0"/>
                <a:satOff val="0"/>
                <a:lumOff val="0"/>
                <a:alphaOff val="0"/>
              </a:srgbClr>
            </a:solidFill>
            <a:prstDash val="solid"/>
          </a:ln>
          <a:effectLst/>
        </p:spPr>
        <p:txBody>
          <a:bodyPr anchor="ctr"/>
          <a:lstStyle/>
          <a:p>
            <a:pPr algn="ctr" fontAlgn="auto">
              <a:spcBef>
                <a:spcPts val="0"/>
              </a:spcBef>
              <a:spcAft>
                <a:spcPts val="0"/>
              </a:spcAft>
              <a:defRPr/>
            </a:pPr>
            <a:r>
              <a:rPr lang="en-CA" sz="1300" kern="0" dirty="0">
                <a:solidFill>
                  <a:srgbClr val="000000"/>
                </a:solidFill>
                <a:latin typeface="Arial"/>
                <a:ea typeface="+mn-ea"/>
              </a:rPr>
              <a:t>Time from referral to specialist consultation</a:t>
            </a:r>
          </a:p>
        </p:txBody>
      </p:sp>
      <p:sp>
        <p:nvSpPr>
          <p:cNvPr id="31" name="TextBox 30"/>
          <p:cNvSpPr txBox="1"/>
          <p:nvPr/>
        </p:nvSpPr>
        <p:spPr>
          <a:xfrm>
            <a:off x="2613689" y="4926062"/>
            <a:ext cx="3581400" cy="817562"/>
          </a:xfrm>
          <a:prstGeom prst="roundRect">
            <a:avLst/>
          </a:prstGeom>
          <a:solidFill>
            <a:srgbClr val="CC9900">
              <a:lumMod val="20000"/>
              <a:lumOff val="80000"/>
            </a:srgbClr>
          </a:solidFill>
          <a:ln w="15875">
            <a:solidFill>
              <a:srgbClr val="000000"/>
            </a:solidFill>
          </a:ln>
        </p:spPr>
        <p:txBody>
          <a:bodyPr>
            <a:spAutoFit/>
          </a:bodyPr>
          <a:lstStyle/>
          <a:p>
            <a:pPr algn="ctr" fontAlgn="auto">
              <a:spcBef>
                <a:spcPts val="0"/>
              </a:spcBef>
              <a:spcAft>
                <a:spcPts val="0"/>
              </a:spcAft>
              <a:defRPr/>
            </a:pPr>
            <a:r>
              <a:rPr lang="en-CA" sz="1400" b="1" kern="0" dirty="0">
                <a:solidFill>
                  <a:sysClr val="windowText" lastClr="000000"/>
                </a:solidFill>
                <a:latin typeface="+mn-lt"/>
              </a:rPr>
              <a:t>Aspiration Metrics</a:t>
            </a:r>
          </a:p>
          <a:p>
            <a:pPr algn="ctr" fontAlgn="auto">
              <a:spcBef>
                <a:spcPts val="0"/>
              </a:spcBef>
              <a:spcAft>
                <a:spcPts val="0"/>
              </a:spcAft>
              <a:defRPr/>
            </a:pPr>
            <a:r>
              <a:rPr lang="en-CA" sz="1400" i="1" kern="0" dirty="0">
                <a:solidFill>
                  <a:sysClr val="windowText" lastClr="000000"/>
                </a:solidFill>
                <a:latin typeface="+mn-lt"/>
              </a:rPr>
              <a:t>5 Million More Days at Home</a:t>
            </a:r>
          </a:p>
          <a:p>
            <a:pPr algn="ctr" fontAlgn="auto">
              <a:spcBef>
                <a:spcPts val="0"/>
              </a:spcBef>
              <a:spcAft>
                <a:spcPts val="0"/>
              </a:spcAft>
              <a:defRPr/>
            </a:pPr>
            <a:r>
              <a:rPr lang="en-CA" sz="1400" i="1" kern="0" dirty="0">
                <a:solidFill>
                  <a:sysClr val="windowText" lastClr="000000"/>
                </a:solidFill>
                <a:latin typeface="+mn-lt"/>
              </a:rPr>
              <a:t>5 Million More Years of Healthy Life</a:t>
            </a:r>
          </a:p>
        </p:txBody>
      </p:sp>
    </p:spTree>
    <p:extLst>
      <p:ext uri="{BB962C8B-B14F-4D97-AF65-F5344CB8AC3E}">
        <p14:creationId xmlns:p14="http://schemas.microsoft.com/office/powerpoint/2010/main" val="111591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7" name="Title 6"/>
          <p:cNvSpPr>
            <a:spLocks noGrp="1"/>
          </p:cNvSpPr>
          <p:nvPr>
            <p:ph type="title"/>
          </p:nvPr>
        </p:nvSpPr>
        <p:spPr>
          <a:xfrm>
            <a:off x="1" y="0"/>
            <a:ext cx="9143999" cy="1143000"/>
          </a:xfrm>
        </p:spPr>
        <p:txBody>
          <a:bodyPr>
            <a:noAutofit/>
          </a:bodyPr>
          <a:lstStyle/>
          <a:p>
            <a:pPr algn="l"/>
            <a:r>
              <a:rPr lang="en-US" sz="3600" dirty="0">
                <a:solidFill>
                  <a:srgbClr val="7030A0"/>
                </a:solidFill>
              </a:rPr>
              <a:t>Local Health System Integration Act, </a:t>
            </a:r>
            <a:r>
              <a:rPr lang="en-US" sz="3600" dirty="0" smtClean="0">
                <a:solidFill>
                  <a:srgbClr val="7030A0"/>
                </a:solidFill>
              </a:rPr>
              <a:t>2006 (LHSIA)</a:t>
            </a:r>
            <a:endParaRPr lang="en-US" sz="3600" dirty="0">
              <a:solidFill>
                <a:srgbClr val="7030A0"/>
              </a:solidFill>
            </a:endParaRPr>
          </a:p>
        </p:txBody>
      </p:sp>
      <p:sp>
        <p:nvSpPr>
          <p:cNvPr id="2" name="Slide Number Placeholder 1"/>
          <p:cNvSpPr>
            <a:spLocks noGrp="1"/>
          </p:cNvSpPr>
          <p:nvPr>
            <p:ph type="sldNum" sz="quarter" idx="12"/>
          </p:nvPr>
        </p:nvSpPr>
        <p:spPr/>
        <p:txBody>
          <a:bodyPr/>
          <a:lstStyle/>
          <a:p>
            <a:fld id="{FBBFEF95-A6E9-4790-AC1C-0ACE2572B322}" type="slidenum">
              <a:rPr lang="en-US" smtClean="0"/>
              <a:pPr/>
              <a:t>3</a:t>
            </a:fld>
            <a:endParaRPr lang="en-US" dirty="0"/>
          </a:p>
        </p:txBody>
      </p:sp>
      <p:sp>
        <p:nvSpPr>
          <p:cNvPr id="6" name="Rectangle 3"/>
          <p:cNvSpPr>
            <a:spLocks noGrp="1" noChangeArrowheads="1"/>
          </p:cNvSpPr>
          <p:nvPr>
            <p:ph idx="1"/>
          </p:nvPr>
        </p:nvSpPr>
        <p:spPr>
          <a:xfrm>
            <a:off x="228601" y="1066800"/>
            <a:ext cx="8686800" cy="4595470"/>
          </a:xfrm>
          <a:solidFill>
            <a:schemeClr val="accent4">
              <a:lumMod val="60000"/>
              <a:lumOff val="40000"/>
            </a:schemeClr>
          </a:solidFill>
        </p:spPr>
        <p:txBody>
          <a:bodyPr/>
          <a:lstStyle/>
          <a:p>
            <a:pPr marL="0" indent="0" algn="ctr" eaLnBrk="1" hangingPunct="1">
              <a:buFontTx/>
              <a:buNone/>
            </a:pPr>
            <a:r>
              <a:rPr lang="en-CA" b="1" i="1" dirty="0" smtClean="0">
                <a:latin typeface="Arial" charset="0"/>
              </a:rPr>
              <a:t>“The purpose of this Act is to provide for an integrated health system to improve the health of Ontarians through better access to high quality health services, coordinated health care in local health systems and across the province and effective and efficient management of the health system at the local level by local health integration networks.” 2006, c. 4, s. 1.</a:t>
            </a:r>
            <a:endParaRPr lang="en-CA" b="1" dirty="0" smtClean="0">
              <a:latin typeface="Arial" charset="0"/>
            </a:endParaRPr>
          </a:p>
        </p:txBody>
      </p:sp>
    </p:spTree>
    <p:extLst>
      <p:ext uri="{BB962C8B-B14F-4D97-AF65-F5344CB8AC3E}">
        <p14:creationId xmlns:p14="http://schemas.microsoft.com/office/powerpoint/2010/main" val="1092541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0"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30</a:t>
            </a:fld>
            <a:endParaRPr lang="en-US" dirty="0"/>
          </a:p>
        </p:txBody>
      </p:sp>
      <p:sp>
        <p:nvSpPr>
          <p:cNvPr id="6" name="Title 2"/>
          <p:cNvSpPr>
            <a:spLocks noGrp="1"/>
          </p:cNvSpPr>
          <p:nvPr>
            <p:ph type="title"/>
          </p:nvPr>
        </p:nvSpPr>
        <p:spPr>
          <a:xfrm>
            <a:off x="228600" y="0"/>
            <a:ext cx="8229600" cy="457200"/>
          </a:xfrm>
        </p:spPr>
        <p:txBody>
          <a:bodyPr>
            <a:noAutofit/>
          </a:bodyPr>
          <a:lstStyle/>
          <a:p>
            <a:pPr algn="l"/>
            <a:r>
              <a:rPr lang="en-US" sz="2800" dirty="0" smtClean="0">
                <a:solidFill>
                  <a:srgbClr val="7030A0"/>
                </a:solidFill>
                <a:latin typeface="Arial" pitchFamily="34" charset="0"/>
                <a:cs typeface="Arial" pitchFamily="34" charset="0"/>
              </a:rPr>
              <a:t>Appendix B:  Health Links Governance Structure</a:t>
            </a:r>
            <a:endParaRPr lang="en-US" sz="2800" dirty="0">
              <a:solidFill>
                <a:srgbClr val="7030A0"/>
              </a:solidFill>
              <a:latin typeface="Arial" pitchFamily="34" charset="0"/>
              <a:cs typeface="Arial" pitchFamily="34" charset="0"/>
            </a:endParaRPr>
          </a:p>
        </p:txBody>
      </p:sp>
      <p:sp>
        <p:nvSpPr>
          <p:cNvPr id="5" name="Rounded Rectangle 7"/>
          <p:cNvSpPr>
            <a:spLocks noChangeArrowheads="1"/>
          </p:cNvSpPr>
          <p:nvPr/>
        </p:nvSpPr>
        <p:spPr bwMode="auto">
          <a:xfrm>
            <a:off x="254000" y="533400"/>
            <a:ext cx="3200400" cy="914400"/>
          </a:xfrm>
          <a:prstGeom prst="roundRect">
            <a:avLst>
              <a:gd name="adj" fmla="val 16667"/>
            </a:avLst>
          </a:prstGeom>
          <a:gradFill rotWithShape="1">
            <a:gsLst>
              <a:gs pos="0">
                <a:srgbClr val="4B6619"/>
              </a:gs>
              <a:gs pos="50000">
                <a:srgbClr val="6F9528"/>
              </a:gs>
              <a:gs pos="100000">
                <a:srgbClr val="86B232"/>
              </a:gs>
            </a:gsLst>
            <a:lin ang="16200000" scaled="1"/>
          </a:gradFill>
          <a:ln w="38100" algn="ctr">
            <a:solidFill>
              <a:srgbClr val="CFEA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r>
              <a:rPr lang="en-CA" sz="1600" b="1">
                <a:solidFill>
                  <a:schemeClr val="tx1"/>
                </a:solidFill>
              </a:rPr>
              <a:t>MOHLTC</a:t>
            </a:r>
            <a:endParaRPr lang="en-CA" sz="1600">
              <a:solidFill>
                <a:schemeClr val="tx1"/>
              </a:solidFill>
            </a:endParaRPr>
          </a:p>
        </p:txBody>
      </p:sp>
      <p:sp>
        <p:nvSpPr>
          <p:cNvPr id="7" name="Rounded Rectangle 6"/>
          <p:cNvSpPr/>
          <p:nvPr/>
        </p:nvSpPr>
        <p:spPr bwMode="auto">
          <a:xfrm>
            <a:off x="4117941" y="1219200"/>
            <a:ext cx="3382963" cy="990600"/>
          </a:xfrm>
          <a:prstGeom prst="roundRect">
            <a:avLst/>
          </a:prstGeom>
          <a:gradFill flip="none" rotWithShape="1">
            <a:gsLst>
              <a:gs pos="0">
                <a:srgbClr val="F8BD28">
                  <a:tint val="66000"/>
                  <a:satMod val="160000"/>
                </a:srgbClr>
              </a:gs>
              <a:gs pos="50000">
                <a:srgbClr val="F8BD28">
                  <a:tint val="44500"/>
                  <a:satMod val="160000"/>
                </a:srgbClr>
              </a:gs>
              <a:gs pos="100000">
                <a:srgbClr val="F8BD28">
                  <a:tint val="23500"/>
                  <a:satMod val="160000"/>
                </a:srgbClr>
              </a:gs>
            </a:gsLst>
            <a:lin ang="16200000" scaled="1"/>
            <a:tileRect/>
          </a:gradFill>
          <a:ln w="3810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defRPr/>
            </a:pPr>
            <a:r>
              <a:rPr lang="en-CA" sz="1600" b="1" dirty="0">
                <a:solidFill>
                  <a:schemeClr val="tx1">
                    <a:lumMod val="75000"/>
                    <a:lumOff val="25000"/>
                  </a:schemeClr>
                </a:solidFill>
              </a:rPr>
              <a:t>Health Links Advisory Table</a:t>
            </a:r>
          </a:p>
          <a:p>
            <a:pPr algn="ctr" eaLnBrk="0" hangingPunct="0">
              <a:defRPr/>
            </a:pPr>
            <a:r>
              <a:rPr lang="en-CA" dirty="0">
                <a:solidFill>
                  <a:schemeClr val="tx1">
                    <a:lumMod val="75000"/>
                    <a:lumOff val="25000"/>
                  </a:schemeClr>
                </a:solidFill>
              </a:rPr>
              <a:t>Ministry, </a:t>
            </a:r>
            <a:r>
              <a:rPr lang="en-CA" dirty="0" err="1">
                <a:solidFill>
                  <a:schemeClr val="tx1">
                    <a:lumMod val="75000"/>
                    <a:lumOff val="25000"/>
                  </a:schemeClr>
                </a:solidFill>
              </a:rPr>
              <a:t>LHIN</a:t>
            </a:r>
            <a:r>
              <a:rPr lang="en-CA" dirty="0">
                <a:solidFill>
                  <a:schemeClr val="tx1">
                    <a:lumMod val="75000"/>
                    <a:lumOff val="25000"/>
                  </a:schemeClr>
                </a:solidFill>
              </a:rPr>
              <a:t> &amp; Sector Representatives </a:t>
            </a:r>
          </a:p>
        </p:txBody>
      </p:sp>
      <p:sp>
        <p:nvSpPr>
          <p:cNvPr id="8" name="Rounded Rectangle 6"/>
          <p:cNvSpPr>
            <a:spLocks noChangeArrowheads="1"/>
          </p:cNvSpPr>
          <p:nvPr/>
        </p:nvSpPr>
        <p:spPr bwMode="auto">
          <a:xfrm>
            <a:off x="286657" y="1970314"/>
            <a:ext cx="3200400" cy="914400"/>
          </a:xfrm>
          <a:prstGeom prst="roundRect">
            <a:avLst>
              <a:gd name="adj" fmla="val 16667"/>
            </a:avLst>
          </a:prstGeom>
          <a:solidFill>
            <a:srgbClr val="CFEA8A"/>
          </a:solidFill>
          <a:ln w="38100" algn="ctr">
            <a:solidFill>
              <a:srgbClr val="83AA3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r>
              <a:rPr lang="en-CA" sz="1600" b="1">
                <a:solidFill>
                  <a:schemeClr val="tx1"/>
                </a:solidFill>
              </a:rPr>
              <a:t>LHINs</a:t>
            </a:r>
          </a:p>
        </p:txBody>
      </p:sp>
      <p:grpSp>
        <p:nvGrpSpPr>
          <p:cNvPr id="9" name="Group 75"/>
          <p:cNvGrpSpPr>
            <a:grpSpLocks/>
          </p:cNvGrpSpPr>
          <p:nvPr/>
        </p:nvGrpSpPr>
        <p:grpSpPr bwMode="auto">
          <a:xfrm>
            <a:off x="3733800" y="2761862"/>
            <a:ext cx="4114800" cy="914400"/>
            <a:chOff x="4487594" y="3292151"/>
            <a:chExt cx="3513406" cy="914400"/>
          </a:xfrm>
        </p:grpSpPr>
        <p:sp>
          <p:nvSpPr>
            <p:cNvPr id="10" name="Rounded Rectangle 9"/>
            <p:cNvSpPr/>
            <p:nvPr/>
          </p:nvSpPr>
          <p:spPr bwMode="auto">
            <a:xfrm>
              <a:off x="4487594" y="3292151"/>
              <a:ext cx="3513406" cy="914400"/>
            </a:xfrm>
            <a:prstGeom prst="roundRect">
              <a:avLst/>
            </a:prstGeom>
            <a:solidFill>
              <a:schemeClr val="bg1">
                <a:lumMod val="95000"/>
              </a:schemeClr>
            </a:solidFill>
            <a:ln w="3810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lstStyle/>
            <a:p>
              <a:pPr eaLnBrk="0" hangingPunct="0">
                <a:defRPr/>
              </a:pPr>
              <a:r>
                <a:rPr lang="en-CA" b="1" dirty="0">
                  <a:solidFill>
                    <a:schemeClr val="tx1"/>
                  </a:solidFill>
                </a:rPr>
                <a:t>Facilitation/SWAT Team</a:t>
              </a:r>
            </a:p>
          </p:txBody>
        </p:sp>
        <p:sp>
          <p:nvSpPr>
            <p:cNvPr id="11" name="Rounded Rectangle 8"/>
            <p:cNvSpPr>
              <a:spLocks noChangeArrowheads="1"/>
            </p:cNvSpPr>
            <p:nvPr/>
          </p:nvSpPr>
          <p:spPr bwMode="auto">
            <a:xfrm>
              <a:off x="4617721" y="3733800"/>
              <a:ext cx="1600200" cy="457200"/>
            </a:xfrm>
            <a:prstGeom prst="roundRect">
              <a:avLst>
                <a:gd name="adj" fmla="val 16667"/>
              </a:avLst>
            </a:prstGeom>
            <a:solidFill>
              <a:srgbClr val="CFEA8A"/>
            </a:solidFill>
            <a:ln w="38100" algn="ctr">
              <a:solidFill>
                <a:srgbClr val="83AA3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r>
                <a:rPr lang="en-CA" b="1" dirty="0">
                  <a:solidFill>
                    <a:schemeClr val="tx1"/>
                  </a:solidFill>
                </a:rPr>
                <a:t>LHIN Representatives</a:t>
              </a:r>
            </a:p>
          </p:txBody>
        </p:sp>
        <p:sp>
          <p:nvSpPr>
            <p:cNvPr id="12" name="Rounded Rectangle 9"/>
            <p:cNvSpPr>
              <a:spLocks noChangeArrowheads="1"/>
            </p:cNvSpPr>
            <p:nvPr/>
          </p:nvSpPr>
          <p:spPr bwMode="auto">
            <a:xfrm>
              <a:off x="6348800" y="3733800"/>
              <a:ext cx="1652200" cy="457200"/>
            </a:xfrm>
            <a:prstGeom prst="roundRect">
              <a:avLst>
                <a:gd name="adj" fmla="val 16667"/>
              </a:avLst>
            </a:prstGeom>
            <a:gradFill rotWithShape="1">
              <a:gsLst>
                <a:gs pos="0">
                  <a:srgbClr val="4B6619"/>
                </a:gs>
                <a:gs pos="50000">
                  <a:srgbClr val="6F9528"/>
                </a:gs>
                <a:gs pos="100000">
                  <a:srgbClr val="86B232"/>
                </a:gs>
              </a:gsLst>
              <a:lin ang="16200000" scaled="1"/>
            </a:gradFill>
            <a:ln w="38100" algn="ctr">
              <a:solidFill>
                <a:srgbClr val="CFEA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r>
                <a:rPr lang="en-CA" b="1" dirty="0">
                  <a:solidFill>
                    <a:schemeClr val="tx1"/>
                  </a:solidFill>
                </a:rPr>
                <a:t>MOHLTC Representatives</a:t>
              </a:r>
            </a:p>
          </p:txBody>
        </p:sp>
      </p:grpSp>
      <p:sp>
        <p:nvSpPr>
          <p:cNvPr id="13" name="Rounded Rectangle 12"/>
          <p:cNvSpPr/>
          <p:nvPr/>
        </p:nvSpPr>
        <p:spPr bwMode="auto">
          <a:xfrm>
            <a:off x="198438" y="4833257"/>
            <a:ext cx="1655762" cy="457200"/>
          </a:xfrm>
          <a:prstGeom prst="roundRect">
            <a:avLst/>
          </a:prstGeom>
          <a:solidFill>
            <a:srgbClr val="F8BD28"/>
          </a:solidFill>
          <a:ln w="3810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defRPr/>
            </a:pPr>
            <a:r>
              <a:rPr lang="en-CA" b="1" dirty="0">
                <a:solidFill>
                  <a:schemeClr val="tx1"/>
                </a:solidFill>
              </a:rPr>
              <a:t>Health Link 1</a:t>
            </a:r>
          </a:p>
          <a:p>
            <a:pPr algn="ctr" eaLnBrk="0" hangingPunct="0">
              <a:defRPr/>
            </a:pPr>
            <a:r>
              <a:rPr lang="en-CA" dirty="0">
                <a:solidFill>
                  <a:schemeClr val="tx1"/>
                </a:solidFill>
              </a:rPr>
              <a:t>Link Lead: TBD</a:t>
            </a:r>
          </a:p>
        </p:txBody>
      </p:sp>
      <p:sp>
        <p:nvSpPr>
          <p:cNvPr id="14" name="Rounded Rectangle 13"/>
          <p:cNvSpPr/>
          <p:nvPr/>
        </p:nvSpPr>
        <p:spPr bwMode="auto">
          <a:xfrm>
            <a:off x="2265361" y="4800600"/>
            <a:ext cx="1620839" cy="457200"/>
          </a:xfrm>
          <a:prstGeom prst="roundRect">
            <a:avLst/>
          </a:prstGeom>
          <a:solidFill>
            <a:srgbClr val="F8BD28"/>
          </a:solidFill>
          <a:ln w="3810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defRPr/>
            </a:pPr>
            <a:r>
              <a:rPr lang="en-CA" b="1" dirty="0">
                <a:solidFill>
                  <a:schemeClr val="tx1"/>
                </a:solidFill>
              </a:rPr>
              <a:t>Health Link 2</a:t>
            </a:r>
          </a:p>
          <a:p>
            <a:pPr algn="ctr" eaLnBrk="0" hangingPunct="0">
              <a:defRPr/>
            </a:pPr>
            <a:r>
              <a:rPr lang="en-CA" dirty="0">
                <a:solidFill>
                  <a:schemeClr val="tx1"/>
                </a:solidFill>
              </a:rPr>
              <a:t>Link Lead: TBD</a:t>
            </a:r>
          </a:p>
        </p:txBody>
      </p:sp>
      <p:sp>
        <p:nvSpPr>
          <p:cNvPr id="15" name="Rounded Rectangle 14"/>
          <p:cNvSpPr/>
          <p:nvPr/>
        </p:nvSpPr>
        <p:spPr bwMode="auto">
          <a:xfrm>
            <a:off x="4229529" y="4795935"/>
            <a:ext cx="1684061" cy="457200"/>
          </a:xfrm>
          <a:prstGeom prst="roundRect">
            <a:avLst/>
          </a:prstGeom>
          <a:solidFill>
            <a:srgbClr val="F8BD28"/>
          </a:solidFill>
          <a:ln w="3810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defRPr/>
            </a:pPr>
            <a:r>
              <a:rPr lang="en-CA" b="1" dirty="0">
                <a:solidFill>
                  <a:schemeClr val="tx1"/>
                </a:solidFill>
              </a:rPr>
              <a:t>Health Link 3</a:t>
            </a:r>
          </a:p>
          <a:p>
            <a:pPr algn="ctr" eaLnBrk="0" hangingPunct="0">
              <a:defRPr/>
            </a:pPr>
            <a:r>
              <a:rPr lang="en-CA" dirty="0">
                <a:solidFill>
                  <a:schemeClr val="tx1"/>
                </a:solidFill>
              </a:rPr>
              <a:t>Link Lead: TBD</a:t>
            </a:r>
          </a:p>
        </p:txBody>
      </p:sp>
      <p:sp>
        <p:nvSpPr>
          <p:cNvPr id="16" name="Rounded Rectangle 15"/>
          <p:cNvSpPr/>
          <p:nvPr/>
        </p:nvSpPr>
        <p:spPr bwMode="auto">
          <a:xfrm>
            <a:off x="6286576" y="4786604"/>
            <a:ext cx="1663106" cy="457200"/>
          </a:xfrm>
          <a:prstGeom prst="roundRect">
            <a:avLst/>
          </a:prstGeom>
          <a:solidFill>
            <a:srgbClr val="F8BD28"/>
          </a:solidFill>
          <a:ln w="3810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 bIns="36576" anchor="ctr"/>
          <a:lstStyle/>
          <a:p>
            <a:pPr algn="ctr" eaLnBrk="0" hangingPunct="0">
              <a:defRPr/>
            </a:pPr>
            <a:r>
              <a:rPr lang="en-CA" b="1" dirty="0">
                <a:solidFill>
                  <a:schemeClr val="tx1"/>
                </a:solidFill>
              </a:rPr>
              <a:t>Health Link …n</a:t>
            </a:r>
          </a:p>
          <a:p>
            <a:pPr algn="ctr" eaLnBrk="0" hangingPunct="0">
              <a:defRPr/>
            </a:pPr>
            <a:r>
              <a:rPr lang="en-CA" dirty="0">
                <a:solidFill>
                  <a:schemeClr val="tx1"/>
                </a:solidFill>
              </a:rPr>
              <a:t>Link Lead: TBD</a:t>
            </a:r>
          </a:p>
        </p:txBody>
      </p:sp>
      <p:sp>
        <p:nvSpPr>
          <p:cNvPr id="17" name="Up-Down Arrow 16"/>
          <p:cNvSpPr/>
          <p:nvPr/>
        </p:nvSpPr>
        <p:spPr bwMode="auto">
          <a:xfrm>
            <a:off x="8267700" y="636814"/>
            <a:ext cx="381000" cy="4495800"/>
          </a:xfrm>
          <a:prstGeom prst="up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2">
            <a:schemeClr val="dk1"/>
          </a:fillRef>
          <a:effectRef idx="1">
            <a:schemeClr val="dk1"/>
          </a:effectRef>
          <a:fontRef idx="minor">
            <a:schemeClr val="dk1"/>
          </a:fontRef>
        </p:style>
        <p:txBody>
          <a:bodyPr tIns="9144" bIns="36576" anchor="ctr"/>
          <a:lstStyle/>
          <a:p>
            <a:pPr algn="ctr" eaLnBrk="0" hangingPunct="0">
              <a:defRPr/>
            </a:pPr>
            <a:endParaRPr lang="en-CA">
              <a:solidFill>
                <a:schemeClr val="bg1"/>
              </a:solidFill>
              <a:latin typeface="Arial Narrow" pitchFamily="34" charset="0"/>
            </a:endParaRPr>
          </a:p>
        </p:txBody>
      </p:sp>
      <p:sp>
        <p:nvSpPr>
          <p:cNvPr id="18" name="TextBox 94"/>
          <p:cNvSpPr txBox="1">
            <a:spLocks noChangeArrowheads="1"/>
          </p:cNvSpPr>
          <p:nvPr/>
        </p:nvSpPr>
        <p:spPr bwMode="auto">
          <a:xfrm>
            <a:off x="7886700" y="1006151"/>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pitchFamily="34" charset="0"/>
                <a:ea typeface="MS PGothic" pitchFamily="34" charset="-128"/>
              </a:defRPr>
            </a:lvl1pPr>
            <a:lvl2pPr marL="742950" indent="-285750" eaLnBrk="0" hangingPunct="0">
              <a:defRPr sz="1200">
                <a:solidFill>
                  <a:schemeClr val="bg1"/>
                </a:solidFill>
                <a:latin typeface="Arial Narrow" pitchFamily="34" charset="0"/>
                <a:ea typeface="MS PGothic" pitchFamily="34" charset="-128"/>
              </a:defRPr>
            </a:lvl2pPr>
            <a:lvl3pPr marL="1143000" indent="-228600" eaLnBrk="0" hangingPunct="0">
              <a:defRPr sz="1200">
                <a:solidFill>
                  <a:schemeClr val="bg1"/>
                </a:solidFill>
                <a:latin typeface="Arial Narrow" pitchFamily="34" charset="0"/>
                <a:ea typeface="MS PGothic" pitchFamily="34" charset="-128"/>
              </a:defRPr>
            </a:lvl3pPr>
            <a:lvl4pPr marL="1600200" indent="-228600" eaLnBrk="0" hangingPunct="0">
              <a:defRPr sz="1200">
                <a:solidFill>
                  <a:schemeClr val="bg1"/>
                </a:solidFill>
                <a:latin typeface="Arial Narrow" pitchFamily="34" charset="0"/>
                <a:ea typeface="MS PGothic" pitchFamily="34" charset="-128"/>
              </a:defRPr>
            </a:lvl4pPr>
            <a:lvl5pPr marL="2057400" indent="-228600" eaLnBrk="0" hangingPunct="0">
              <a:defRPr sz="1200">
                <a:solidFill>
                  <a:schemeClr val="bg1"/>
                </a:solidFill>
                <a:latin typeface="Arial Narrow"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Narrow"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Narrow"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Narrow"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Narrow" pitchFamily="34" charset="0"/>
                <a:ea typeface="MS PGothic" pitchFamily="34" charset="-128"/>
              </a:defRPr>
            </a:lvl9pPr>
          </a:lstStyle>
          <a:p>
            <a:pPr algn="ctr" eaLnBrk="1" hangingPunct="1"/>
            <a:r>
              <a:rPr lang="en-CA" sz="1100" b="1" dirty="0">
                <a:solidFill>
                  <a:schemeClr val="tx1"/>
                </a:solidFill>
              </a:rPr>
              <a:t>Leadership</a:t>
            </a:r>
          </a:p>
        </p:txBody>
      </p:sp>
      <p:sp>
        <p:nvSpPr>
          <p:cNvPr id="19" name="TextBox 95"/>
          <p:cNvSpPr txBox="1">
            <a:spLocks noChangeArrowheads="1"/>
          </p:cNvSpPr>
          <p:nvPr/>
        </p:nvSpPr>
        <p:spPr bwMode="auto">
          <a:xfrm>
            <a:off x="7949682" y="1947862"/>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pitchFamily="34" charset="0"/>
                <a:ea typeface="MS PGothic" pitchFamily="34" charset="-128"/>
              </a:defRPr>
            </a:lvl1pPr>
            <a:lvl2pPr marL="742950" indent="-285750" eaLnBrk="0" hangingPunct="0">
              <a:defRPr sz="1200">
                <a:solidFill>
                  <a:schemeClr val="bg1"/>
                </a:solidFill>
                <a:latin typeface="Arial Narrow" pitchFamily="34" charset="0"/>
                <a:ea typeface="MS PGothic" pitchFamily="34" charset="-128"/>
              </a:defRPr>
            </a:lvl2pPr>
            <a:lvl3pPr marL="1143000" indent="-228600" eaLnBrk="0" hangingPunct="0">
              <a:defRPr sz="1200">
                <a:solidFill>
                  <a:schemeClr val="bg1"/>
                </a:solidFill>
                <a:latin typeface="Arial Narrow" pitchFamily="34" charset="0"/>
                <a:ea typeface="MS PGothic" pitchFamily="34" charset="-128"/>
              </a:defRPr>
            </a:lvl3pPr>
            <a:lvl4pPr marL="1600200" indent="-228600" eaLnBrk="0" hangingPunct="0">
              <a:defRPr sz="1200">
                <a:solidFill>
                  <a:schemeClr val="bg1"/>
                </a:solidFill>
                <a:latin typeface="Arial Narrow" pitchFamily="34" charset="0"/>
                <a:ea typeface="MS PGothic" pitchFamily="34" charset="-128"/>
              </a:defRPr>
            </a:lvl4pPr>
            <a:lvl5pPr marL="2057400" indent="-228600" eaLnBrk="0" hangingPunct="0">
              <a:defRPr sz="1200">
                <a:solidFill>
                  <a:schemeClr val="bg1"/>
                </a:solidFill>
                <a:latin typeface="Arial Narrow"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Narrow"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Narrow"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Narrow"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Narrow" pitchFamily="34" charset="0"/>
                <a:ea typeface="MS PGothic" pitchFamily="34" charset="-128"/>
              </a:defRPr>
            </a:lvl9pPr>
          </a:lstStyle>
          <a:p>
            <a:pPr algn="ctr" eaLnBrk="1" hangingPunct="1"/>
            <a:r>
              <a:rPr lang="en-CA" sz="1100" b="1" dirty="0">
                <a:solidFill>
                  <a:schemeClr val="tx1"/>
                </a:solidFill>
              </a:rPr>
              <a:t>Accountability</a:t>
            </a:r>
          </a:p>
        </p:txBody>
      </p:sp>
      <p:sp>
        <p:nvSpPr>
          <p:cNvPr id="20" name="TextBox 96"/>
          <p:cNvSpPr txBox="1">
            <a:spLocks noChangeArrowheads="1"/>
          </p:cNvSpPr>
          <p:nvPr/>
        </p:nvSpPr>
        <p:spPr bwMode="auto">
          <a:xfrm>
            <a:off x="7917025" y="3088093"/>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pitchFamily="34" charset="0"/>
                <a:ea typeface="MS PGothic" pitchFamily="34" charset="-128"/>
              </a:defRPr>
            </a:lvl1pPr>
            <a:lvl2pPr marL="742950" indent="-285750" eaLnBrk="0" hangingPunct="0">
              <a:defRPr sz="1200">
                <a:solidFill>
                  <a:schemeClr val="bg1"/>
                </a:solidFill>
                <a:latin typeface="Arial Narrow" pitchFamily="34" charset="0"/>
                <a:ea typeface="MS PGothic" pitchFamily="34" charset="-128"/>
              </a:defRPr>
            </a:lvl2pPr>
            <a:lvl3pPr marL="1143000" indent="-228600" eaLnBrk="0" hangingPunct="0">
              <a:defRPr sz="1200">
                <a:solidFill>
                  <a:schemeClr val="bg1"/>
                </a:solidFill>
                <a:latin typeface="Arial Narrow" pitchFamily="34" charset="0"/>
                <a:ea typeface="MS PGothic" pitchFamily="34" charset="-128"/>
              </a:defRPr>
            </a:lvl3pPr>
            <a:lvl4pPr marL="1600200" indent="-228600" eaLnBrk="0" hangingPunct="0">
              <a:defRPr sz="1200">
                <a:solidFill>
                  <a:schemeClr val="bg1"/>
                </a:solidFill>
                <a:latin typeface="Arial Narrow" pitchFamily="34" charset="0"/>
                <a:ea typeface="MS PGothic" pitchFamily="34" charset="-128"/>
              </a:defRPr>
            </a:lvl4pPr>
            <a:lvl5pPr marL="2057400" indent="-228600" eaLnBrk="0" hangingPunct="0">
              <a:defRPr sz="1200">
                <a:solidFill>
                  <a:schemeClr val="bg1"/>
                </a:solidFill>
                <a:latin typeface="Arial Narrow"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Narrow"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Narrow"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Narrow"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Narrow" pitchFamily="34" charset="0"/>
                <a:ea typeface="MS PGothic" pitchFamily="34" charset="-128"/>
              </a:defRPr>
            </a:lvl9pPr>
          </a:lstStyle>
          <a:p>
            <a:pPr algn="ctr" eaLnBrk="1" hangingPunct="1"/>
            <a:r>
              <a:rPr lang="en-CA" sz="1100" b="1">
                <a:solidFill>
                  <a:schemeClr val="tx1"/>
                </a:solidFill>
              </a:rPr>
              <a:t>Transparency</a:t>
            </a:r>
          </a:p>
        </p:txBody>
      </p:sp>
      <p:sp>
        <p:nvSpPr>
          <p:cNvPr id="21" name="TextBox 97"/>
          <p:cNvSpPr txBox="1">
            <a:spLocks noChangeArrowheads="1"/>
          </p:cNvSpPr>
          <p:nvPr/>
        </p:nvSpPr>
        <p:spPr bwMode="auto">
          <a:xfrm>
            <a:off x="7914693" y="4168645"/>
            <a:ext cx="1143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Arial Narrow" pitchFamily="34" charset="0"/>
                <a:ea typeface="MS PGothic" pitchFamily="34" charset="-128"/>
              </a:defRPr>
            </a:lvl1pPr>
            <a:lvl2pPr marL="742950" indent="-285750" eaLnBrk="0" hangingPunct="0">
              <a:defRPr sz="1200">
                <a:solidFill>
                  <a:schemeClr val="bg1"/>
                </a:solidFill>
                <a:latin typeface="Arial Narrow" pitchFamily="34" charset="0"/>
                <a:ea typeface="MS PGothic" pitchFamily="34" charset="-128"/>
              </a:defRPr>
            </a:lvl2pPr>
            <a:lvl3pPr marL="1143000" indent="-228600" eaLnBrk="0" hangingPunct="0">
              <a:defRPr sz="1200">
                <a:solidFill>
                  <a:schemeClr val="bg1"/>
                </a:solidFill>
                <a:latin typeface="Arial Narrow" pitchFamily="34" charset="0"/>
                <a:ea typeface="MS PGothic" pitchFamily="34" charset="-128"/>
              </a:defRPr>
            </a:lvl3pPr>
            <a:lvl4pPr marL="1600200" indent="-228600" eaLnBrk="0" hangingPunct="0">
              <a:defRPr sz="1200">
                <a:solidFill>
                  <a:schemeClr val="bg1"/>
                </a:solidFill>
                <a:latin typeface="Arial Narrow" pitchFamily="34" charset="0"/>
                <a:ea typeface="MS PGothic" pitchFamily="34" charset="-128"/>
              </a:defRPr>
            </a:lvl4pPr>
            <a:lvl5pPr marL="2057400" indent="-228600" eaLnBrk="0" hangingPunct="0">
              <a:defRPr sz="1200">
                <a:solidFill>
                  <a:schemeClr val="bg1"/>
                </a:solidFill>
                <a:latin typeface="Arial Narrow"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Narrow"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Narrow"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Narrow"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Narrow" pitchFamily="34" charset="0"/>
                <a:ea typeface="MS PGothic" pitchFamily="34" charset="-128"/>
              </a:defRPr>
            </a:lvl9pPr>
          </a:lstStyle>
          <a:p>
            <a:pPr algn="ctr" eaLnBrk="1" hangingPunct="1"/>
            <a:r>
              <a:rPr lang="en-CA" sz="1100" b="1" dirty="0">
                <a:solidFill>
                  <a:schemeClr val="tx1"/>
                </a:solidFill>
              </a:rPr>
              <a:t>Excellent, High Quality, Patient-Centred Care</a:t>
            </a:r>
          </a:p>
        </p:txBody>
      </p:sp>
      <p:cxnSp>
        <p:nvCxnSpPr>
          <p:cNvPr id="22" name="Straight Connector 45"/>
          <p:cNvCxnSpPr>
            <a:cxnSpLocks noChangeShapeType="1"/>
            <a:endCxn id="8" idx="0"/>
          </p:cNvCxnSpPr>
          <p:nvPr/>
        </p:nvCxnSpPr>
        <p:spPr bwMode="auto">
          <a:xfrm>
            <a:off x="1886857" y="1447800"/>
            <a:ext cx="0" cy="522514"/>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Straight Connector 34"/>
          <p:cNvCxnSpPr/>
          <p:nvPr/>
        </p:nvCxnSpPr>
        <p:spPr>
          <a:xfrm>
            <a:off x="1886857" y="1709057"/>
            <a:ext cx="2231084" cy="0"/>
          </a:xfrm>
          <a:prstGeom prst="line">
            <a:avLst/>
          </a:prstGeom>
          <a:ln w="31750" cap="sq">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0"/>
            <a:endCxn id="10" idx="2"/>
          </p:cNvCxnSpPr>
          <p:nvPr/>
        </p:nvCxnSpPr>
        <p:spPr bwMode="auto">
          <a:xfrm flipV="1">
            <a:off x="1026319" y="3676262"/>
            <a:ext cx="4764881" cy="1156995"/>
          </a:xfrm>
          <a:prstGeom prst="line">
            <a:avLst/>
          </a:prstGeom>
          <a:solidFill>
            <a:srgbClr val="6633CC"/>
          </a:solidFill>
          <a:ln w="38100" cap="flat" cmpd="sng" algn="ctr">
            <a:solidFill>
              <a:schemeClr val="bg1">
                <a:lumMod val="75000"/>
              </a:schemeClr>
            </a:solidFill>
            <a:prstDash val="sysDot"/>
            <a:round/>
            <a:headEnd type="none" w="med" len="med"/>
            <a:tailEnd type="none" w="med" len="med"/>
          </a:ln>
          <a:effectLst>
            <a:glow rad="101600">
              <a:schemeClr val="accent5">
                <a:satMod val="175000"/>
                <a:alpha val="40000"/>
              </a:schemeClr>
            </a:glow>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Straight Connector 45"/>
          <p:cNvCxnSpPr>
            <a:cxnSpLocks noChangeShapeType="1"/>
          </p:cNvCxnSpPr>
          <p:nvPr/>
        </p:nvCxnSpPr>
        <p:spPr bwMode="auto">
          <a:xfrm>
            <a:off x="1854200" y="2884714"/>
            <a:ext cx="0" cy="1283931"/>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Straight Connector 42"/>
          <p:cNvCxnSpPr/>
          <p:nvPr/>
        </p:nvCxnSpPr>
        <p:spPr>
          <a:xfrm>
            <a:off x="1026319" y="4168645"/>
            <a:ext cx="6091810"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5"/>
          <p:cNvCxnSpPr>
            <a:cxnSpLocks noChangeShapeType="1"/>
            <a:endCxn id="13" idx="0"/>
          </p:cNvCxnSpPr>
          <p:nvPr/>
        </p:nvCxnSpPr>
        <p:spPr bwMode="auto">
          <a:xfrm>
            <a:off x="1026319" y="4168645"/>
            <a:ext cx="0" cy="664612"/>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p:cNvCxnSpPr>
            <a:cxnSpLocks noChangeShapeType="1"/>
            <a:endCxn id="14" idx="0"/>
          </p:cNvCxnSpPr>
          <p:nvPr/>
        </p:nvCxnSpPr>
        <p:spPr bwMode="auto">
          <a:xfrm>
            <a:off x="3075780" y="4168645"/>
            <a:ext cx="1" cy="631955"/>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Straight Connector 45"/>
          <p:cNvCxnSpPr>
            <a:cxnSpLocks noChangeShapeType="1"/>
          </p:cNvCxnSpPr>
          <p:nvPr/>
        </p:nvCxnSpPr>
        <p:spPr bwMode="auto">
          <a:xfrm>
            <a:off x="5071559" y="4168645"/>
            <a:ext cx="14367" cy="631955"/>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Straight Connector 45"/>
          <p:cNvCxnSpPr>
            <a:cxnSpLocks noChangeShapeType="1"/>
            <a:endCxn id="16" idx="0"/>
          </p:cNvCxnSpPr>
          <p:nvPr/>
        </p:nvCxnSpPr>
        <p:spPr bwMode="auto">
          <a:xfrm>
            <a:off x="7090656" y="4168645"/>
            <a:ext cx="27473" cy="617959"/>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Straight Connector 53"/>
          <p:cNvCxnSpPr>
            <a:endCxn id="10" idx="2"/>
          </p:cNvCxnSpPr>
          <p:nvPr/>
        </p:nvCxnSpPr>
        <p:spPr bwMode="auto">
          <a:xfrm flipV="1">
            <a:off x="3075781" y="3676262"/>
            <a:ext cx="2715419" cy="1092458"/>
          </a:xfrm>
          <a:prstGeom prst="line">
            <a:avLst/>
          </a:prstGeom>
          <a:solidFill>
            <a:srgbClr val="6633CC"/>
          </a:solidFill>
          <a:ln w="38100" cap="flat" cmpd="sng" algn="ctr">
            <a:solidFill>
              <a:schemeClr val="bg1">
                <a:lumMod val="75000"/>
              </a:schemeClr>
            </a:solidFill>
            <a:prstDash val="sysDot"/>
            <a:round/>
            <a:headEnd type="none" w="med" len="med"/>
            <a:tailEnd type="none" w="med" len="med"/>
          </a:ln>
          <a:effectLst>
            <a:glow rad="101600">
              <a:schemeClr val="accent5">
                <a:satMod val="175000"/>
                <a:alpha val="40000"/>
              </a:schemeClr>
            </a:glow>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Straight Connector 54"/>
          <p:cNvCxnSpPr>
            <a:stCxn id="15" idx="0"/>
            <a:endCxn id="10" idx="2"/>
          </p:cNvCxnSpPr>
          <p:nvPr/>
        </p:nvCxnSpPr>
        <p:spPr bwMode="auto">
          <a:xfrm flipV="1">
            <a:off x="5071560" y="3676262"/>
            <a:ext cx="719640" cy="1119673"/>
          </a:xfrm>
          <a:prstGeom prst="line">
            <a:avLst/>
          </a:prstGeom>
          <a:solidFill>
            <a:srgbClr val="6633CC"/>
          </a:solidFill>
          <a:ln w="38100" cap="flat" cmpd="sng" algn="ctr">
            <a:solidFill>
              <a:schemeClr val="bg1">
                <a:lumMod val="75000"/>
              </a:schemeClr>
            </a:solidFill>
            <a:prstDash val="sysDot"/>
            <a:round/>
            <a:headEnd type="none" w="med" len="med"/>
            <a:tailEnd type="none" w="med" len="med"/>
          </a:ln>
          <a:effectLst>
            <a:glow rad="101600">
              <a:schemeClr val="accent5">
                <a:satMod val="175000"/>
                <a:alpha val="40000"/>
              </a:schemeClr>
            </a:glow>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Straight Connector 62"/>
          <p:cNvCxnSpPr>
            <a:stCxn id="16" idx="0"/>
            <a:endCxn id="10" idx="2"/>
          </p:cNvCxnSpPr>
          <p:nvPr/>
        </p:nvCxnSpPr>
        <p:spPr bwMode="auto">
          <a:xfrm flipH="1" flipV="1">
            <a:off x="5791200" y="3676262"/>
            <a:ext cx="1326929" cy="1110342"/>
          </a:xfrm>
          <a:prstGeom prst="line">
            <a:avLst/>
          </a:prstGeom>
          <a:solidFill>
            <a:srgbClr val="6633CC"/>
          </a:solidFill>
          <a:ln w="38100" cap="flat" cmpd="sng" algn="ctr">
            <a:solidFill>
              <a:schemeClr val="bg1">
                <a:lumMod val="75000"/>
              </a:schemeClr>
            </a:solidFill>
            <a:prstDash val="sysDot"/>
            <a:round/>
            <a:headEnd type="none" w="med" len="med"/>
            <a:tailEnd type="none" w="med" len="med"/>
          </a:ln>
          <a:effectLst>
            <a:glow rad="101600">
              <a:schemeClr val="accent5">
                <a:satMod val="175000"/>
                <a:alpha val="40000"/>
              </a:schemeClr>
            </a:glow>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2836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31</a:t>
            </a:fld>
            <a:endParaRPr lang="en-US" dirty="0"/>
          </a:p>
        </p:txBody>
      </p:sp>
      <p:sp>
        <p:nvSpPr>
          <p:cNvPr id="6" name="Title 1"/>
          <p:cNvSpPr>
            <a:spLocks noGrp="1"/>
          </p:cNvSpPr>
          <p:nvPr>
            <p:ph type="title"/>
          </p:nvPr>
        </p:nvSpPr>
        <p:spPr>
          <a:xfrm>
            <a:off x="228601" y="1447800"/>
            <a:ext cx="8686799" cy="2819400"/>
          </a:xfrm>
        </p:spPr>
        <p:txBody>
          <a:bodyPr>
            <a:normAutofit/>
          </a:bodyPr>
          <a:lstStyle/>
          <a:p>
            <a:r>
              <a:rPr lang="en-US" sz="4800" dirty="0" smtClean="0">
                <a:solidFill>
                  <a:srgbClr val="7030A0"/>
                </a:solidFill>
                <a:latin typeface="Arial" pitchFamily="34" charset="0"/>
                <a:cs typeface="Arial" pitchFamily="34" charset="0"/>
              </a:rPr>
              <a:t>LHINs and IHFs </a:t>
            </a:r>
            <a:br>
              <a:rPr lang="en-US" sz="4800" dirty="0" smtClean="0">
                <a:solidFill>
                  <a:srgbClr val="7030A0"/>
                </a:solidFill>
                <a:latin typeface="Arial" pitchFamily="34" charset="0"/>
                <a:cs typeface="Arial" pitchFamily="34" charset="0"/>
              </a:rPr>
            </a:br>
            <a:r>
              <a:rPr lang="en-US" sz="4800" dirty="0" smtClean="0">
                <a:solidFill>
                  <a:srgbClr val="7030A0"/>
                </a:solidFill>
                <a:latin typeface="Arial" pitchFamily="34" charset="0"/>
                <a:cs typeface="Arial" pitchFamily="34" charset="0"/>
              </a:rPr>
              <a:t>Working Together</a:t>
            </a:r>
          </a:p>
        </p:txBody>
      </p:sp>
    </p:spTree>
    <p:extLst>
      <p:ext uri="{BB962C8B-B14F-4D97-AF65-F5344CB8AC3E}">
        <p14:creationId xmlns:p14="http://schemas.microsoft.com/office/powerpoint/2010/main" val="1146000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32</a:t>
            </a:fld>
            <a:endParaRPr lang="en-US" dirty="0"/>
          </a:p>
        </p:txBody>
      </p:sp>
      <p:sp>
        <p:nvSpPr>
          <p:cNvPr id="8" name="Title 1"/>
          <p:cNvSpPr txBox="1">
            <a:spLocks/>
          </p:cNvSpPr>
          <p:nvPr/>
        </p:nvSpPr>
        <p:spPr>
          <a:xfrm>
            <a:off x="381000" y="304801"/>
            <a:ext cx="7772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7030A0"/>
                </a:solidFill>
                <a:latin typeface="Arial" pitchFamily="34" charset="0"/>
                <a:cs typeface="Arial" pitchFamily="34" charset="0"/>
              </a:rPr>
              <a:t>How Can LHINs and IHFs Work Together</a:t>
            </a:r>
          </a:p>
        </p:txBody>
      </p:sp>
      <p:sp>
        <p:nvSpPr>
          <p:cNvPr id="9" name="Subtitle 2"/>
          <p:cNvSpPr txBox="1">
            <a:spLocks/>
          </p:cNvSpPr>
          <p:nvPr/>
        </p:nvSpPr>
        <p:spPr>
          <a:xfrm>
            <a:off x="266700" y="1371601"/>
            <a:ext cx="80010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u="sng" dirty="0" smtClean="0">
                <a:latin typeface="Arial" pitchFamily="34" charset="0"/>
                <a:cs typeface="Arial" pitchFamily="34" charset="0"/>
              </a:rPr>
              <a:t>IHF’s involvement in IHSP process:</a:t>
            </a:r>
          </a:p>
          <a:p>
            <a:pPr marL="457200" indent="-457200"/>
            <a:r>
              <a:rPr lang="en-US" dirty="0" smtClean="0">
                <a:latin typeface="Arial" pitchFamily="34" charset="0"/>
                <a:cs typeface="Arial" pitchFamily="34" charset="0"/>
              </a:rPr>
              <a:t>Next IHSP 2014/5</a:t>
            </a:r>
          </a:p>
          <a:p>
            <a:pPr marL="457200" indent="-457200"/>
            <a:r>
              <a:rPr lang="en-US" dirty="0" smtClean="0">
                <a:latin typeface="Arial" pitchFamily="34" charset="0"/>
                <a:cs typeface="Arial" pitchFamily="34" charset="0"/>
              </a:rPr>
              <a:t>IHF reps need to meet with LHIN CEOs</a:t>
            </a:r>
          </a:p>
          <a:p>
            <a:pPr marL="457200" indent="-457200"/>
            <a:r>
              <a:rPr lang="en-US" dirty="0" smtClean="0">
                <a:latin typeface="Arial" pitchFamily="34" charset="0"/>
                <a:cs typeface="Arial" pitchFamily="34" charset="0"/>
              </a:rPr>
              <a:t>Get on LHIN CEOs’ radar</a:t>
            </a:r>
          </a:p>
          <a:p>
            <a:pPr marL="457200" indent="-457200"/>
            <a:r>
              <a:rPr lang="en-US" dirty="0" smtClean="0">
                <a:latin typeface="Arial" pitchFamily="34" charset="0"/>
                <a:cs typeface="Arial" pitchFamily="34" charset="0"/>
              </a:rPr>
              <a:t>Participate in community or focused engagement</a:t>
            </a:r>
          </a:p>
          <a:p>
            <a:pPr marL="457200" indent="-457200"/>
            <a:r>
              <a:rPr lang="en-US" dirty="0" smtClean="0">
                <a:latin typeface="Arial" pitchFamily="34" charset="0"/>
                <a:cs typeface="Arial" pitchFamily="34" charset="0"/>
              </a:rPr>
              <a:t>Submit brief to LHIN </a:t>
            </a:r>
            <a:endParaRPr lang="en-US" dirty="0">
              <a:latin typeface="Arial" pitchFamily="34" charset="0"/>
              <a:cs typeface="Arial" pitchFamily="34" charset="0"/>
            </a:endParaRPr>
          </a:p>
        </p:txBody>
      </p:sp>
    </p:spTree>
    <p:extLst>
      <p:ext uri="{BB962C8B-B14F-4D97-AF65-F5344CB8AC3E}">
        <p14:creationId xmlns:p14="http://schemas.microsoft.com/office/powerpoint/2010/main" val="3360301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33</a:t>
            </a:fld>
            <a:endParaRPr lang="en-US" dirty="0"/>
          </a:p>
        </p:txBody>
      </p:sp>
      <p:sp>
        <p:nvSpPr>
          <p:cNvPr id="7" name="Title 1"/>
          <p:cNvSpPr txBox="1">
            <a:spLocks/>
          </p:cNvSpPr>
          <p:nvPr/>
        </p:nvSpPr>
        <p:spPr>
          <a:xfrm>
            <a:off x="588135" y="228601"/>
            <a:ext cx="7772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7030A0"/>
                </a:solidFill>
                <a:latin typeface="Arial" pitchFamily="34" charset="0"/>
                <a:cs typeface="Arial" pitchFamily="34" charset="0"/>
              </a:rPr>
              <a:t>How Can LHINs and IHFs Work Together</a:t>
            </a:r>
          </a:p>
        </p:txBody>
      </p:sp>
      <p:sp>
        <p:nvSpPr>
          <p:cNvPr id="8" name="Subtitle 2"/>
          <p:cNvSpPr txBox="1">
            <a:spLocks/>
          </p:cNvSpPr>
          <p:nvPr/>
        </p:nvSpPr>
        <p:spPr>
          <a:xfrm>
            <a:off x="228600" y="1371600"/>
            <a:ext cx="8534399"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u="sng" dirty="0" smtClean="0">
                <a:latin typeface="Arial" pitchFamily="34" charset="0"/>
                <a:cs typeface="Arial" pitchFamily="34" charset="0"/>
              </a:rPr>
              <a:t>How can LHINs facilitate the coordination of diagnostic services between hospitals &amp; </a:t>
            </a:r>
            <a:r>
              <a:rPr lang="en-US" sz="2600" u="sng" dirty="0" smtClean="0">
                <a:latin typeface="Arial" pitchFamily="34" charset="0"/>
                <a:cs typeface="Arial" pitchFamily="34" charset="0"/>
              </a:rPr>
              <a:t>IHFs?:</a:t>
            </a:r>
            <a:endParaRPr lang="en-US" sz="2600" u="sng" dirty="0" smtClean="0">
              <a:latin typeface="Arial" pitchFamily="34" charset="0"/>
              <a:cs typeface="Arial" pitchFamily="34" charset="0"/>
            </a:endParaRPr>
          </a:p>
          <a:p>
            <a:pPr marL="457200" indent="-457200"/>
            <a:r>
              <a:rPr lang="en-US" sz="2600" dirty="0" smtClean="0">
                <a:latin typeface="Arial" pitchFamily="34" charset="0"/>
                <a:cs typeface="Arial" pitchFamily="34" charset="0"/>
              </a:rPr>
              <a:t>Need for a directory of IHFs per LHIN, including scope of services and volumes</a:t>
            </a:r>
          </a:p>
          <a:p>
            <a:pPr marL="457200" indent="-457200"/>
            <a:r>
              <a:rPr lang="en-US" sz="2600" dirty="0" smtClean="0">
                <a:latin typeface="Arial" pitchFamily="34" charset="0"/>
                <a:cs typeface="Arial" pitchFamily="34" charset="0"/>
              </a:rPr>
              <a:t>LHINs could host meetings of IHF representatives and hospital representatives</a:t>
            </a:r>
          </a:p>
          <a:p>
            <a:pPr marL="457200" indent="-457200"/>
            <a:r>
              <a:rPr lang="en-US" sz="2600" dirty="0" smtClean="0">
                <a:latin typeface="Arial" pitchFamily="34" charset="0"/>
                <a:cs typeface="Arial" pitchFamily="34" charset="0"/>
              </a:rPr>
              <a:t>LHIN could invite IHFs to regional hospital CEO meetings</a:t>
            </a:r>
          </a:p>
          <a:p>
            <a:pPr marL="0" indent="0">
              <a:buNone/>
            </a:pPr>
            <a:endParaRPr lang="en-US" dirty="0"/>
          </a:p>
        </p:txBody>
      </p:sp>
    </p:spTree>
    <p:extLst>
      <p:ext uri="{BB962C8B-B14F-4D97-AF65-F5344CB8AC3E}">
        <p14:creationId xmlns:p14="http://schemas.microsoft.com/office/powerpoint/2010/main" val="2963323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34</a:t>
            </a:fld>
            <a:endParaRPr lang="en-US" dirty="0"/>
          </a:p>
        </p:txBody>
      </p:sp>
      <p:sp>
        <p:nvSpPr>
          <p:cNvPr id="8" name="Title 1"/>
          <p:cNvSpPr txBox="1">
            <a:spLocks/>
          </p:cNvSpPr>
          <p:nvPr/>
        </p:nvSpPr>
        <p:spPr>
          <a:xfrm>
            <a:off x="457200" y="228600"/>
            <a:ext cx="7772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7030A0"/>
                </a:solidFill>
                <a:latin typeface="Arial" pitchFamily="34" charset="0"/>
                <a:cs typeface="Arial" pitchFamily="34" charset="0"/>
              </a:rPr>
              <a:t>How Can LHINs and IHFs Work Together</a:t>
            </a:r>
          </a:p>
        </p:txBody>
      </p:sp>
      <p:sp>
        <p:nvSpPr>
          <p:cNvPr id="9" name="Subtitle 2"/>
          <p:cNvSpPr txBox="1">
            <a:spLocks/>
          </p:cNvSpPr>
          <p:nvPr/>
        </p:nvSpPr>
        <p:spPr>
          <a:xfrm>
            <a:off x="183524" y="1247104"/>
            <a:ext cx="8655676" cy="426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u="sng" dirty="0" smtClean="0">
                <a:latin typeface="Arial" pitchFamily="34" charset="0"/>
                <a:cs typeface="Arial" pitchFamily="34" charset="0"/>
              </a:rPr>
              <a:t>Opportunities for the involvement of IHF’s in LHIN activities and committees:</a:t>
            </a:r>
          </a:p>
          <a:p>
            <a:pPr marL="457200" indent="-457200"/>
            <a:r>
              <a:rPr lang="en-US" sz="2600" dirty="0" smtClean="0">
                <a:latin typeface="Arial" pitchFamily="34" charset="0"/>
                <a:cs typeface="Arial" pitchFamily="34" charset="0"/>
              </a:rPr>
              <a:t>IHF health professionals could apply to be members of LHINs’ HPAC</a:t>
            </a:r>
          </a:p>
          <a:p>
            <a:pPr marL="457200" indent="-457200"/>
            <a:r>
              <a:rPr lang="en-US" sz="2600" dirty="0" smtClean="0">
                <a:latin typeface="Arial" pitchFamily="34" charset="0"/>
                <a:cs typeface="Arial" pitchFamily="34" charset="0"/>
              </a:rPr>
              <a:t>IHF association could develop relationship with CEO Council</a:t>
            </a:r>
          </a:p>
          <a:p>
            <a:pPr marL="457200" indent="-457200"/>
            <a:r>
              <a:rPr lang="en-US" sz="2600" dirty="0" smtClean="0">
                <a:latin typeface="Arial" pitchFamily="34" charset="0"/>
                <a:cs typeface="Arial" pitchFamily="34" charset="0"/>
              </a:rPr>
              <a:t>Individual IHFs could develop relationship with LHIN CEO</a:t>
            </a:r>
          </a:p>
          <a:p>
            <a:pPr marL="457200" indent="-457200"/>
            <a:r>
              <a:rPr lang="en-US" sz="2600" dirty="0" smtClean="0">
                <a:latin typeface="Arial" pitchFamily="34" charset="0"/>
                <a:cs typeface="Arial" pitchFamily="34" charset="0"/>
              </a:rPr>
              <a:t>LHIN CEOs could ensure IHFs are represented on their diagnostic planning groups, etc.</a:t>
            </a:r>
          </a:p>
          <a:p>
            <a:pPr marL="457200" indent="-457200"/>
            <a:endParaRPr lang="en-US" dirty="0" smtClean="0"/>
          </a:p>
          <a:p>
            <a:pPr marL="457200" indent="-457200"/>
            <a:endParaRPr lang="en-US" dirty="0"/>
          </a:p>
        </p:txBody>
      </p:sp>
    </p:spTree>
    <p:extLst>
      <p:ext uri="{BB962C8B-B14F-4D97-AF65-F5344CB8AC3E}">
        <p14:creationId xmlns:p14="http://schemas.microsoft.com/office/powerpoint/2010/main" val="2390045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35</a:t>
            </a:fld>
            <a:endParaRPr lang="en-US" dirty="0"/>
          </a:p>
        </p:txBody>
      </p:sp>
      <p:sp>
        <p:nvSpPr>
          <p:cNvPr id="5" name="Title 1"/>
          <p:cNvSpPr txBox="1">
            <a:spLocks/>
          </p:cNvSpPr>
          <p:nvPr/>
        </p:nvSpPr>
        <p:spPr>
          <a:xfrm>
            <a:off x="420710" y="157625"/>
            <a:ext cx="7772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7030A0"/>
                </a:solidFill>
                <a:latin typeface="Arial" pitchFamily="34" charset="0"/>
                <a:cs typeface="Arial" pitchFamily="34" charset="0"/>
              </a:rPr>
              <a:t>How Can LHINs and IHFs Work Together</a:t>
            </a:r>
          </a:p>
        </p:txBody>
      </p:sp>
      <p:sp>
        <p:nvSpPr>
          <p:cNvPr id="6" name="Subtitle 2"/>
          <p:cNvSpPr txBox="1">
            <a:spLocks/>
          </p:cNvSpPr>
          <p:nvPr/>
        </p:nvSpPr>
        <p:spPr>
          <a:xfrm>
            <a:off x="246845" y="1295400"/>
            <a:ext cx="8534400" cy="434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u="sng" dirty="0" smtClean="0"/>
              <a:t>Rules of engagement for IHF’s to work with LHINs:</a:t>
            </a:r>
          </a:p>
          <a:p>
            <a:pPr marL="0" indent="0">
              <a:buNone/>
            </a:pPr>
            <a:endParaRPr lang="en-US" sz="3000" dirty="0" smtClean="0"/>
          </a:p>
          <a:p>
            <a:pPr marL="457200" indent="-457200"/>
            <a:r>
              <a:rPr lang="en-US" sz="3000" dirty="0" smtClean="0"/>
              <a:t>LHINs are looking to improve access to high quality care within the current fiscal realities</a:t>
            </a:r>
          </a:p>
          <a:p>
            <a:pPr marL="0" indent="0">
              <a:buNone/>
            </a:pPr>
            <a:endParaRPr lang="en-US" sz="3000" dirty="0" smtClean="0"/>
          </a:p>
          <a:p>
            <a:pPr marL="457200" indent="-457200"/>
            <a:r>
              <a:rPr lang="en-US" sz="3000" dirty="0" smtClean="0"/>
              <a:t>IHFs should not be looking for more funds</a:t>
            </a:r>
          </a:p>
          <a:p>
            <a:pPr marL="0" indent="0">
              <a:buNone/>
            </a:pPr>
            <a:endParaRPr lang="en-US" sz="3000" dirty="0" smtClean="0"/>
          </a:p>
          <a:p>
            <a:pPr marL="457200" indent="-457200"/>
            <a:r>
              <a:rPr lang="en-US" sz="3000" dirty="0" smtClean="0"/>
              <a:t>IHFs need to approach LHINs about how they can contribute to a more integrated system and to more effective delivery of services.</a:t>
            </a:r>
          </a:p>
          <a:p>
            <a:pPr marL="457200" indent="-457200"/>
            <a:endParaRPr lang="en-US" dirty="0" smtClean="0"/>
          </a:p>
          <a:p>
            <a:pPr marL="457200" indent="-457200"/>
            <a:endParaRPr lang="en-US" dirty="0"/>
          </a:p>
        </p:txBody>
      </p:sp>
    </p:spTree>
    <p:extLst>
      <p:ext uri="{BB962C8B-B14F-4D97-AF65-F5344CB8AC3E}">
        <p14:creationId xmlns:p14="http://schemas.microsoft.com/office/powerpoint/2010/main" val="2908759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36</a:t>
            </a:fld>
            <a:endParaRPr lang="en-US" dirty="0"/>
          </a:p>
        </p:txBody>
      </p:sp>
      <p:sp>
        <p:nvSpPr>
          <p:cNvPr id="5" name="Title 1"/>
          <p:cNvSpPr txBox="1">
            <a:spLocks/>
          </p:cNvSpPr>
          <p:nvPr/>
        </p:nvSpPr>
        <p:spPr>
          <a:xfrm>
            <a:off x="228600" y="152401"/>
            <a:ext cx="86106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7030A0"/>
                </a:solidFill>
                <a:latin typeface="Arial" pitchFamily="34" charset="0"/>
                <a:cs typeface="Arial" pitchFamily="34" charset="0"/>
              </a:rPr>
              <a:t>How Can LHINs and IHFs Work Together</a:t>
            </a:r>
          </a:p>
        </p:txBody>
      </p:sp>
      <p:sp>
        <p:nvSpPr>
          <p:cNvPr id="6" name="Subtitle 2"/>
          <p:cNvSpPr txBox="1">
            <a:spLocks/>
          </p:cNvSpPr>
          <p:nvPr/>
        </p:nvSpPr>
        <p:spPr>
          <a:xfrm>
            <a:off x="76200" y="860738"/>
            <a:ext cx="8763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u="sng" dirty="0" smtClean="0">
                <a:latin typeface="Arial" pitchFamily="34" charset="0"/>
                <a:cs typeface="Arial" pitchFamily="34" charset="0"/>
              </a:rPr>
              <a:t>Should funding of IHF’s be under the auspices of LHINs?:</a:t>
            </a:r>
          </a:p>
          <a:p>
            <a:pPr marL="457200" indent="-457200"/>
            <a:r>
              <a:rPr lang="en-US" sz="2600" dirty="0" smtClean="0">
                <a:latin typeface="Arial" pitchFamily="34" charset="0"/>
                <a:cs typeface="Arial" pitchFamily="34" charset="0"/>
              </a:rPr>
              <a:t>The issue is not so  much the funding, it is more the accountability to the LHINs</a:t>
            </a:r>
          </a:p>
          <a:p>
            <a:pPr marL="457200" indent="-457200"/>
            <a:r>
              <a:rPr lang="en-US" sz="2600" dirty="0" smtClean="0">
                <a:latin typeface="Arial" pitchFamily="34" charset="0"/>
                <a:cs typeface="Arial" pitchFamily="34" charset="0"/>
              </a:rPr>
              <a:t>Accountability and Service Accountability Agreements (SAAs) are more about alignment of priorities and not about the heavy hand</a:t>
            </a:r>
          </a:p>
          <a:p>
            <a:pPr marL="457200" indent="-457200"/>
            <a:r>
              <a:rPr lang="en-US" sz="2600" dirty="0" smtClean="0">
                <a:latin typeface="Arial" pitchFamily="34" charset="0"/>
                <a:cs typeface="Arial" pitchFamily="34" charset="0"/>
              </a:rPr>
              <a:t>I think IHFs would gain more from accountability then they would risk</a:t>
            </a:r>
          </a:p>
          <a:p>
            <a:pPr marL="457200" indent="-457200"/>
            <a:r>
              <a:rPr lang="en-US" sz="2600" dirty="0" smtClean="0">
                <a:latin typeface="Arial" pitchFamily="34" charset="0"/>
                <a:cs typeface="Arial" pitchFamily="34" charset="0"/>
              </a:rPr>
              <a:t>Re: funding, being accountable to LHINs, means LHINs could flow funds to IHFs, such as from annual community sector increases (i.e. 4% increase 2014)</a:t>
            </a:r>
          </a:p>
          <a:p>
            <a:pPr marL="457200" indent="-457200"/>
            <a:endParaRPr lang="en-US" sz="2600" dirty="0" smtClean="0">
              <a:latin typeface="Arial" pitchFamily="34" charset="0"/>
              <a:cs typeface="Arial" pitchFamily="34" charset="0"/>
            </a:endParaRPr>
          </a:p>
          <a:p>
            <a:pPr marL="457200" indent="-457200"/>
            <a:endParaRPr lang="en-US" dirty="0" smtClean="0"/>
          </a:p>
          <a:p>
            <a:pPr marL="457200" indent="-457200"/>
            <a:endParaRPr lang="en-US" dirty="0" smtClean="0"/>
          </a:p>
          <a:p>
            <a:pPr marL="457200" indent="-457200"/>
            <a:endParaRPr lang="en-US" dirty="0" smtClean="0"/>
          </a:p>
          <a:p>
            <a:pPr marL="457200" indent="-457200"/>
            <a:endParaRPr lang="en-US" dirty="0" smtClean="0"/>
          </a:p>
          <a:p>
            <a:pPr marL="457200" indent="-457200"/>
            <a:endParaRPr lang="en-US" dirty="0" smtClean="0"/>
          </a:p>
          <a:p>
            <a:pPr marL="457200" indent="-457200"/>
            <a:endParaRPr lang="en-US" dirty="0" smtClean="0"/>
          </a:p>
          <a:p>
            <a:pPr marL="457200" indent="-457200"/>
            <a:endParaRPr lang="en-US" dirty="0"/>
          </a:p>
        </p:txBody>
      </p:sp>
    </p:spTree>
    <p:extLst>
      <p:ext uri="{BB962C8B-B14F-4D97-AF65-F5344CB8AC3E}">
        <p14:creationId xmlns:p14="http://schemas.microsoft.com/office/powerpoint/2010/main" val="116709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37</a:t>
            </a:fld>
            <a:endParaRPr lang="en-US" dirty="0"/>
          </a:p>
        </p:txBody>
      </p:sp>
      <p:sp>
        <p:nvSpPr>
          <p:cNvPr id="5" name="Title 1"/>
          <p:cNvSpPr txBox="1">
            <a:spLocks/>
          </p:cNvSpPr>
          <p:nvPr/>
        </p:nvSpPr>
        <p:spPr>
          <a:xfrm>
            <a:off x="152400" y="172178"/>
            <a:ext cx="8763000"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7030A0"/>
                </a:solidFill>
                <a:latin typeface="Arial" pitchFamily="34" charset="0"/>
                <a:cs typeface="Arial" pitchFamily="34" charset="0"/>
              </a:rPr>
              <a:t>How Can LHINs and IHFs Work Together</a:t>
            </a:r>
          </a:p>
        </p:txBody>
      </p:sp>
      <p:sp>
        <p:nvSpPr>
          <p:cNvPr id="6" name="Subtitle 2"/>
          <p:cNvSpPr txBox="1">
            <a:spLocks/>
          </p:cNvSpPr>
          <p:nvPr/>
        </p:nvSpPr>
        <p:spPr>
          <a:xfrm>
            <a:off x="152400" y="1164324"/>
            <a:ext cx="8610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u="sng" dirty="0" smtClean="0">
                <a:latin typeface="Arial" pitchFamily="34" charset="0"/>
                <a:cs typeface="Arial" pitchFamily="34" charset="0"/>
              </a:rPr>
              <a:t>How might Community-Based Specialty Clinics impact IHF’s?:</a:t>
            </a:r>
          </a:p>
          <a:p>
            <a:pPr marL="457200" indent="-457200"/>
            <a:r>
              <a:rPr lang="en-US" sz="2800" dirty="0" smtClean="0">
                <a:latin typeface="Arial" pitchFamily="34" charset="0"/>
                <a:cs typeface="Arial" pitchFamily="34" charset="0"/>
              </a:rPr>
              <a:t>Who knows?</a:t>
            </a:r>
          </a:p>
          <a:p>
            <a:pPr marL="457200" indent="-457200"/>
            <a:r>
              <a:rPr lang="en-US" sz="2800" dirty="0" smtClean="0">
                <a:latin typeface="Arial" pitchFamily="34" charset="0"/>
                <a:cs typeface="Arial" pitchFamily="34" charset="0"/>
              </a:rPr>
              <a:t>IHFs might be a good model for the clinics</a:t>
            </a:r>
          </a:p>
          <a:p>
            <a:pPr marL="457200" indent="-457200"/>
            <a:r>
              <a:rPr lang="en-US" sz="2800" dirty="0" smtClean="0">
                <a:latin typeface="Arial" pitchFamily="34" charset="0"/>
                <a:cs typeface="Arial" pitchFamily="34" charset="0"/>
              </a:rPr>
              <a:t>We would expect specialty clinics to be accountable to LHINs, but who knows</a:t>
            </a:r>
          </a:p>
          <a:p>
            <a:pPr marL="457200" indent="-457200"/>
            <a:r>
              <a:rPr lang="en-US" sz="2800" dirty="0" smtClean="0">
                <a:latin typeface="Arial" pitchFamily="34" charset="0"/>
                <a:cs typeface="Arial" pitchFamily="34" charset="0"/>
              </a:rPr>
              <a:t>We may need to wait another month or so</a:t>
            </a:r>
          </a:p>
          <a:p>
            <a:pPr marL="457200" indent="-457200"/>
            <a:endParaRPr lang="en-US" dirty="0" smtClean="0"/>
          </a:p>
          <a:p>
            <a:pPr marL="457200" indent="-457200"/>
            <a:endParaRPr lang="en-US" dirty="0" smtClean="0"/>
          </a:p>
          <a:p>
            <a:pPr marL="0" indent="0">
              <a:buNone/>
            </a:pPr>
            <a:endParaRPr lang="en-US" dirty="0" smtClean="0"/>
          </a:p>
          <a:p>
            <a:pPr marL="457200" indent="-457200"/>
            <a:endParaRPr lang="en-US" dirty="0" smtClean="0"/>
          </a:p>
          <a:p>
            <a:pPr marL="457200" indent="-457200"/>
            <a:endParaRPr lang="en-US" dirty="0"/>
          </a:p>
        </p:txBody>
      </p:sp>
    </p:spTree>
    <p:extLst>
      <p:ext uri="{BB962C8B-B14F-4D97-AF65-F5344CB8AC3E}">
        <p14:creationId xmlns:p14="http://schemas.microsoft.com/office/powerpoint/2010/main" val="381371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38</a:t>
            </a:fld>
            <a:endParaRPr lang="en-US" dirty="0"/>
          </a:p>
        </p:txBody>
      </p:sp>
      <p:sp>
        <p:nvSpPr>
          <p:cNvPr id="5" name="Title 1"/>
          <p:cNvSpPr txBox="1">
            <a:spLocks/>
          </p:cNvSpPr>
          <p:nvPr/>
        </p:nvSpPr>
        <p:spPr>
          <a:xfrm>
            <a:off x="266701" y="165895"/>
            <a:ext cx="8610600"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7030A0"/>
                </a:solidFill>
                <a:latin typeface="Arial" pitchFamily="34" charset="0"/>
                <a:cs typeface="Arial" pitchFamily="34" charset="0"/>
              </a:rPr>
              <a:t>How Can LHINs and IHFs Work Together</a:t>
            </a:r>
          </a:p>
        </p:txBody>
      </p:sp>
      <p:sp>
        <p:nvSpPr>
          <p:cNvPr id="6" name="Subtitle 2"/>
          <p:cNvSpPr txBox="1">
            <a:spLocks/>
          </p:cNvSpPr>
          <p:nvPr/>
        </p:nvSpPr>
        <p:spPr>
          <a:xfrm>
            <a:off x="381000" y="1166470"/>
            <a:ext cx="8229600" cy="426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3000" dirty="0" smtClean="0">
                <a:latin typeface="Arial" pitchFamily="34" charset="0"/>
                <a:cs typeface="Arial" pitchFamily="34" charset="0"/>
              </a:rPr>
              <a:t>LHINs are committed to improving access to high quality care</a:t>
            </a:r>
          </a:p>
          <a:p>
            <a:pPr marL="457200" indent="-457200"/>
            <a:r>
              <a:rPr lang="en-US" sz="3000" dirty="0" smtClean="0">
                <a:latin typeface="Arial" pitchFamily="34" charset="0"/>
                <a:cs typeface="Arial" pitchFamily="34" charset="0"/>
              </a:rPr>
              <a:t>We value the role IHFs play in regional systems of integrated care</a:t>
            </a:r>
          </a:p>
          <a:p>
            <a:pPr marL="457200" indent="-457200"/>
            <a:r>
              <a:rPr lang="en-US" sz="3000" dirty="0" smtClean="0">
                <a:latin typeface="Arial" pitchFamily="34" charset="0"/>
                <a:cs typeface="Arial" pitchFamily="34" charset="0"/>
              </a:rPr>
              <a:t>We are very interested in uniformly strengthening our relationships with IHFs</a:t>
            </a:r>
          </a:p>
          <a:p>
            <a:pPr marL="457200" indent="-457200"/>
            <a:r>
              <a:rPr lang="en-US" sz="3000" dirty="0" smtClean="0">
                <a:latin typeface="Arial" pitchFamily="34" charset="0"/>
                <a:cs typeface="Arial" pitchFamily="34" charset="0"/>
              </a:rPr>
              <a:t>We offer to invite your representatives to meet with the LHIN CEOs at near future meeting</a:t>
            </a:r>
          </a:p>
          <a:p>
            <a:pPr marL="457200" indent="-457200"/>
            <a:endParaRPr lang="en-US" dirty="0" smtClean="0"/>
          </a:p>
          <a:p>
            <a:pPr marL="457200" indent="-457200"/>
            <a:endParaRPr lang="en-US" dirty="0" smtClean="0"/>
          </a:p>
          <a:p>
            <a:pPr marL="457200" indent="-457200"/>
            <a:endParaRPr lang="en-US" dirty="0" smtClean="0"/>
          </a:p>
          <a:p>
            <a:pPr marL="457200" indent="-457200"/>
            <a:endParaRPr lang="en-US" dirty="0"/>
          </a:p>
        </p:txBody>
      </p:sp>
    </p:spTree>
    <p:extLst>
      <p:ext uri="{BB962C8B-B14F-4D97-AF65-F5344CB8AC3E}">
        <p14:creationId xmlns:p14="http://schemas.microsoft.com/office/powerpoint/2010/main" val="208307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39</a:t>
            </a:fld>
            <a:endParaRPr lang="en-US" dirty="0"/>
          </a:p>
        </p:txBody>
      </p:sp>
      <p:sp>
        <p:nvSpPr>
          <p:cNvPr id="5" name="Content Placeholder 2"/>
          <p:cNvSpPr>
            <a:spLocks noGrp="1"/>
          </p:cNvSpPr>
          <p:nvPr>
            <p:ph idx="1"/>
          </p:nvPr>
        </p:nvSpPr>
        <p:spPr>
          <a:xfrm>
            <a:off x="342901" y="1295400"/>
            <a:ext cx="8458200" cy="4322136"/>
          </a:xfrm>
        </p:spPr>
        <p:txBody>
          <a:bodyPr/>
          <a:lstStyle/>
          <a:p>
            <a:pPr marL="0" indent="0">
              <a:buNone/>
            </a:pPr>
            <a:r>
              <a:rPr lang="en-US" dirty="0" smtClean="0">
                <a:latin typeface="Arial" pitchFamily="34" charset="0"/>
                <a:cs typeface="Arial" pitchFamily="34" charset="0"/>
              </a:rPr>
              <a:t>LHINs are building relationships with and among our local communities, including:</a:t>
            </a:r>
          </a:p>
          <a:p>
            <a:pPr lvl="1"/>
            <a:r>
              <a:rPr lang="en-US" dirty="0" smtClean="0">
                <a:latin typeface="Arial" pitchFamily="34" charset="0"/>
                <a:cs typeface="Arial" pitchFamily="34" charset="0"/>
              </a:rPr>
              <a:t>Patients</a:t>
            </a:r>
          </a:p>
          <a:p>
            <a:pPr lvl="1"/>
            <a:r>
              <a:rPr lang="en-US" dirty="0" smtClean="0">
                <a:latin typeface="Arial" pitchFamily="34" charset="0"/>
                <a:cs typeface="Arial" pitchFamily="34" charset="0"/>
              </a:rPr>
              <a:t>Governing bodies,</a:t>
            </a:r>
          </a:p>
          <a:p>
            <a:pPr lvl="1"/>
            <a:r>
              <a:rPr lang="en-US" dirty="0" smtClean="0">
                <a:latin typeface="Arial" pitchFamily="34" charset="0"/>
                <a:cs typeface="Arial" pitchFamily="34" charset="0"/>
              </a:rPr>
              <a:t>HSP executives</a:t>
            </a:r>
          </a:p>
          <a:p>
            <a:pPr lvl="1"/>
            <a:r>
              <a:rPr lang="en-US" dirty="0" smtClean="0">
                <a:latin typeface="Arial" pitchFamily="34" charset="0"/>
                <a:cs typeface="Arial" pitchFamily="34" charset="0"/>
              </a:rPr>
              <a:t>HSP frontline staff</a:t>
            </a:r>
          </a:p>
          <a:p>
            <a:pPr lvl="1"/>
            <a:r>
              <a:rPr lang="en-US" dirty="0" smtClean="0">
                <a:latin typeface="Arial" pitchFamily="34" charset="0"/>
                <a:cs typeface="Arial" pitchFamily="34" charset="0"/>
              </a:rPr>
              <a:t>Doctors</a:t>
            </a:r>
          </a:p>
          <a:p>
            <a:pPr lvl="1">
              <a:buNone/>
            </a:pPr>
            <a:endParaRPr lang="en-US" dirty="0" smtClean="0"/>
          </a:p>
          <a:p>
            <a:pPr lvl="1"/>
            <a:endParaRPr lang="en-US" dirty="0" smtClean="0"/>
          </a:p>
          <a:p>
            <a:pPr lvl="1"/>
            <a:endParaRPr lang="en-US" dirty="0" smtClean="0"/>
          </a:p>
          <a:p>
            <a:pPr lvl="1"/>
            <a:endParaRPr lang="en-US" dirty="0" smtClean="0"/>
          </a:p>
        </p:txBody>
      </p:sp>
      <p:sp>
        <p:nvSpPr>
          <p:cNvPr id="6" name="Title 1"/>
          <p:cNvSpPr>
            <a:spLocks noGrp="1"/>
          </p:cNvSpPr>
          <p:nvPr>
            <p:ph type="title"/>
          </p:nvPr>
        </p:nvSpPr>
        <p:spPr>
          <a:xfrm>
            <a:off x="228601" y="152400"/>
            <a:ext cx="8686799" cy="914400"/>
          </a:xfrm>
        </p:spPr>
        <p:txBody>
          <a:bodyPr>
            <a:normAutofit/>
          </a:bodyPr>
          <a:lstStyle/>
          <a:p>
            <a:pPr algn="l"/>
            <a:r>
              <a:rPr lang="en-US" sz="3600" dirty="0" smtClean="0">
                <a:solidFill>
                  <a:srgbClr val="7030A0"/>
                </a:solidFill>
                <a:latin typeface="Arial" pitchFamily="34" charset="0"/>
                <a:cs typeface="Arial" pitchFamily="34" charset="0"/>
              </a:rPr>
              <a:t>The LHINs Are Relationship Builders</a:t>
            </a:r>
          </a:p>
        </p:txBody>
      </p:sp>
    </p:spTree>
    <p:extLst>
      <p:ext uri="{BB962C8B-B14F-4D97-AF65-F5344CB8AC3E}">
        <p14:creationId xmlns:p14="http://schemas.microsoft.com/office/powerpoint/2010/main" val="318348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4</a:t>
            </a:fld>
            <a:endParaRPr lang="en-US" dirty="0"/>
          </a:p>
        </p:txBody>
      </p:sp>
      <p:sp>
        <p:nvSpPr>
          <p:cNvPr id="9" name="Slide Number Placeholder 4"/>
          <p:cNvSpPr txBox="1">
            <a:spLocks/>
          </p:cNvSpPr>
          <p:nvPr/>
        </p:nvSpPr>
        <p:spPr>
          <a:xfrm>
            <a:off x="4191000" y="6400800"/>
            <a:ext cx="762000" cy="4572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3899EDF-F3E2-4665-9045-004CD9A1CA62}" type="slidenum">
              <a:rPr lang="en-US" smtClean="0"/>
              <a:pPr>
                <a:defRPr/>
              </a:pPr>
              <a:t>4</a:t>
            </a:fld>
            <a:endParaRPr lang="en-US" dirty="0"/>
          </a:p>
        </p:txBody>
      </p:sp>
      <p:sp>
        <p:nvSpPr>
          <p:cNvPr id="10" name="Rectangle 2"/>
          <p:cNvSpPr>
            <a:spLocks noGrp="1" noChangeArrowheads="1"/>
          </p:cNvSpPr>
          <p:nvPr>
            <p:ph type="title"/>
          </p:nvPr>
        </p:nvSpPr>
        <p:spPr>
          <a:xfrm>
            <a:off x="381000" y="457200"/>
            <a:ext cx="8153400" cy="990600"/>
          </a:xfrm>
        </p:spPr>
        <p:txBody>
          <a:bodyPr>
            <a:noAutofit/>
          </a:bodyPr>
          <a:lstStyle/>
          <a:p>
            <a:pPr eaLnBrk="1" hangingPunct="1"/>
            <a:r>
              <a:rPr lang="en-US" sz="3200" dirty="0" smtClean="0">
                <a:solidFill>
                  <a:srgbClr val="7030A0"/>
                </a:solidFill>
                <a:latin typeface="Arial" pitchFamily="34" charset="0"/>
                <a:cs typeface="Arial" pitchFamily="34" charset="0"/>
              </a:rPr>
              <a:t>Ontario’s LHINs manage approximately </a:t>
            </a:r>
            <a:br>
              <a:rPr lang="en-US" sz="3200" dirty="0" smtClean="0">
                <a:solidFill>
                  <a:srgbClr val="7030A0"/>
                </a:solidFill>
                <a:latin typeface="Arial" pitchFamily="34" charset="0"/>
                <a:cs typeface="Arial" pitchFamily="34" charset="0"/>
              </a:rPr>
            </a:br>
            <a:r>
              <a:rPr lang="en-US" sz="3200" dirty="0" smtClean="0">
                <a:solidFill>
                  <a:srgbClr val="7030A0"/>
                </a:solidFill>
                <a:latin typeface="Arial" pitchFamily="34" charset="0"/>
                <a:cs typeface="Arial" pitchFamily="34" charset="0"/>
              </a:rPr>
              <a:t>$22 Billion in Health Care Expenditures</a:t>
            </a:r>
            <a:r>
              <a:rPr lang="en-US" sz="3200" b="0" dirty="0" smtClean="0">
                <a:solidFill>
                  <a:srgbClr val="7030A0"/>
                </a:solidFill>
                <a:latin typeface="Arial" pitchFamily="34" charset="0"/>
                <a:cs typeface="Arial" pitchFamily="34" charset="0"/>
              </a:rPr>
              <a:t>  </a:t>
            </a:r>
          </a:p>
        </p:txBody>
      </p:sp>
      <p:sp>
        <p:nvSpPr>
          <p:cNvPr id="11" name="Rectangle 3"/>
          <p:cNvSpPr>
            <a:spLocks noChangeArrowheads="1"/>
          </p:cNvSpPr>
          <p:nvPr/>
        </p:nvSpPr>
        <p:spPr bwMode="auto">
          <a:xfrm>
            <a:off x="383754" y="2002875"/>
            <a:ext cx="3827462" cy="3611562"/>
          </a:xfrm>
          <a:prstGeom prst="rect">
            <a:avLst/>
          </a:prstGeom>
          <a:solidFill>
            <a:schemeClr val="accent4">
              <a:lumMod val="60000"/>
              <a:lumOff val="40000"/>
            </a:schemeClr>
          </a:solidFill>
          <a:ln w="9525">
            <a:solidFill>
              <a:schemeClr val="tx1"/>
            </a:solidFill>
            <a:miter lim="800000"/>
            <a:headEnd/>
            <a:tailEnd/>
          </a:ln>
          <a:effectLst>
            <a:outerShdw dist="107763" dir="2700000" algn="ctr" rotWithShape="0">
              <a:schemeClr val="tx2">
                <a:alpha val="50000"/>
              </a:schemeClr>
            </a:outerShdw>
          </a:effectLst>
        </p:spPr>
        <p:txBody>
          <a:bodyPr/>
          <a:lstStyle/>
          <a:p>
            <a:pPr marL="236538" indent="-236538" eaLnBrk="1" hangingPunct="1">
              <a:tabLst>
                <a:tab pos="1481138" algn="l"/>
                <a:tab pos="1597025" algn="l"/>
              </a:tabLst>
              <a:defRPr/>
            </a:pPr>
            <a:r>
              <a:rPr lang="en-US" sz="1800" b="1" u="sng" dirty="0">
                <a:latin typeface="Arial" charset="0"/>
                <a:ea typeface="ＭＳ Ｐゴシック" pitchFamily="-80" charset="-128"/>
              </a:rPr>
              <a:t>LHIN</a:t>
            </a:r>
          </a:p>
          <a:p>
            <a:pPr marL="236538" indent="-236538" eaLnBrk="1" hangingPunct="1">
              <a:tabLst>
                <a:tab pos="1481138" algn="l"/>
                <a:tab pos="1597025" algn="l"/>
              </a:tabLst>
              <a:defRPr/>
            </a:pPr>
            <a:endParaRPr lang="en-US" sz="800" b="1" u="sng" dirty="0">
              <a:latin typeface="Arial" charset="0"/>
              <a:ea typeface="ＭＳ Ｐゴシック" pitchFamily="-80" charset="-128"/>
            </a:endParaRPr>
          </a:p>
          <a:p>
            <a:pPr marL="236538" indent="-236538" eaLnBrk="1" hangingPunct="1">
              <a:buFontTx/>
              <a:buChar char="•"/>
              <a:tabLst>
                <a:tab pos="1481138" algn="l"/>
                <a:tab pos="1597025" algn="l"/>
              </a:tabLst>
              <a:defRPr/>
            </a:pPr>
            <a:r>
              <a:rPr lang="en-US" sz="1800" b="1" dirty="0">
                <a:latin typeface="Arial" charset="0"/>
                <a:ea typeface="ＭＳ Ｐゴシック" pitchFamily="-80" charset="-128"/>
              </a:rPr>
              <a:t>Public and Private Hospitals</a:t>
            </a:r>
          </a:p>
          <a:p>
            <a:pPr marL="236538" indent="-236538" eaLnBrk="1" hangingPunct="1">
              <a:buFontTx/>
              <a:buChar char="•"/>
              <a:tabLst>
                <a:tab pos="1481138" algn="l"/>
                <a:tab pos="1597025" algn="l"/>
              </a:tabLst>
              <a:defRPr/>
            </a:pPr>
            <a:r>
              <a:rPr lang="en-US" sz="1800" b="1" dirty="0">
                <a:latin typeface="Arial" charset="0"/>
                <a:ea typeface="ＭＳ Ｐゴシック" pitchFamily="-80" charset="-128"/>
              </a:rPr>
              <a:t>Long-Term Care Homes</a:t>
            </a:r>
          </a:p>
          <a:p>
            <a:pPr marL="236538" indent="-236538" eaLnBrk="1" hangingPunct="1">
              <a:buFontTx/>
              <a:buChar char="•"/>
              <a:tabLst>
                <a:tab pos="1481138" algn="l"/>
                <a:tab pos="1597025" algn="l"/>
              </a:tabLst>
              <a:defRPr/>
            </a:pPr>
            <a:r>
              <a:rPr lang="en-US" sz="1800" b="1" dirty="0">
                <a:latin typeface="Arial" charset="0"/>
                <a:ea typeface="ＭＳ Ｐゴシック" pitchFamily="-80" charset="-128"/>
              </a:rPr>
              <a:t>CCAC</a:t>
            </a:r>
          </a:p>
          <a:p>
            <a:pPr marL="236538" indent="-236538" eaLnBrk="1" hangingPunct="1">
              <a:buFontTx/>
              <a:buChar char="•"/>
              <a:tabLst>
                <a:tab pos="1481138" algn="l"/>
                <a:tab pos="1597025" algn="l"/>
              </a:tabLst>
              <a:defRPr/>
            </a:pPr>
            <a:r>
              <a:rPr lang="en-US" sz="1800" b="1" dirty="0">
                <a:latin typeface="Arial" charset="0"/>
                <a:ea typeface="ＭＳ Ｐゴシック" pitchFamily="-80" charset="-128"/>
              </a:rPr>
              <a:t>Community Mental Health and Addictions</a:t>
            </a:r>
          </a:p>
          <a:p>
            <a:pPr marL="236538" indent="-236538" eaLnBrk="1" hangingPunct="1">
              <a:buFontTx/>
              <a:buChar char="•"/>
              <a:tabLst>
                <a:tab pos="1481138" algn="l"/>
                <a:tab pos="1597025" algn="l"/>
              </a:tabLst>
              <a:defRPr/>
            </a:pPr>
            <a:r>
              <a:rPr lang="en-US" sz="1800" b="1" dirty="0">
                <a:latin typeface="Arial" charset="0"/>
                <a:ea typeface="ＭＳ Ｐゴシック" pitchFamily="-80" charset="-128"/>
              </a:rPr>
              <a:t>Community Health Centres</a:t>
            </a:r>
          </a:p>
          <a:p>
            <a:pPr marL="236538" indent="-236538" eaLnBrk="1" hangingPunct="1">
              <a:buFontTx/>
              <a:buChar char="•"/>
              <a:tabLst>
                <a:tab pos="1481138" algn="l"/>
                <a:tab pos="1597025" algn="l"/>
              </a:tabLst>
              <a:defRPr/>
            </a:pPr>
            <a:r>
              <a:rPr lang="en-US" sz="1800" b="1" dirty="0">
                <a:latin typeface="Arial" charset="0"/>
                <a:ea typeface="ＭＳ Ｐゴシック" pitchFamily="-80" charset="-128"/>
              </a:rPr>
              <a:t>Community Support and Service Agencies</a:t>
            </a:r>
          </a:p>
          <a:p>
            <a:pPr lvl="1" eaLnBrk="1" hangingPunct="1">
              <a:tabLst>
                <a:tab pos="1481138" algn="l"/>
                <a:tab pos="1597025" algn="l"/>
              </a:tabLst>
              <a:defRPr/>
            </a:pPr>
            <a:r>
              <a:rPr lang="en-US" sz="1800" b="1" dirty="0">
                <a:latin typeface="Arial" charset="0"/>
                <a:ea typeface="ＭＳ Ｐゴシック" pitchFamily="-80" charset="-128"/>
              </a:rPr>
              <a:t>       e.g. Meals on Wheels </a:t>
            </a:r>
          </a:p>
          <a:p>
            <a:pPr marL="236538" indent="-236538" eaLnBrk="1" hangingPunct="1">
              <a:tabLst>
                <a:tab pos="1481138" algn="l"/>
                <a:tab pos="1597025" algn="l"/>
              </a:tabLst>
              <a:defRPr/>
            </a:pPr>
            <a:endParaRPr lang="en-US" sz="1800" b="1" dirty="0">
              <a:solidFill>
                <a:schemeClr val="bg1"/>
              </a:solidFill>
              <a:latin typeface="Arial" charset="0"/>
              <a:ea typeface="ＭＳ Ｐゴシック" pitchFamily="-80" charset="-128"/>
            </a:endParaRPr>
          </a:p>
          <a:p>
            <a:pPr marL="236538" indent="-236538" eaLnBrk="1" hangingPunct="1">
              <a:tabLst>
                <a:tab pos="1481138" algn="l"/>
                <a:tab pos="1597025" algn="l"/>
              </a:tabLst>
              <a:defRPr/>
            </a:pPr>
            <a:endParaRPr lang="en-US" sz="1800" b="1" dirty="0">
              <a:solidFill>
                <a:schemeClr val="bg1"/>
              </a:solidFill>
              <a:latin typeface="Arial" charset="0"/>
              <a:ea typeface="ＭＳ Ｐゴシック" pitchFamily="-80" charset="-128"/>
            </a:endParaRPr>
          </a:p>
        </p:txBody>
      </p:sp>
      <p:sp>
        <p:nvSpPr>
          <p:cNvPr id="12" name="Rectangle 4"/>
          <p:cNvSpPr>
            <a:spLocks noChangeArrowheads="1"/>
          </p:cNvSpPr>
          <p:nvPr/>
        </p:nvSpPr>
        <p:spPr bwMode="auto">
          <a:xfrm>
            <a:off x="4571999" y="1981200"/>
            <a:ext cx="3990975" cy="3606800"/>
          </a:xfrm>
          <a:prstGeom prst="rect">
            <a:avLst/>
          </a:prstGeom>
          <a:solidFill>
            <a:schemeClr val="accent4">
              <a:lumMod val="60000"/>
              <a:lumOff val="40000"/>
            </a:schemeClr>
          </a:solidFill>
          <a:ln w="9525">
            <a:solidFill>
              <a:schemeClr val="tx1"/>
            </a:solidFill>
            <a:miter lim="800000"/>
            <a:headEnd/>
            <a:tailEnd/>
          </a:ln>
          <a:effectLst>
            <a:outerShdw dist="107763" dir="2700000" algn="ctr" rotWithShape="0">
              <a:schemeClr val="tx2">
                <a:alpha val="50000"/>
              </a:schemeClr>
            </a:outerShdw>
          </a:effectLst>
        </p:spPr>
        <p:txBody>
          <a:bodyPr wrap="none"/>
          <a:lstStyle/>
          <a:p>
            <a:pPr eaLnBrk="1" hangingPunct="1">
              <a:tabLst>
                <a:tab pos="1204913" algn="l"/>
              </a:tabLst>
              <a:defRPr/>
            </a:pPr>
            <a:r>
              <a:rPr lang="en-US" sz="1800" b="1" dirty="0">
                <a:solidFill>
                  <a:schemeClr val="bg1"/>
                </a:solidFill>
                <a:latin typeface="Arial" charset="0"/>
                <a:ea typeface="ＭＳ Ｐゴシック" pitchFamily="-80" charset="-128"/>
              </a:rPr>
              <a:t> </a:t>
            </a:r>
            <a:r>
              <a:rPr lang="en-US" sz="1800" b="1" u="sng" dirty="0">
                <a:latin typeface="Arial" charset="0"/>
                <a:ea typeface="ＭＳ Ｐゴシック" pitchFamily="-80" charset="-128"/>
              </a:rPr>
              <a:t>Provincial:</a:t>
            </a:r>
          </a:p>
          <a:p>
            <a:pPr eaLnBrk="1" hangingPunct="1">
              <a:tabLst>
                <a:tab pos="1204913" algn="l"/>
              </a:tabLst>
              <a:defRPr/>
            </a:pPr>
            <a:endParaRPr lang="en-US" sz="800" b="1" u="sng" dirty="0">
              <a:latin typeface="Arial" charset="0"/>
              <a:ea typeface="ＭＳ Ｐゴシック" pitchFamily="-80" charset="-128"/>
            </a:endParaRPr>
          </a:p>
          <a:p>
            <a:pPr eaLnBrk="1" hangingPunct="1">
              <a:buFontTx/>
              <a:buChar char="•"/>
              <a:tabLst>
                <a:tab pos="1204913" algn="l"/>
              </a:tabLst>
              <a:defRPr/>
            </a:pPr>
            <a:r>
              <a:rPr lang="en-US" sz="1800" b="1" dirty="0">
                <a:latin typeface="Arial" charset="0"/>
                <a:ea typeface="ＭＳ Ｐゴシック" pitchFamily="-80" charset="-128"/>
              </a:rPr>
              <a:t>  OHIP &amp; Doctors</a:t>
            </a:r>
          </a:p>
          <a:p>
            <a:pPr eaLnBrk="1" hangingPunct="1">
              <a:buFontTx/>
              <a:buChar char="•"/>
              <a:tabLst>
                <a:tab pos="1204913" algn="l"/>
              </a:tabLst>
              <a:defRPr/>
            </a:pPr>
            <a:r>
              <a:rPr lang="en-US" sz="1800" b="1" dirty="0">
                <a:latin typeface="Arial" charset="0"/>
                <a:ea typeface="ＭＳ Ｐゴシック" pitchFamily="-80" charset="-128"/>
              </a:rPr>
              <a:t>  Family Health Teams </a:t>
            </a:r>
          </a:p>
          <a:p>
            <a:pPr eaLnBrk="1" hangingPunct="1">
              <a:buFontTx/>
              <a:buChar char="•"/>
              <a:tabLst>
                <a:tab pos="1204913" algn="l"/>
              </a:tabLst>
              <a:defRPr/>
            </a:pPr>
            <a:r>
              <a:rPr lang="en-US" sz="1800" b="1" dirty="0">
                <a:latin typeface="Arial" charset="0"/>
                <a:ea typeface="ＭＳ Ｐゴシック" pitchFamily="-80" charset="-128"/>
              </a:rPr>
              <a:t>  Other Practitioners</a:t>
            </a:r>
          </a:p>
          <a:p>
            <a:pPr eaLnBrk="1" hangingPunct="1">
              <a:buFontTx/>
              <a:buChar char="•"/>
              <a:tabLst>
                <a:tab pos="1204913" algn="l"/>
              </a:tabLst>
              <a:defRPr/>
            </a:pPr>
            <a:r>
              <a:rPr lang="en-US" sz="1800" b="1" dirty="0">
                <a:latin typeface="Arial" charset="0"/>
                <a:ea typeface="ＭＳ Ｐゴシック" pitchFamily="-80" charset="-128"/>
              </a:rPr>
              <a:t>  Provincial Drug Programs</a:t>
            </a:r>
          </a:p>
          <a:p>
            <a:pPr eaLnBrk="1" hangingPunct="1">
              <a:buFontTx/>
              <a:buChar char="•"/>
              <a:tabLst>
                <a:tab pos="1204913" algn="l"/>
              </a:tabLst>
              <a:defRPr/>
            </a:pPr>
            <a:r>
              <a:rPr lang="en-US" sz="1800" b="1" dirty="0">
                <a:latin typeface="Arial" charset="0"/>
                <a:ea typeface="ＭＳ Ｐゴシック" pitchFamily="-80" charset="-128"/>
              </a:rPr>
              <a:t>  Trillium GoL / organ donations</a:t>
            </a:r>
          </a:p>
          <a:p>
            <a:pPr eaLnBrk="1" hangingPunct="1">
              <a:buFontTx/>
              <a:buChar char="•"/>
              <a:tabLst>
                <a:tab pos="1204913" algn="l"/>
              </a:tabLst>
              <a:defRPr/>
            </a:pPr>
            <a:r>
              <a:rPr lang="en-US" sz="1800" b="1" dirty="0">
                <a:latin typeface="Arial" charset="0"/>
                <a:ea typeface="ＭＳ Ｐゴシック" pitchFamily="-80" charset="-128"/>
              </a:rPr>
              <a:t>  Ontario Drug Benefit</a:t>
            </a:r>
          </a:p>
          <a:p>
            <a:pPr eaLnBrk="1" hangingPunct="1">
              <a:buFontTx/>
              <a:buChar char="•"/>
              <a:tabLst>
                <a:tab pos="1204913" algn="l"/>
              </a:tabLst>
              <a:defRPr/>
            </a:pPr>
            <a:r>
              <a:rPr lang="en-US" sz="1800" b="1" dirty="0">
                <a:latin typeface="Arial" charset="0"/>
                <a:ea typeface="ＭＳ Ｐゴシック" pitchFamily="-80" charset="-128"/>
              </a:rPr>
              <a:t>  Public Health</a:t>
            </a:r>
          </a:p>
          <a:p>
            <a:pPr eaLnBrk="1" hangingPunct="1">
              <a:buFontTx/>
              <a:buChar char="•"/>
              <a:tabLst>
                <a:tab pos="1204913" algn="l"/>
              </a:tabLst>
              <a:defRPr/>
            </a:pPr>
            <a:r>
              <a:rPr lang="en-US" sz="1800" b="1" dirty="0">
                <a:latin typeface="Arial" charset="0"/>
                <a:ea typeface="ＭＳ Ｐゴシック" pitchFamily="-80" charset="-128"/>
              </a:rPr>
              <a:t>  Private Labs</a:t>
            </a:r>
          </a:p>
          <a:p>
            <a:pPr eaLnBrk="1" hangingPunct="1">
              <a:buFontTx/>
              <a:buChar char="•"/>
              <a:tabLst>
                <a:tab pos="1204913" algn="l"/>
              </a:tabLst>
              <a:defRPr/>
            </a:pPr>
            <a:r>
              <a:rPr lang="en-US" sz="1800" b="1" dirty="0">
                <a:latin typeface="Arial" charset="0"/>
                <a:ea typeface="ＭＳ Ｐゴシック" pitchFamily="-80" charset="-128"/>
              </a:rPr>
              <a:t>  Ambulance Services </a:t>
            </a:r>
          </a:p>
          <a:p>
            <a:pPr eaLnBrk="1" hangingPunct="1">
              <a:buFontTx/>
              <a:buChar char="•"/>
              <a:tabLst>
                <a:tab pos="1204913" algn="l"/>
              </a:tabLst>
              <a:defRPr/>
            </a:pPr>
            <a:r>
              <a:rPr lang="en-US" sz="1800" b="1" dirty="0">
                <a:latin typeface="Arial" charset="0"/>
                <a:ea typeface="ＭＳ Ｐゴシック" pitchFamily="-80" charset="-128"/>
              </a:rPr>
              <a:t>  Independent Health Facilities</a:t>
            </a:r>
          </a:p>
          <a:p>
            <a:pPr eaLnBrk="1" hangingPunct="1">
              <a:buFontTx/>
              <a:buChar char="•"/>
              <a:tabLst>
                <a:tab pos="1204913" algn="l"/>
              </a:tabLst>
              <a:defRPr/>
            </a:pPr>
            <a:r>
              <a:rPr lang="en-US" sz="1800" b="1" dirty="0">
                <a:latin typeface="Arial" charset="0"/>
                <a:ea typeface="ＭＳ Ｐゴシック" pitchFamily="-80" charset="-128"/>
              </a:rPr>
              <a:t>  Provincial Networks / Programs</a:t>
            </a:r>
          </a:p>
          <a:p>
            <a:pPr eaLnBrk="1" hangingPunct="1">
              <a:lnSpc>
                <a:spcPct val="80000"/>
              </a:lnSpc>
              <a:spcBef>
                <a:spcPct val="20000"/>
              </a:spcBef>
              <a:tabLst>
                <a:tab pos="1204913" algn="l"/>
              </a:tabLst>
              <a:defRPr/>
            </a:pPr>
            <a:r>
              <a:rPr lang="en-US" sz="1800" b="1" dirty="0">
                <a:solidFill>
                  <a:schemeClr val="bg1"/>
                </a:solidFill>
                <a:latin typeface="Arial" charset="0"/>
                <a:ea typeface="ＭＳ Ｐゴシック" pitchFamily="-80" charset="-128"/>
              </a:rPr>
              <a:t>	</a:t>
            </a:r>
          </a:p>
          <a:p>
            <a:pPr eaLnBrk="1" hangingPunct="1">
              <a:tabLst>
                <a:tab pos="1204913" algn="l"/>
              </a:tabLst>
              <a:defRPr/>
            </a:pPr>
            <a:endParaRPr lang="en-CA" sz="1800" dirty="0">
              <a:solidFill>
                <a:schemeClr val="bg1"/>
              </a:solidFill>
              <a:latin typeface="Times New Roman" pitchFamily="18" charset="0"/>
              <a:ea typeface="ＭＳ Ｐゴシック" pitchFamily="-80" charset="-128"/>
            </a:endParaRPr>
          </a:p>
        </p:txBody>
      </p:sp>
    </p:spTree>
    <p:extLst>
      <p:ext uri="{BB962C8B-B14F-4D97-AF65-F5344CB8AC3E}">
        <p14:creationId xmlns:p14="http://schemas.microsoft.com/office/powerpoint/2010/main" val="410234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40</a:t>
            </a:fld>
            <a:endParaRPr lang="en-US" dirty="0"/>
          </a:p>
        </p:txBody>
      </p:sp>
      <p:sp>
        <p:nvSpPr>
          <p:cNvPr id="5" name="Content Placeholder 2"/>
          <p:cNvSpPr>
            <a:spLocks noGrp="1"/>
          </p:cNvSpPr>
          <p:nvPr>
            <p:ph idx="1"/>
          </p:nvPr>
        </p:nvSpPr>
        <p:spPr>
          <a:xfrm>
            <a:off x="457200" y="1447800"/>
            <a:ext cx="7696200" cy="3636336"/>
          </a:xfrm>
        </p:spPr>
        <p:txBody>
          <a:bodyPr/>
          <a:lstStyle/>
          <a:p>
            <a:pPr marL="0" indent="0">
              <a:buNone/>
            </a:pPr>
            <a:r>
              <a:rPr lang="en-US" dirty="0" smtClean="0">
                <a:latin typeface="Arial" pitchFamily="34" charset="0"/>
                <a:cs typeface="Arial" pitchFamily="34" charset="0"/>
              </a:rPr>
              <a:t>LHINs are listening to:</a:t>
            </a:r>
          </a:p>
          <a:p>
            <a:pPr lvl="1"/>
            <a:r>
              <a:rPr lang="en-US" dirty="0" smtClean="0">
                <a:latin typeface="Arial" pitchFamily="34" charset="0"/>
                <a:cs typeface="Arial" pitchFamily="34" charset="0"/>
              </a:rPr>
              <a:t>Local communities</a:t>
            </a:r>
          </a:p>
          <a:p>
            <a:pPr lvl="1"/>
            <a:r>
              <a:rPr lang="en-US" dirty="0" smtClean="0">
                <a:latin typeface="Arial" pitchFamily="34" charset="0"/>
                <a:cs typeface="Arial" pitchFamily="34" charset="0"/>
              </a:rPr>
              <a:t>HSPs and their health professionals</a:t>
            </a:r>
          </a:p>
          <a:p>
            <a:pPr lvl="1"/>
            <a:r>
              <a:rPr lang="en-US" dirty="0" smtClean="0">
                <a:latin typeface="Arial" pitchFamily="34" charset="0"/>
                <a:cs typeface="Arial" pitchFamily="34" charset="0"/>
              </a:rPr>
              <a:t>MOHLTC</a:t>
            </a:r>
          </a:p>
          <a:p>
            <a:pPr lvl="1"/>
            <a:r>
              <a:rPr lang="en-US" dirty="0" smtClean="0">
                <a:latin typeface="Arial" pitchFamily="34" charset="0"/>
                <a:cs typeface="Arial" pitchFamily="34" charset="0"/>
              </a:rPr>
              <a:t>And using this input to complement quantitative information to make informed decisions</a:t>
            </a:r>
          </a:p>
          <a:p>
            <a:endParaRPr lang="en-US" dirty="0"/>
          </a:p>
        </p:txBody>
      </p:sp>
      <p:sp>
        <p:nvSpPr>
          <p:cNvPr id="6" name="Title 1"/>
          <p:cNvSpPr>
            <a:spLocks noGrp="1"/>
          </p:cNvSpPr>
          <p:nvPr>
            <p:ph type="title"/>
          </p:nvPr>
        </p:nvSpPr>
        <p:spPr>
          <a:xfrm>
            <a:off x="228601" y="152400"/>
            <a:ext cx="8686799" cy="914400"/>
          </a:xfrm>
        </p:spPr>
        <p:txBody>
          <a:bodyPr>
            <a:normAutofit/>
          </a:bodyPr>
          <a:lstStyle/>
          <a:p>
            <a:pPr algn="l"/>
            <a:r>
              <a:rPr lang="en-US" sz="3600" dirty="0" smtClean="0">
                <a:solidFill>
                  <a:srgbClr val="7030A0"/>
                </a:solidFill>
                <a:latin typeface="Arial" pitchFamily="34" charset="0"/>
                <a:cs typeface="Arial" pitchFamily="34" charset="0"/>
              </a:rPr>
              <a:t>The LHINs Are The Listeners</a:t>
            </a:r>
          </a:p>
        </p:txBody>
      </p:sp>
    </p:spTree>
    <p:extLst>
      <p:ext uri="{BB962C8B-B14F-4D97-AF65-F5344CB8AC3E}">
        <p14:creationId xmlns:p14="http://schemas.microsoft.com/office/powerpoint/2010/main" val="2823915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41</a:t>
            </a:fld>
            <a:endParaRPr lang="en-US" dirty="0"/>
          </a:p>
        </p:txBody>
      </p:sp>
      <p:sp>
        <p:nvSpPr>
          <p:cNvPr id="5" name="Title 1"/>
          <p:cNvSpPr>
            <a:spLocks noGrp="1"/>
          </p:cNvSpPr>
          <p:nvPr>
            <p:ph type="title"/>
          </p:nvPr>
        </p:nvSpPr>
        <p:spPr>
          <a:xfrm>
            <a:off x="228601" y="152400"/>
            <a:ext cx="8686799" cy="457200"/>
          </a:xfrm>
        </p:spPr>
        <p:txBody>
          <a:bodyPr>
            <a:normAutofit fontScale="90000"/>
          </a:bodyPr>
          <a:lstStyle/>
          <a:p>
            <a:pPr algn="l"/>
            <a:r>
              <a:rPr lang="en-US" sz="3600" dirty="0" smtClean="0">
                <a:solidFill>
                  <a:srgbClr val="7030A0"/>
                </a:solidFill>
                <a:latin typeface="Arial" pitchFamily="34" charset="0"/>
                <a:cs typeface="Arial" pitchFamily="34" charset="0"/>
              </a:rPr>
              <a:t>Concluding Messages</a:t>
            </a:r>
          </a:p>
        </p:txBody>
      </p:sp>
      <p:sp>
        <p:nvSpPr>
          <p:cNvPr id="6" name="Content Placeholder 2"/>
          <p:cNvSpPr>
            <a:spLocks noGrp="1"/>
          </p:cNvSpPr>
          <p:nvPr>
            <p:ph idx="1"/>
          </p:nvPr>
        </p:nvSpPr>
        <p:spPr>
          <a:xfrm>
            <a:off x="152400" y="762000"/>
            <a:ext cx="8763000" cy="4495800"/>
          </a:xfrm>
        </p:spPr>
        <p:txBody>
          <a:bodyPr>
            <a:noAutofit/>
          </a:bodyPr>
          <a:lstStyle/>
          <a:p>
            <a:r>
              <a:rPr lang="en-US" sz="2400" dirty="0" smtClean="0">
                <a:latin typeface="Arial" pitchFamily="34" charset="0"/>
                <a:cs typeface="Arial" pitchFamily="34" charset="0"/>
              </a:rPr>
              <a:t>Because of LHINs, health service providers in the province are working towards commons goals that will improve outcomes for patients and families.</a:t>
            </a:r>
          </a:p>
          <a:p>
            <a:endParaRPr lang="en-US" sz="1400" dirty="0" smtClean="0">
              <a:latin typeface="Arial" pitchFamily="34" charset="0"/>
              <a:cs typeface="Arial" pitchFamily="34" charset="0"/>
            </a:endParaRPr>
          </a:p>
          <a:p>
            <a:r>
              <a:rPr lang="en-US" sz="2400" dirty="0" smtClean="0">
                <a:latin typeface="Arial" pitchFamily="34" charset="0"/>
                <a:cs typeface="Arial" pitchFamily="34" charset="0"/>
              </a:rPr>
              <a:t>LHINs are well aware of the health care challenges facing rural communities.</a:t>
            </a:r>
          </a:p>
          <a:p>
            <a:endParaRPr lang="en-US" sz="1400" dirty="0" smtClean="0">
              <a:latin typeface="Arial" pitchFamily="34" charset="0"/>
              <a:cs typeface="Arial" pitchFamily="34" charset="0"/>
            </a:endParaRPr>
          </a:p>
          <a:p>
            <a:r>
              <a:rPr lang="en-US" sz="2400" dirty="0" smtClean="0">
                <a:latin typeface="Arial" pitchFamily="34" charset="0"/>
                <a:cs typeface="Arial" pitchFamily="34" charset="0"/>
              </a:rPr>
              <a:t>We are working diligently to simultaneously improve patient experience and health system outcomes using local intelligence and levers for performance improvement.</a:t>
            </a:r>
          </a:p>
          <a:p>
            <a:endParaRPr lang="en-US" sz="1400" dirty="0" smtClean="0">
              <a:latin typeface="Arial" pitchFamily="34" charset="0"/>
              <a:cs typeface="Arial" pitchFamily="34" charset="0"/>
            </a:endParaRPr>
          </a:p>
          <a:p>
            <a:r>
              <a:rPr lang="en-US" sz="2400" dirty="0" smtClean="0">
                <a:latin typeface="Arial" pitchFamily="34" charset="0"/>
                <a:cs typeface="Arial" pitchFamily="34" charset="0"/>
              </a:rPr>
              <a:t>LHINs are continuing to evolve the health care system while evolving themselves.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5907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42</a:t>
            </a:fld>
            <a:endParaRPr lang="en-US" dirty="0"/>
          </a:p>
        </p:txBody>
      </p:sp>
      <p:sp>
        <p:nvSpPr>
          <p:cNvPr id="5" name="Title 1"/>
          <p:cNvSpPr>
            <a:spLocks noGrp="1"/>
          </p:cNvSpPr>
          <p:nvPr>
            <p:ph type="title"/>
          </p:nvPr>
        </p:nvSpPr>
        <p:spPr>
          <a:xfrm>
            <a:off x="228601" y="1066800"/>
            <a:ext cx="8686799" cy="2209800"/>
          </a:xfrm>
        </p:spPr>
        <p:txBody>
          <a:bodyPr>
            <a:normAutofit fontScale="90000"/>
          </a:bodyPr>
          <a:lstStyle/>
          <a:p>
            <a:pPr algn="l"/>
            <a:r>
              <a:rPr lang="en-US" sz="3600" dirty="0" smtClean="0">
                <a:solidFill>
                  <a:srgbClr val="7030A0"/>
                </a:solidFill>
                <a:latin typeface="Arial" pitchFamily="34" charset="0"/>
                <a:cs typeface="Arial" pitchFamily="34" charset="0"/>
              </a:rPr>
              <a:t>Thank You</a:t>
            </a:r>
            <a:r>
              <a:rPr lang="en-US" sz="3600" dirty="0">
                <a:solidFill>
                  <a:srgbClr val="7030A0"/>
                </a:solidFill>
                <a:latin typeface="Arial" pitchFamily="34" charset="0"/>
                <a:cs typeface="Arial" pitchFamily="34" charset="0"/>
              </a:rPr>
              <a:t/>
            </a:r>
            <a:br>
              <a:rPr lang="en-US" sz="3600" dirty="0">
                <a:solidFill>
                  <a:srgbClr val="7030A0"/>
                </a:solidFill>
                <a:latin typeface="Arial" pitchFamily="34" charset="0"/>
                <a:cs typeface="Arial" pitchFamily="34" charset="0"/>
              </a:rPr>
            </a:br>
            <a:r>
              <a:rPr lang="en-US" sz="3600" dirty="0" smtClean="0">
                <a:solidFill>
                  <a:srgbClr val="7030A0"/>
                </a:solidFill>
                <a:latin typeface="Arial" pitchFamily="34" charset="0"/>
                <a:cs typeface="Arial" pitchFamily="34" charset="0"/>
              </a:rPr>
              <a:t>                             </a:t>
            </a:r>
            <a:br>
              <a:rPr lang="en-US" sz="3600" dirty="0" smtClean="0">
                <a:solidFill>
                  <a:srgbClr val="7030A0"/>
                </a:solidFill>
                <a:latin typeface="Arial" pitchFamily="34" charset="0"/>
                <a:cs typeface="Arial" pitchFamily="34" charset="0"/>
              </a:rPr>
            </a:br>
            <a:r>
              <a:rPr lang="en-US" sz="3600" dirty="0">
                <a:solidFill>
                  <a:srgbClr val="7030A0"/>
                </a:solidFill>
                <a:latin typeface="Arial" pitchFamily="34" charset="0"/>
                <a:cs typeface="Arial" pitchFamily="34" charset="0"/>
              </a:rPr>
              <a:t> </a:t>
            </a:r>
            <a:r>
              <a:rPr lang="en-US" sz="3600" dirty="0" smtClean="0">
                <a:solidFill>
                  <a:srgbClr val="7030A0"/>
                </a:solidFill>
                <a:latin typeface="Arial" pitchFamily="34" charset="0"/>
                <a:cs typeface="Arial" pitchFamily="34" charset="0"/>
              </a:rPr>
              <a:t>                            Questions?</a:t>
            </a:r>
            <a:br>
              <a:rPr lang="en-US" sz="3600" dirty="0" smtClean="0">
                <a:solidFill>
                  <a:srgbClr val="7030A0"/>
                </a:solidFill>
                <a:latin typeface="Arial" pitchFamily="34" charset="0"/>
                <a:cs typeface="Arial" pitchFamily="34" charset="0"/>
              </a:rPr>
            </a:br>
            <a:r>
              <a:rPr lang="en-US" sz="3600" dirty="0">
                <a:solidFill>
                  <a:srgbClr val="7030A0"/>
                </a:solidFill>
                <a:latin typeface="Arial" pitchFamily="34" charset="0"/>
                <a:cs typeface="Arial" pitchFamily="34" charset="0"/>
              </a:rPr>
              <a:t/>
            </a:r>
            <a:br>
              <a:rPr lang="en-US" sz="3600" dirty="0">
                <a:solidFill>
                  <a:srgbClr val="7030A0"/>
                </a:solidFill>
                <a:latin typeface="Arial" pitchFamily="34" charset="0"/>
                <a:cs typeface="Arial" pitchFamily="34" charset="0"/>
              </a:rPr>
            </a:br>
            <a:endParaRPr lang="en-US" sz="3600" dirty="0" smtClean="0">
              <a:solidFill>
                <a:srgbClr val="7030A0"/>
              </a:solidFill>
              <a:latin typeface="Arial" pitchFamily="34" charset="0"/>
              <a:cs typeface="Arial" pitchFamily="34" charset="0"/>
            </a:endParaRPr>
          </a:p>
        </p:txBody>
      </p:sp>
      <p:sp>
        <p:nvSpPr>
          <p:cNvPr id="6" name="Title 1"/>
          <p:cNvSpPr txBox="1">
            <a:spLocks/>
          </p:cNvSpPr>
          <p:nvPr/>
        </p:nvSpPr>
        <p:spPr>
          <a:xfrm>
            <a:off x="457201" y="3510009"/>
            <a:ext cx="8229600" cy="1905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7030A0"/>
                </a:solidFill>
                <a:latin typeface="Arial" pitchFamily="34" charset="0"/>
                <a:cs typeface="Arial" pitchFamily="34" charset="0"/>
              </a:rPr>
              <a:t>For more information visit Ontario LHINs at</a:t>
            </a:r>
            <a:br>
              <a:rPr lang="en-US" sz="3600" dirty="0" smtClean="0">
                <a:solidFill>
                  <a:srgbClr val="7030A0"/>
                </a:solidFill>
                <a:latin typeface="Arial" pitchFamily="34" charset="0"/>
                <a:cs typeface="Arial" pitchFamily="34" charset="0"/>
              </a:rPr>
            </a:br>
            <a:r>
              <a:rPr lang="en-US" sz="3600" dirty="0" smtClean="0">
                <a:solidFill>
                  <a:srgbClr val="7030A0"/>
                </a:solidFill>
                <a:latin typeface="Arial" pitchFamily="34" charset="0"/>
                <a:cs typeface="Arial" pitchFamily="34" charset="0"/>
                <a:hlinkClick r:id="rId3"/>
              </a:rPr>
              <a:t>http://www.lhins.on.ca</a:t>
            </a:r>
            <a:r>
              <a:rPr lang="en-US" sz="3600" dirty="0" smtClean="0">
                <a:solidFill>
                  <a:srgbClr val="7030A0"/>
                </a:solidFill>
                <a:latin typeface="Arial" pitchFamily="34" charset="0"/>
                <a:cs typeface="Arial" pitchFamily="34" charset="0"/>
              </a:rPr>
              <a:t/>
            </a:r>
            <a:br>
              <a:rPr lang="en-US" sz="3600" dirty="0" smtClean="0">
                <a:solidFill>
                  <a:srgbClr val="7030A0"/>
                </a:solidFill>
                <a:latin typeface="Arial" pitchFamily="34" charset="0"/>
                <a:cs typeface="Arial" pitchFamily="34" charset="0"/>
              </a:rPr>
            </a:br>
            <a:r>
              <a:rPr lang="en-US" sz="3600" dirty="0" smtClean="0">
                <a:solidFill>
                  <a:srgbClr val="7030A0"/>
                </a:solidFill>
                <a:latin typeface="Arial" pitchFamily="34" charset="0"/>
                <a:cs typeface="Arial" pitchFamily="34" charset="0"/>
              </a:rPr>
              <a:t/>
            </a:r>
            <a:br>
              <a:rPr lang="en-US" sz="3600" dirty="0" smtClean="0">
                <a:solidFill>
                  <a:srgbClr val="7030A0"/>
                </a:solidFill>
                <a:latin typeface="Arial" pitchFamily="34" charset="0"/>
                <a:cs typeface="Arial" pitchFamily="34" charset="0"/>
              </a:rPr>
            </a:br>
            <a:endParaRPr lang="en-US" sz="3600" dirty="0" smtClean="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66268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7" name="Title 6"/>
          <p:cNvSpPr>
            <a:spLocks noGrp="1"/>
          </p:cNvSpPr>
          <p:nvPr>
            <p:ph type="title"/>
          </p:nvPr>
        </p:nvSpPr>
        <p:spPr>
          <a:xfrm>
            <a:off x="457201" y="0"/>
            <a:ext cx="8229600" cy="1143000"/>
          </a:xfrm>
        </p:spPr>
        <p:txBody>
          <a:bodyPr/>
          <a:lstStyle/>
          <a:p>
            <a:pPr algn="l"/>
            <a:r>
              <a:rPr lang="en-CA" dirty="0">
                <a:solidFill>
                  <a:srgbClr val="7030A0"/>
                </a:solidFill>
              </a:rPr>
              <a:t>The LHIN Mandate and Functions</a:t>
            </a:r>
            <a:endParaRPr lang="en-US" dirty="0">
              <a:solidFill>
                <a:srgbClr val="7030A0"/>
              </a:solidFill>
            </a:endParaRPr>
          </a:p>
        </p:txBody>
      </p:sp>
      <p:sp>
        <p:nvSpPr>
          <p:cNvPr id="2" name="Slide Number Placeholder 1"/>
          <p:cNvSpPr>
            <a:spLocks noGrp="1"/>
          </p:cNvSpPr>
          <p:nvPr>
            <p:ph type="sldNum" sz="quarter" idx="12"/>
          </p:nvPr>
        </p:nvSpPr>
        <p:spPr/>
        <p:txBody>
          <a:bodyPr/>
          <a:lstStyle/>
          <a:p>
            <a:fld id="{FBBFEF95-A6E9-4790-AC1C-0ACE2572B322}" type="slidenum">
              <a:rPr lang="en-US" smtClean="0"/>
              <a:pPr/>
              <a:t>5</a:t>
            </a:fld>
            <a:endParaRPr lang="en-US" dirty="0"/>
          </a:p>
        </p:txBody>
      </p:sp>
      <p:pic>
        <p:nvPicPr>
          <p:cNvPr id="10" name="Picture 3" descr="cycle new"/>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0" y="1143000"/>
            <a:ext cx="6096000" cy="528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7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6</a:t>
            </a:fld>
            <a:endParaRPr lang="en-US" dirty="0"/>
          </a:p>
        </p:txBody>
      </p:sp>
      <p:sp>
        <p:nvSpPr>
          <p:cNvPr id="9" name="Rectangle 2"/>
          <p:cNvSpPr>
            <a:spLocks noGrp="1" noChangeArrowheads="1"/>
          </p:cNvSpPr>
          <p:nvPr>
            <p:ph type="title"/>
          </p:nvPr>
        </p:nvSpPr>
        <p:spPr>
          <a:xfrm>
            <a:off x="2668555" y="533400"/>
            <a:ext cx="3962400" cy="685800"/>
          </a:xfrm>
        </p:spPr>
        <p:txBody>
          <a:bodyPr>
            <a:noAutofit/>
          </a:bodyPr>
          <a:lstStyle/>
          <a:p>
            <a:pPr algn="ctr" eaLnBrk="1" hangingPunct="1"/>
            <a:r>
              <a:rPr lang="en-CA" dirty="0" smtClean="0">
                <a:solidFill>
                  <a:srgbClr val="7030A0"/>
                </a:solidFill>
                <a:latin typeface="Arial" pitchFamily="34" charset="0"/>
                <a:cs typeface="Arial" pitchFamily="34" charset="0"/>
              </a:rPr>
              <a:t>Planning</a:t>
            </a:r>
          </a:p>
        </p:txBody>
      </p:sp>
      <p:sp>
        <p:nvSpPr>
          <p:cNvPr id="10" name="Rectangle 3"/>
          <p:cNvSpPr txBox="1">
            <a:spLocks noChangeArrowheads="1"/>
          </p:cNvSpPr>
          <p:nvPr/>
        </p:nvSpPr>
        <p:spPr>
          <a:xfrm>
            <a:off x="4876800" y="2819400"/>
            <a:ext cx="3962400" cy="1905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40000"/>
              </a:lnSpc>
              <a:buFontTx/>
              <a:buNone/>
            </a:pPr>
            <a:r>
              <a:rPr lang="en-CA" dirty="0" smtClean="0">
                <a:latin typeface="Arial" charset="0"/>
              </a:rPr>
              <a:t>Focus on creating an integrated, high performing health system that is accessible and sustainable</a:t>
            </a:r>
          </a:p>
        </p:txBody>
      </p:sp>
      <p:pic>
        <p:nvPicPr>
          <p:cNvPr id="11" name="Picture 4" descr="da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34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7</a:t>
            </a:fld>
            <a:endParaRPr lang="en-US" dirty="0"/>
          </a:p>
        </p:txBody>
      </p:sp>
      <p:sp>
        <p:nvSpPr>
          <p:cNvPr id="9" name="Rectangle 2"/>
          <p:cNvSpPr>
            <a:spLocks noGrp="1" noChangeArrowheads="1"/>
          </p:cNvSpPr>
          <p:nvPr>
            <p:ph type="title"/>
          </p:nvPr>
        </p:nvSpPr>
        <p:spPr>
          <a:xfrm>
            <a:off x="2438401" y="304800"/>
            <a:ext cx="6172200" cy="1295400"/>
          </a:xfrm>
        </p:spPr>
        <p:txBody>
          <a:bodyPr>
            <a:noAutofit/>
          </a:bodyPr>
          <a:lstStyle/>
          <a:p>
            <a:pPr algn="ctr" eaLnBrk="1" hangingPunct="1"/>
            <a:r>
              <a:rPr lang="en-CA" dirty="0" smtClean="0">
                <a:solidFill>
                  <a:srgbClr val="7030A0"/>
                </a:solidFill>
                <a:latin typeface="Arial" pitchFamily="34" charset="0"/>
                <a:cs typeface="Arial" pitchFamily="34" charset="0"/>
              </a:rPr>
              <a:t>Funding &amp; Allocation</a:t>
            </a:r>
          </a:p>
        </p:txBody>
      </p:sp>
      <p:sp>
        <p:nvSpPr>
          <p:cNvPr id="10" name="Rectangle 3"/>
          <p:cNvSpPr txBox="1">
            <a:spLocks noChangeArrowheads="1"/>
          </p:cNvSpPr>
          <p:nvPr/>
        </p:nvSpPr>
        <p:spPr>
          <a:xfrm>
            <a:off x="5257800" y="3048000"/>
            <a:ext cx="3581400" cy="1752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CA" dirty="0" smtClean="0">
                <a:latin typeface="Arial" charset="0"/>
              </a:rPr>
              <a:t>Flow dollars to health service providers in an appropriate and timely manner</a:t>
            </a:r>
          </a:p>
        </p:txBody>
      </p:sp>
      <p:pic>
        <p:nvPicPr>
          <p:cNvPr id="11" name="Picture 4" descr="_MG_0939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774826"/>
            <a:ext cx="426720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71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8</a:t>
            </a:fld>
            <a:endParaRPr lang="en-US" dirty="0"/>
          </a:p>
        </p:txBody>
      </p:sp>
      <p:sp>
        <p:nvSpPr>
          <p:cNvPr id="9" name="Rectangle 2"/>
          <p:cNvSpPr>
            <a:spLocks noGrp="1" noChangeArrowheads="1"/>
          </p:cNvSpPr>
          <p:nvPr>
            <p:ph type="title"/>
          </p:nvPr>
        </p:nvSpPr>
        <p:spPr>
          <a:xfrm>
            <a:off x="1" y="152400"/>
            <a:ext cx="4648200" cy="1295400"/>
          </a:xfrm>
        </p:spPr>
        <p:txBody>
          <a:bodyPr>
            <a:noAutofit/>
          </a:bodyPr>
          <a:lstStyle/>
          <a:p>
            <a:pPr algn="ctr" eaLnBrk="1" hangingPunct="1"/>
            <a:r>
              <a:rPr lang="en-CA" sz="3200" dirty="0" smtClean="0">
                <a:solidFill>
                  <a:srgbClr val="7030A0"/>
                </a:solidFill>
                <a:latin typeface="Arial" pitchFamily="34" charset="0"/>
                <a:cs typeface="Arial" pitchFamily="34" charset="0"/>
              </a:rPr>
              <a:t>Accountability and Performance Monitoring</a:t>
            </a:r>
          </a:p>
        </p:txBody>
      </p:sp>
      <p:sp>
        <p:nvSpPr>
          <p:cNvPr id="10" name="Rectangle 3"/>
          <p:cNvSpPr txBox="1">
            <a:spLocks noChangeArrowheads="1"/>
          </p:cNvSpPr>
          <p:nvPr/>
        </p:nvSpPr>
        <p:spPr>
          <a:xfrm>
            <a:off x="5562600" y="609600"/>
            <a:ext cx="3581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CA" sz="2000" dirty="0" smtClean="0">
                <a:latin typeface="Arial" pitchFamily="34" charset="0"/>
                <a:cs typeface="Arial" pitchFamily="34" charset="0"/>
              </a:rPr>
              <a:t>Getting the most of the public’s investment in their health care system and being accountable for results.</a:t>
            </a:r>
          </a:p>
        </p:txBody>
      </p:sp>
      <p:pic>
        <p:nvPicPr>
          <p:cNvPr id="1079" name="Picture 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 y="2209800"/>
            <a:ext cx="8247063" cy="352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36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gif"/>
          <p:cNvPicPr>
            <a:picLocks noChangeAspect="1"/>
          </p:cNvPicPr>
          <p:nvPr/>
        </p:nvPicPr>
        <p:blipFill>
          <a:blip r:embed="rId2" cstate="print"/>
          <a:stretch>
            <a:fillRect/>
          </a:stretch>
        </p:blipFill>
        <p:spPr>
          <a:xfrm>
            <a:off x="1" y="5433670"/>
            <a:ext cx="9144000" cy="1424330"/>
          </a:xfrm>
          <a:prstGeom prst="rect">
            <a:avLst/>
          </a:prstGeom>
        </p:spPr>
      </p:pic>
      <p:sp>
        <p:nvSpPr>
          <p:cNvPr id="2" name="Slide Number Placeholder 1"/>
          <p:cNvSpPr>
            <a:spLocks noGrp="1"/>
          </p:cNvSpPr>
          <p:nvPr>
            <p:ph type="sldNum" sz="quarter" idx="12"/>
          </p:nvPr>
        </p:nvSpPr>
        <p:spPr/>
        <p:txBody>
          <a:bodyPr/>
          <a:lstStyle/>
          <a:p>
            <a:fld id="{FBBFEF95-A6E9-4790-AC1C-0ACE2572B322}" type="slidenum">
              <a:rPr lang="en-US" smtClean="0"/>
              <a:pPr/>
              <a:t>9</a:t>
            </a:fld>
            <a:endParaRPr lang="en-US" dirty="0"/>
          </a:p>
        </p:txBody>
      </p:sp>
      <p:sp>
        <p:nvSpPr>
          <p:cNvPr id="10" name="Rectangle 2"/>
          <p:cNvSpPr>
            <a:spLocks noGrp="1" noChangeArrowheads="1"/>
          </p:cNvSpPr>
          <p:nvPr>
            <p:ph type="title"/>
          </p:nvPr>
        </p:nvSpPr>
        <p:spPr>
          <a:xfrm>
            <a:off x="35768" y="381000"/>
            <a:ext cx="3733800" cy="2895600"/>
          </a:xfrm>
        </p:spPr>
        <p:txBody>
          <a:bodyPr/>
          <a:lstStyle/>
          <a:p>
            <a:pPr algn="ctr" eaLnBrk="1" hangingPunct="1"/>
            <a:r>
              <a:rPr lang="en-CA" dirty="0" smtClean="0">
                <a:solidFill>
                  <a:srgbClr val="7030A0"/>
                </a:solidFill>
                <a:latin typeface="Arial" pitchFamily="34" charset="0"/>
                <a:cs typeface="Arial" pitchFamily="34" charset="0"/>
              </a:rPr>
              <a:t>Community Engagement</a:t>
            </a:r>
          </a:p>
        </p:txBody>
      </p:sp>
      <p:sp>
        <p:nvSpPr>
          <p:cNvPr id="11" name="Rectangle 3"/>
          <p:cNvSpPr txBox="1">
            <a:spLocks noChangeArrowheads="1"/>
          </p:cNvSpPr>
          <p:nvPr/>
        </p:nvSpPr>
        <p:spPr>
          <a:xfrm>
            <a:off x="304800" y="3886200"/>
            <a:ext cx="8531226"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CA" sz="2800" dirty="0" smtClean="0">
                <a:latin typeface="Arial" charset="0"/>
              </a:rPr>
              <a:t>LHINs and Health Care Providers are required to engage the community in establishing health care plans</a:t>
            </a:r>
          </a:p>
        </p:txBody>
      </p:sp>
      <p:pic>
        <p:nvPicPr>
          <p:cNvPr id="12" name="Picture 4" descr="_MG_1733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609600"/>
            <a:ext cx="4264025"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366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3377</Words>
  <Application>Microsoft Office PowerPoint</Application>
  <PresentationFormat>On-screen Show (4:3)</PresentationFormat>
  <Paragraphs>404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LHIN Engagement of IHFs in Planning, Coordinating and Delivering Diagnostic Services</vt:lpstr>
      <vt:lpstr>Session Objectives</vt:lpstr>
      <vt:lpstr>Local Health System Integration Act, 2006 (LHSIA)</vt:lpstr>
      <vt:lpstr>Ontario’s LHINs manage approximately  $22 Billion in Health Care Expenditures  </vt:lpstr>
      <vt:lpstr>The LHIN Mandate and Functions</vt:lpstr>
      <vt:lpstr>Planning</vt:lpstr>
      <vt:lpstr>Funding &amp; Allocation</vt:lpstr>
      <vt:lpstr>Accountability and Performance Monitoring</vt:lpstr>
      <vt:lpstr>Community Engagement</vt:lpstr>
      <vt:lpstr>Goals of Community Engagement</vt:lpstr>
      <vt:lpstr>How we Engage</vt:lpstr>
      <vt:lpstr>What the LHIN means by Integration</vt:lpstr>
      <vt:lpstr>Integration: In simple language…</vt:lpstr>
      <vt:lpstr>Expectations for our Health Service Providers</vt:lpstr>
      <vt:lpstr> LHIN Accomplishments</vt:lpstr>
      <vt:lpstr> LHIN Accomplishments (cont’d)</vt:lpstr>
      <vt:lpstr>And Still More</vt:lpstr>
      <vt:lpstr>Community Health Links</vt:lpstr>
      <vt:lpstr>Minister’s Action Plan</vt:lpstr>
      <vt:lpstr>Pan-LHIN Health System Imperatives</vt:lpstr>
      <vt:lpstr>What Stakeholders Have Told Us</vt:lpstr>
      <vt:lpstr>An Early Focus – High Users</vt:lpstr>
      <vt:lpstr>Strengthening Execution &amp; Integration</vt:lpstr>
      <vt:lpstr>PowerPoint Presentation</vt:lpstr>
      <vt:lpstr>Health Link Model:  Core Features</vt:lpstr>
      <vt:lpstr>Short-Term Mandatory Requirements</vt:lpstr>
      <vt:lpstr>PowerPoint Presentation</vt:lpstr>
      <vt:lpstr>Health Link Implementation – Roles </vt:lpstr>
      <vt:lpstr>Health Link Performance Metrics</vt:lpstr>
      <vt:lpstr>Appendix B:  Health Links Governance Structure</vt:lpstr>
      <vt:lpstr>LHINs and IHFs  Working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LHINs Are Relationship Builders</vt:lpstr>
      <vt:lpstr>The LHINs Are The Listeners</vt:lpstr>
      <vt:lpstr>Concluding Messages</vt:lpstr>
      <vt:lpstr>Thank You                                                            Questions?  </vt:lpstr>
    </vt:vector>
  </TitlesOfParts>
  <Company>Local Health Integration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Practice in the LHIN Environment</dc:title>
  <dc:creator>lopinskil</dc:creator>
  <cp:lastModifiedBy>tni</cp:lastModifiedBy>
  <cp:revision>101</cp:revision>
  <cp:lastPrinted>2013-09-17T15:59:26Z</cp:lastPrinted>
  <dcterms:created xsi:type="dcterms:W3CDTF">2010-11-16T15:28:09Z</dcterms:created>
  <dcterms:modified xsi:type="dcterms:W3CDTF">2013-09-20T16:10:55Z</dcterms:modified>
</cp:coreProperties>
</file>