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74" r:id="rId4"/>
    <p:sldId id="278" r:id="rId5"/>
    <p:sldId id="275" r:id="rId6"/>
    <p:sldId id="279" r:id="rId7"/>
    <p:sldId id="280" r:id="rId8"/>
    <p:sldId id="272" r:id="rId9"/>
    <p:sldId id="281" r:id="rId10"/>
    <p:sldId id="287" r:id="rId11"/>
    <p:sldId id="282" r:id="rId12"/>
    <p:sldId id="286" r:id="rId13"/>
    <p:sldId id="283" r:id="rId14"/>
    <p:sldId id="292" r:id="rId15"/>
    <p:sldId id="284" r:id="rId16"/>
    <p:sldId id="288" r:id="rId17"/>
    <p:sldId id="289" r:id="rId18"/>
    <p:sldId id="291" r:id="rId19"/>
    <p:sldId id="290" r:id="rId20"/>
    <p:sldId id="277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5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6" autoAdjust="0"/>
    <p:restoredTop sz="94579" autoAdjust="0"/>
  </p:normalViewPr>
  <p:slideViewPr>
    <p:cSldViewPr>
      <p:cViewPr>
        <p:scale>
          <a:sx n="86" d="100"/>
          <a:sy n="86" d="100"/>
        </p:scale>
        <p:origin x="-1085" y="2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81A0E6-1078-4045-8FF4-B6D20510E9C9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5EB14A-1AA2-43BB-847D-A2344D6BB8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339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5CDFF7-C721-4295-9421-291768BFEE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7915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18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685800" y="3973622"/>
            <a:ext cx="7772400" cy="415498"/>
          </a:xfrm>
        </p:spPr>
        <p:txBody>
          <a:bodyPr tIns="0" anchor="b" anchorCtr="0">
            <a:spAutoFit/>
          </a:bodyPr>
          <a:lstStyle>
            <a:lvl1pPr>
              <a:lnSpc>
                <a:spcPct val="100000"/>
              </a:lnSpc>
              <a:defRPr sz="2400"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572000"/>
            <a:ext cx="6492240" cy="1600200"/>
          </a:xfrm>
        </p:spPr>
        <p:txBody>
          <a:bodyPr>
            <a:noAutofit/>
          </a:bodyPr>
          <a:lstStyle>
            <a:lvl1pPr>
              <a:buFontTx/>
              <a:buNone/>
              <a:defRPr sz="1800" baseline="0">
                <a:solidFill>
                  <a:srgbClr val="5F5F5F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subtitle</a:t>
            </a:r>
            <a:br>
              <a:rPr lang="en-US" dirty="0" smtClean="0"/>
            </a:br>
            <a:r>
              <a:rPr lang="en-US" dirty="0" smtClean="0"/>
              <a:t>[consider including your name, office and date of presentation]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31370"/>
            <a:ext cx="8229600" cy="914400"/>
          </a:xfrm>
          <a:solidFill>
            <a:schemeClr val="accent6"/>
          </a:solidFill>
        </p:spPr>
        <p:txBody>
          <a:bodyPr anchor="ctr" anchorCtr="1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Headline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685800" y="3973622"/>
            <a:ext cx="7772400" cy="415498"/>
          </a:xfrm>
        </p:spPr>
        <p:txBody>
          <a:bodyPr tIns="0" anchor="b" anchorCtr="0">
            <a:spAutoFit/>
          </a:bodyPr>
          <a:lstStyle>
            <a:lvl1pPr>
              <a:lnSpc>
                <a:spcPct val="100000"/>
              </a:lnSpc>
              <a:defRPr sz="2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572000"/>
            <a:ext cx="6492240" cy="1600200"/>
          </a:xfrm>
        </p:spPr>
        <p:txBody>
          <a:bodyPr>
            <a:noAutofit/>
          </a:bodyPr>
          <a:lstStyle>
            <a:lvl1pPr>
              <a:buFontTx/>
              <a:buNone/>
              <a:defRPr sz="1800" baseline="0">
                <a:solidFill>
                  <a:srgbClr val="5F5F5F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subtitle</a:t>
            </a:r>
            <a:br>
              <a:rPr lang="en-US" dirty="0" smtClean="0"/>
            </a:br>
            <a:r>
              <a:rPr lang="en-US" dirty="0" smtClean="0"/>
              <a:t>[consider including your name, office and date of presentation]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31370"/>
            <a:ext cx="6400800" cy="9144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Headline – [Name of Practice Group]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28800" cy="365125"/>
          </a:xfrm>
        </p:spPr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2400" b="1" cap="all"/>
            </a:lvl1pPr>
          </a:lstStyle>
          <a:p>
            <a:r>
              <a:rPr lang="en-US" dirty="0" smtClean="0"/>
              <a:t>Click to add subheading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28800" cy="365125"/>
          </a:xfrm>
        </p:spPr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" y="1143000"/>
            <a:ext cx="8503920" cy="4572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20040" y="1828800"/>
            <a:ext cx="4069080" cy="404164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0" y="1828800"/>
            <a:ext cx="4069080" cy="404164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28800" cy="365125"/>
          </a:xfrm>
        </p:spPr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0040" y="1828800"/>
            <a:ext cx="4069080" cy="547743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0040" y="2452744"/>
            <a:ext cx="4069080" cy="3429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1999" y="1828800"/>
            <a:ext cx="4069080" cy="547743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1999" y="2452744"/>
            <a:ext cx="4069080" cy="3429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" y="1143000"/>
            <a:ext cx="3008313" cy="548640"/>
          </a:xfrm>
        </p:spPr>
        <p:txBody>
          <a:bodyPr anchor="b">
            <a:noAutofit/>
          </a:bodyPr>
          <a:lstStyle>
            <a:lvl1pPr algn="l">
              <a:defRPr sz="16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66160" y="1143000"/>
            <a:ext cx="5111750" cy="4800600"/>
          </a:xfrm>
        </p:spPr>
        <p:txBody>
          <a:bodyPr/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20040" y="1828800"/>
            <a:ext cx="3008313" cy="41148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1237342"/>
            <a:ext cx="804672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2651760"/>
            <a:ext cx="8046720" cy="3291840"/>
          </a:xfrm>
        </p:spPr>
        <p:txBody>
          <a:bodyPr anchor="t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48640" y="1740109"/>
            <a:ext cx="8046720" cy="307777"/>
          </a:xfrm>
        </p:spPr>
        <p:txBody>
          <a:bodyPr wrap="square">
            <a:sp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J Logo.jpg"/>
          <p:cNvPicPr>
            <a:picLocks noChangeAspect="1"/>
          </p:cNvPicPr>
          <p:nvPr/>
        </p:nvPicPr>
        <p:blipFill>
          <a:blip r:embed="rId12" cstate="print"/>
          <a:srcRect l="6111" t="12222"/>
          <a:stretch>
            <a:fillRect/>
          </a:stretch>
        </p:blipFill>
        <p:spPr>
          <a:xfrm>
            <a:off x="7351013" y="5823965"/>
            <a:ext cx="1674115" cy="7825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" y="1143000"/>
            <a:ext cx="8503920" cy="461665"/>
          </a:xfrm>
          <a:prstGeom prst="rect">
            <a:avLst/>
          </a:prstGeom>
        </p:spPr>
        <p:txBody>
          <a:bodyPr vert="horz" lIns="91440" tIns="45720" rIns="91440" bIns="45720" rtlCol="0" anchor="b">
            <a:sp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828800"/>
            <a:ext cx="850392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J Logo.jpg"/>
          <p:cNvPicPr>
            <a:picLocks noChangeAspect="1"/>
          </p:cNvPicPr>
          <p:nvPr/>
        </p:nvPicPr>
        <p:blipFill>
          <a:blip r:embed="rId12" cstate="print"/>
          <a:srcRect l="6111" t="12222"/>
          <a:stretch>
            <a:fillRect/>
          </a:stretch>
        </p:blipFill>
        <p:spPr>
          <a:xfrm>
            <a:off x="7351013" y="5823965"/>
            <a:ext cx="1674115" cy="782574"/>
          </a:xfrm>
          <a:prstGeom prst="rect">
            <a:avLst/>
          </a:prstGeom>
        </p:spPr>
      </p:pic>
      <p:pic>
        <p:nvPicPr>
          <p:cNvPr id="10" name="Picture 9" descr="BJ Logo.jpg"/>
          <p:cNvPicPr>
            <a:picLocks noChangeAspect="1"/>
          </p:cNvPicPr>
          <p:nvPr/>
        </p:nvPicPr>
        <p:blipFill>
          <a:blip r:embed="rId12" cstate="print"/>
          <a:srcRect l="6111" t="12222"/>
          <a:stretch>
            <a:fillRect/>
          </a:stretch>
        </p:blipFill>
        <p:spPr>
          <a:xfrm>
            <a:off x="7351013" y="5823965"/>
            <a:ext cx="1674115" cy="7825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59" r:id="rId10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4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400"/>
        </a:spcBef>
        <a:buClr>
          <a:schemeClr val="accent6"/>
        </a:buClr>
        <a:buFont typeface="Arial" pitchFamily="34" charset="0"/>
        <a:buChar char="•"/>
        <a:defRPr sz="12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400"/>
        </a:spcBef>
        <a:buClr>
          <a:schemeClr val="accent6"/>
        </a:buClr>
        <a:buFont typeface="Arial" pitchFamily="34" charset="0"/>
        <a:buChar char="•"/>
        <a:defRPr sz="1200" i="1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5800" y="3973622"/>
            <a:ext cx="7772400" cy="415498"/>
          </a:xfrm>
        </p:spPr>
        <p:txBody>
          <a:bodyPr/>
          <a:lstStyle/>
          <a:p>
            <a:r>
              <a:rPr lang="en-US" dirty="0" smtClean="0"/>
              <a:t>Performance Management and Progressive Discipline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Carl Cunningham</a:t>
            </a:r>
          </a:p>
          <a:p>
            <a:r>
              <a:rPr lang="en-US" dirty="0" smtClean="0"/>
              <a:t>Bennett Jones LLP</a:t>
            </a:r>
          </a:p>
          <a:p>
            <a:r>
              <a:rPr lang="en-US" dirty="0" smtClean="0"/>
              <a:t>September 2013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Independent Diagnostic Clinics Association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295400"/>
            <a:ext cx="8503920" cy="4648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Overview</a:t>
            </a:r>
          </a:p>
          <a:p>
            <a:r>
              <a:rPr lang="en-US" dirty="0" smtClean="0"/>
              <a:t>Progressive discipline has the goal of correcting poor behavior and sculpting better and more productive employees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Usually consists of four steps:</a:t>
            </a:r>
          </a:p>
          <a:p>
            <a:pPr marL="1657350" lvl="3" indent="-342900">
              <a:buFont typeface="+mj-lt"/>
              <a:buAutoNum type="arabicPeriod"/>
            </a:pPr>
            <a:r>
              <a:rPr lang="en-US" sz="1800" dirty="0" smtClean="0"/>
              <a:t>Verbal Discussion</a:t>
            </a:r>
          </a:p>
          <a:p>
            <a:pPr marL="1657350" lvl="3" indent="-342900">
              <a:buFont typeface="+mj-lt"/>
              <a:buAutoNum type="arabicPeriod"/>
            </a:pPr>
            <a:r>
              <a:rPr lang="en-US" sz="1800" dirty="0" smtClean="0"/>
              <a:t>Written Warning</a:t>
            </a:r>
          </a:p>
          <a:p>
            <a:pPr marL="1657350" lvl="3" indent="-342900">
              <a:buFont typeface="+mj-lt"/>
              <a:buAutoNum type="arabicPeriod"/>
            </a:pPr>
            <a:r>
              <a:rPr lang="en-US" sz="1800" dirty="0" smtClean="0"/>
              <a:t>Suspension (only applicable if this is a term of employment)</a:t>
            </a:r>
          </a:p>
          <a:p>
            <a:pPr marL="1657350" lvl="3" indent="-342900">
              <a:buFont typeface="+mj-lt"/>
              <a:buAutoNum type="arabicPeriod"/>
            </a:pPr>
            <a:r>
              <a:rPr lang="en-US" sz="1800" dirty="0" smtClean="0"/>
              <a:t>Dismissal</a:t>
            </a:r>
          </a:p>
          <a:p>
            <a:pPr marL="800100" lvl="1" indent="-342900">
              <a:buNone/>
            </a:pPr>
            <a:endParaRPr lang="en-US" dirty="0" smtClean="0"/>
          </a:p>
          <a:p>
            <a:r>
              <a:rPr lang="en-US" dirty="0" smtClean="0"/>
              <a:t>Progression of steps  increases likelihood employer can prove just cause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Important to act promptly – Tolerating or ignoring poor performance could be considered condoning the behavior, in which case the behavior cannot be used as cause for dismissal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5. Progressive Discipline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295400"/>
            <a:ext cx="8503920" cy="4648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Goal: </a:t>
            </a:r>
            <a:r>
              <a:rPr lang="en-US" dirty="0" smtClean="0"/>
              <a:t>Improve Employee Competence and Productivity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Best Practices:</a:t>
            </a:r>
          </a:p>
          <a:p>
            <a:pPr lvl="0"/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Speak with the employee and clarify performance expectations</a:t>
            </a:r>
          </a:p>
          <a:p>
            <a:pPr lvl="3">
              <a:buFont typeface="Wingdings" pitchFamily="2" charset="2"/>
              <a:buChar char="Ø"/>
            </a:pPr>
            <a:r>
              <a:rPr lang="en-US" sz="1600" dirty="0" smtClean="0"/>
              <a:t>reasonable and attainable objective standards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Give the employee a fair chance to improve performance </a:t>
            </a:r>
          </a:p>
          <a:p>
            <a:pPr lvl="3">
              <a:buFont typeface="Wingdings" pitchFamily="2" charset="2"/>
              <a:buChar char="Ø"/>
            </a:pPr>
            <a:r>
              <a:rPr lang="en-US" sz="1800" dirty="0" smtClean="0"/>
              <a:t> </a:t>
            </a:r>
            <a:r>
              <a:rPr lang="en-US" sz="1600" dirty="0" smtClean="0"/>
              <a:t>provide job training and supervision</a:t>
            </a:r>
          </a:p>
          <a:p>
            <a:pPr lvl="3">
              <a:buFont typeface="Wingdings" pitchFamily="2" charset="2"/>
              <a:buChar char="Ø"/>
            </a:pPr>
            <a:r>
              <a:rPr lang="en-US" sz="1600" dirty="0" smtClean="0"/>
              <a:t>allow enough time for the employee to develop new skills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If behavior does not improve, notify the employee in writing of the consequences for failure to meet expectations, including dismissal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Review performance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If performance does not improve, consider further opportunity to improve (e.g., 90 day plan, then 30 day plan)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If performance does still not improve, consult with counsel and consider options, including dismissal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5. Progressive Discipline for Performance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371600"/>
            <a:ext cx="8503920" cy="4572000"/>
          </a:xfrm>
        </p:spPr>
        <p:txBody>
          <a:bodyPr/>
          <a:lstStyle/>
          <a:p>
            <a:pPr lvl="0">
              <a:buNone/>
            </a:pPr>
            <a:r>
              <a:rPr lang="en-US" b="1" dirty="0" smtClean="0"/>
              <a:t>Important to Remember:</a:t>
            </a:r>
          </a:p>
          <a:p>
            <a:pPr lvl="0">
              <a:buNone/>
            </a:pPr>
            <a:endParaRPr lang="en-US" dirty="0" smtClean="0"/>
          </a:p>
          <a:p>
            <a:r>
              <a:rPr lang="en-US" b="1" dirty="0" smtClean="0"/>
              <a:t>Documentation: </a:t>
            </a:r>
            <a:r>
              <a:rPr lang="en-US" dirty="0" smtClean="0"/>
              <a:t>Keep a paper trail of all steps in the process (meetings, training sessions, warnings, reviews)</a:t>
            </a:r>
          </a:p>
          <a:p>
            <a:endParaRPr lang="en-US" dirty="0" smtClean="0"/>
          </a:p>
          <a:p>
            <a:pPr lvl="0"/>
            <a:r>
              <a:rPr lang="en-US" b="1" dirty="0" smtClean="0"/>
              <a:t>Objectivity</a:t>
            </a:r>
            <a:r>
              <a:rPr lang="en-US" dirty="0" smtClean="0"/>
              <a:t>: Show that reasonable, objective performance standards were established, and that the employee failed to meet these standards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Give specific warnings: </a:t>
            </a:r>
            <a:r>
              <a:rPr lang="en-US" dirty="0" smtClean="0"/>
              <a:t>Expressly warn employee about the consequences of failing to meet standards. Notify the employee, in writing, that his or her job is in serious jeopardy if performance does not improve</a:t>
            </a:r>
          </a:p>
          <a:p>
            <a:pPr lvl="0"/>
            <a:endParaRPr lang="en-US" dirty="0" smtClean="0"/>
          </a:p>
          <a:p>
            <a:r>
              <a:rPr lang="en-US" b="1" dirty="0" smtClean="0"/>
              <a:t>Allow for improvement: </a:t>
            </a:r>
            <a:r>
              <a:rPr lang="en-US" dirty="0" smtClean="0"/>
              <a:t>Give a reasonable period of time to improve, and reasonable assistance in doing so (additional training or education sessions)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5. Progressive Discipline for Performance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295400"/>
            <a:ext cx="8503920" cy="4648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Goal: </a:t>
            </a:r>
            <a:r>
              <a:rPr lang="en-US" dirty="0" smtClean="0"/>
              <a:t>Put an End to Negative Behavior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Assess Seriousness of Misconduct</a:t>
            </a:r>
          </a:p>
          <a:p>
            <a:endParaRPr lang="en-US" dirty="0" smtClean="0"/>
          </a:p>
          <a:p>
            <a:r>
              <a:rPr lang="en-US" b="1" dirty="0" smtClean="0"/>
              <a:t>Serious misconduct </a:t>
            </a:r>
          </a:p>
          <a:p>
            <a:pPr lvl="1"/>
            <a:r>
              <a:rPr lang="en-US" sz="1800" dirty="0" smtClean="0"/>
              <a:t>may be just cause for termination </a:t>
            </a:r>
          </a:p>
          <a:p>
            <a:pPr lvl="1"/>
            <a:r>
              <a:rPr lang="en-US" sz="1800" dirty="0" smtClean="0"/>
              <a:t>needs to be reviewed in light of surrounding circumstances and a proportional response taken (e.g., consider context such as length of service and prior discipline)</a:t>
            </a:r>
          </a:p>
          <a:p>
            <a:pPr lvl="1"/>
            <a:r>
              <a:rPr lang="en-US" sz="1800" dirty="0" smtClean="0"/>
              <a:t>Examples: theft, willful misconduct, abuse or serious harassment of other employees</a:t>
            </a:r>
          </a:p>
          <a:p>
            <a:r>
              <a:rPr lang="en-US" b="1" dirty="0" smtClean="0"/>
              <a:t>Minor misconduct </a:t>
            </a:r>
          </a:p>
          <a:p>
            <a:pPr lvl="1"/>
            <a:r>
              <a:rPr lang="en-US" sz="1800" dirty="0" smtClean="0"/>
              <a:t>is more likely to be remedied through progressive discipline</a:t>
            </a:r>
          </a:p>
          <a:p>
            <a:pPr lvl="1"/>
            <a:r>
              <a:rPr lang="en-US" sz="1800" dirty="0" smtClean="0"/>
              <a:t>Examples:  repeated lates, failure to follow procedures, improper use of equipment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03920" cy="461665"/>
          </a:xfrm>
        </p:spPr>
        <p:txBody>
          <a:bodyPr/>
          <a:lstStyle/>
          <a:p>
            <a:r>
              <a:rPr lang="en-US" dirty="0" smtClean="0"/>
              <a:t>5. Progressive Discipline for Misconduct	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295400"/>
            <a:ext cx="8503920" cy="4648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Best Practices: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Speak with the employee, give verbal warning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Allow all sides of the story to be heard, collect all facts, including from witnesses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Review job expectations and outline the consequences of failing to meet expectations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If behavior does not improve, issue a written warning, expressly mentioning further discipline up to and including potential dismissal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Consider whether suspension is appropriate (Note: risk of constructive dismissal claim by non-union employees)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/>
              <a:t>If behavior does not improve, consult with counsel to consider potential termination for cause</a:t>
            </a:r>
          </a:p>
          <a:p>
            <a:pPr lvl="2"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None/>
            </a:pPr>
            <a:r>
              <a:rPr lang="en-US" b="1" dirty="0" smtClean="0"/>
              <a:t>Important to remember</a:t>
            </a:r>
          </a:p>
          <a:p>
            <a:r>
              <a:rPr lang="en-US" dirty="0" smtClean="0"/>
              <a:t>Documentation, objectivity, specific warnings, time for improvement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5. Progressive Discipline for Misconduct	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6. Innocent v. Culpable Absenteeism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4069080" cy="547743"/>
          </a:xfrm>
        </p:spPr>
        <p:txBody>
          <a:bodyPr/>
          <a:lstStyle/>
          <a:p>
            <a:r>
              <a:rPr lang="en-US" dirty="0" smtClean="0"/>
              <a:t>Culpable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2286000"/>
            <a:ext cx="4069080" cy="3900544"/>
          </a:xfrm>
        </p:spPr>
        <p:txBody>
          <a:bodyPr/>
          <a:lstStyle/>
          <a:p>
            <a:r>
              <a:rPr lang="en-US" dirty="0" smtClean="0"/>
              <a:t>Absent without reasonable excuse</a:t>
            </a:r>
          </a:p>
          <a:p>
            <a:r>
              <a:rPr lang="en-US" dirty="0" smtClean="0"/>
              <a:t>Absent without leave</a:t>
            </a:r>
          </a:p>
          <a:p>
            <a:r>
              <a:rPr lang="en-US" dirty="0" smtClean="0"/>
              <a:t>Failure to call in and report</a:t>
            </a:r>
          </a:p>
          <a:p>
            <a:r>
              <a:rPr lang="en-US" dirty="0" smtClean="0"/>
              <a:t>Abuse of leave of absence</a:t>
            </a:r>
          </a:p>
          <a:p>
            <a:r>
              <a:rPr lang="en-US" dirty="0" smtClean="0"/>
              <a:t>Reporting to work in unfit condition</a:t>
            </a:r>
          </a:p>
          <a:p>
            <a:r>
              <a:rPr lang="en-US" dirty="0" smtClean="0"/>
              <a:t>Leaving work without permission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Response</a:t>
            </a:r>
          </a:p>
          <a:p>
            <a:r>
              <a:rPr lang="en-US" dirty="0" smtClean="0"/>
              <a:t>Requires disciplinary measures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676400"/>
            <a:ext cx="4069080" cy="547743"/>
          </a:xfrm>
        </p:spPr>
        <p:txBody>
          <a:bodyPr/>
          <a:lstStyle/>
          <a:p>
            <a:r>
              <a:rPr lang="en-US" dirty="0" smtClean="0"/>
              <a:t>Non-Culpable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286000"/>
            <a:ext cx="4069080" cy="3886200"/>
          </a:xfrm>
        </p:spPr>
        <p:txBody>
          <a:bodyPr/>
          <a:lstStyle/>
          <a:p>
            <a:r>
              <a:rPr lang="en-US" dirty="0" smtClean="0"/>
              <a:t>Justified absence</a:t>
            </a:r>
          </a:p>
          <a:p>
            <a:r>
              <a:rPr lang="en-US" dirty="0" smtClean="0"/>
              <a:t>Medical grounds</a:t>
            </a:r>
          </a:p>
          <a:p>
            <a:r>
              <a:rPr lang="en-US" dirty="0" smtClean="0"/>
              <a:t>Other personal excuse</a:t>
            </a:r>
          </a:p>
          <a:p>
            <a:r>
              <a:rPr lang="en-US" dirty="0" smtClean="0"/>
              <a:t>Permitted absence</a:t>
            </a:r>
          </a:p>
          <a:p>
            <a:r>
              <a:rPr lang="en-US" dirty="0" smtClean="0"/>
              <a:t>Medical appointments</a:t>
            </a:r>
          </a:p>
          <a:p>
            <a:r>
              <a:rPr lang="en-US" dirty="0" smtClean="0"/>
              <a:t>Disability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Response</a:t>
            </a:r>
          </a:p>
          <a:p>
            <a:r>
              <a:rPr lang="en-US" dirty="0" smtClean="0"/>
              <a:t>Carefully review to consider if requires counseling, assistance and/or accommodation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295400"/>
            <a:ext cx="8503920" cy="4114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Identifying Culpable Behavior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Intentional actions of the employee</a:t>
            </a:r>
          </a:p>
          <a:p>
            <a:r>
              <a:rPr lang="en-US" dirty="0" smtClean="0"/>
              <a:t>Employee knows what is expected, is capable of meeting expectations</a:t>
            </a:r>
          </a:p>
          <a:p>
            <a:r>
              <a:rPr lang="en-US" dirty="0" smtClean="0"/>
              <a:t>Unauthorized absences, where authorization is required</a:t>
            </a:r>
          </a:p>
          <a:p>
            <a:r>
              <a:rPr lang="en-US" dirty="0" smtClean="0"/>
              <a:t>Unsubstantiated absence, where evidence is required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Responding to Culpable Behavior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Assess severity (willful misconduct, reoccurrence, harm to organization)</a:t>
            </a:r>
          </a:p>
          <a:p>
            <a:r>
              <a:rPr lang="en-US" dirty="0" smtClean="0"/>
              <a:t>Progressive discipline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6. Culpable Absenteeism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03920" cy="4114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Identifying Non-Culpable Behavior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Presume non-culpable</a:t>
            </a:r>
          </a:p>
          <a:p>
            <a:r>
              <a:rPr lang="en-US" dirty="0" smtClean="0"/>
              <a:t>Request evidence, where required (prior authorization, doctor's certificate)</a:t>
            </a:r>
          </a:p>
          <a:p>
            <a:r>
              <a:rPr lang="en-US" dirty="0" smtClean="0"/>
              <a:t>Monitor absenteeism and address reoccurring behavior </a:t>
            </a:r>
          </a:p>
          <a:p>
            <a:r>
              <a:rPr lang="en-US" dirty="0" smtClean="0"/>
              <a:t>Duty to inquire / assist</a:t>
            </a:r>
          </a:p>
          <a:p>
            <a:r>
              <a:rPr lang="en-US" dirty="0" smtClean="0"/>
              <a:t>Consider if any applicable statutory right to time off</a:t>
            </a:r>
          </a:p>
          <a:p>
            <a:pPr lvl="1"/>
            <a:r>
              <a:rPr lang="en-US" dirty="0" smtClean="0"/>
              <a:t>Human Rights – Protected ground under the Human Rights Code</a:t>
            </a:r>
          </a:p>
          <a:p>
            <a:pPr lvl="1"/>
            <a:r>
              <a:rPr lang="en-US" dirty="0" smtClean="0"/>
              <a:t>Employment Standards – For example, emergency leave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6. Innocent Absenteeism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295400"/>
            <a:ext cx="8503920" cy="4648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Human Rights Concerns</a:t>
            </a:r>
          </a:p>
          <a:p>
            <a:r>
              <a:rPr lang="en-US" dirty="0" smtClean="0"/>
              <a:t>Human rights law requires employers to inquire about the need for accommodation in cases of:</a:t>
            </a:r>
          </a:p>
          <a:p>
            <a:pPr lvl="1"/>
            <a:r>
              <a:rPr lang="en-US" dirty="0" smtClean="0"/>
              <a:t>Disability</a:t>
            </a:r>
          </a:p>
          <a:p>
            <a:pPr lvl="1"/>
            <a:r>
              <a:rPr lang="en-US" dirty="0" smtClean="0"/>
              <a:t>Family status</a:t>
            </a:r>
          </a:p>
          <a:p>
            <a:pPr lvl="1"/>
            <a:r>
              <a:rPr lang="en-US" dirty="0" smtClean="0"/>
              <a:t>Sex (pregnancy)</a:t>
            </a:r>
          </a:p>
          <a:p>
            <a:pPr lvl="1"/>
            <a:r>
              <a:rPr lang="en-US" dirty="0" smtClean="0"/>
              <a:t>Creed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6. Innocent Absenteeism - Human rights concerns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03920" cy="4114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Responding to Non-Culpable Behavior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Assess employee needs</a:t>
            </a:r>
          </a:p>
          <a:p>
            <a:r>
              <a:rPr lang="en-US" dirty="0" smtClean="0"/>
              <a:t>Provide counseling, assistance, accommodation if required</a:t>
            </a:r>
          </a:p>
          <a:p>
            <a:r>
              <a:rPr lang="en-US" dirty="0" smtClean="0"/>
              <a:t>Continued monitoring</a:t>
            </a:r>
          </a:p>
          <a:p>
            <a:r>
              <a:rPr lang="en-US" dirty="0" smtClean="0"/>
              <a:t>Non-disciplinary discharge – Frustration at point of "undue hardship"</a:t>
            </a:r>
          </a:p>
          <a:p>
            <a:pPr lvl="1"/>
            <a:r>
              <a:rPr lang="en-US" sz="1800" dirty="0" smtClean="0"/>
              <a:t>Clearly excessive absences</a:t>
            </a:r>
          </a:p>
          <a:p>
            <a:pPr lvl="1"/>
            <a:r>
              <a:rPr lang="en-US" sz="1800" dirty="0" smtClean="0"/>
              <a:t>Proven inability to attend work on a regular basis in the future</a:t>
            </a:r>
          </a:p>
          <a:p>
            <a:pPr lvl="1"/>
            <a:r>
              <a:rPr lang="en-US" sz="1800" dirty="0" smtClean="0"/>
              <a:t>All reasonable accommodations have been considered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6. Innocent Absenteeism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What is Performance Management?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The Benefits of Performance Management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Performance Management Tips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Discipline – Performance v. Misconduct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Progressive Discipline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Absenteeism – Innocent v. Culpable 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Questions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040" y="773668"/>
            <a:ext cx="8503920" cy="830997"/>
          </a:xfrm>
        </p:spPr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90560" cy="48006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Performance Management is a Tool</a:t>
            </a:r>
          </a:p>
          <a:p>
            <a:pPr>
              <a:buNone/>
            </a:pPr>
            <a:endParaRPr lang="en-US" sz="2000" b="1" dirty="0" smtClean="0"/>
          </a:p>
          <a:p>
            <a:pPr lvl="1"/>
            <a:r>
              <a:rPr lang="en-US" sz="1800" dirty="0" smtClean="0"/>
              <a:t>Includes performance evaluations, individual action plans, training programs, progressive disciplinary processes, warning letters 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Identifies employee strengths and weaknesses and removes obstacles to improve performance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Documents employee performance for future reference in promotion, discipline, or dismissal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Motivates employees by aligning individual and organizational goals, clarifying expectations, and setting out consequences of success and/or failure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1. What is Performance Management?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503920" cy="44958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Performance Management is a Process</a:t>
            </a:r>
          </a:p>
          <a:p>
            <a:endParaRPr lang="en-US" sz="1600" dirty="0" smtClean="0"/>
          </a:p>
          <a:p>
            <a:pPr lvl="1"/>
            <a:r>
              <a:rPr lang="en-US" sz="1800" dirty="0" smtClean="0"/>
              <a:t>Should be an ongoing activity – is more than just annual reviews</a:t>
            </a:r>
          </a:p>
          <a:p>
            <a:pPr lvl="1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A process of setting goals, setting standards, and guiding employee performance to ensure efficacy and efficiency</a:t>
            </a:r>
          </a:p>
          <a:p>
            <a:pPr lvl="1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A process of maintaining open, constructive lines of communication, ensuring employees have the information they need to fully contribute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A process of creating documentation for legal purposes, to support decisions and reduce disputes 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1. What is Performance Management?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066800"/>
            <a:ext cx="8503920" cy="48768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Financial Gain</a:t>
            </a:r>
          </a:p>
          <a:p>
            <a:pPr lvl="1"/>
            <a:r>
              <a:rPr lang="en-US" sz="1800" dirty="0" smtClean="0"/>
              <a:t>Reduce costs by improving employee efficiency and reducing turnover</a:t>
            </a:r>
            <a:endParaRPr lang="en-US" sz="1800" dirty="0"/>
          </a:p>
          <a:p>
            <a:pPr lvl="1"/>
            <a:r>
              <a:rPr lang="en-US" sz="1800" dirty="0" smtClean="0"/>
              <a:t>Reduce the risk of potential litigation of wrongful dismissal claims</a:t>
            </a:r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000" b="1" dirty="0" smtClean="0"/>
              <a:t>Motivated Workforce</a:t>
            </a:r>
          </a:p>
          <a:p>
            <a:pPr lvl="1"/>
            <a:r>
              <a:rPr lang="en-US" sz="1800" dirty="0" smtClean="0"/>
              <a:t>Improve employee engagement by aligning individual goals and organizational goals</a:t>
            </a:r>
          </a:p>
          <a:p>
            <a:pPr lvl="1"/>
            <a:r>
              <a:rPr lang="en-US" sz="1800" dirty="0" smtClean="0"/>
              <a:t>Clarify and reinforce the consequences of employee successes and/or failures</a:t>
            </a:r>
          </a:p>
          <a:p>
            <a:pPr lvl="1"/>
            <a:r>
              <a:rPr lang="en-US" sz="1800" dirty="0" smtClean="0"/>
              <a:t>Focus on continuous improvement </a:t>
            </a:r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000" b="1" dirty="0" smtClean="0"/>
              <a:t>Improved Management Control</a:t>
            </a:r>
          </a:p>
          <a:p>
            <a:pPr lvl="1"/>
            <a:r>
              <a:rPr lang="en-US" sz="1800" dirty="0" smtClean="0"/>
              <a:t>Encourage compliance with management expectations by  communicating workplace standards, and the consequences of breaching those standards</a:t>
            </a:r>
          </a:p>
          <a:p>
            <a:pPr lvl="1"/>
            <a:r>
              <a:rPr lang="en-US" sz="1800" dirty="0" smtClean="0"/>
              <a:t>Be prepared for future disputes by maintaining well-documented, standardized processes and up-to-date employee files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03920" cy="461665"/>
          </a:xfrm>
        </p:spPr>
        <p:txBody>
          <a:bodyPr/>
          <a:lstStyle/>
          <a:p>
            <a:r>
              <a:rPr lang="en-US" dirty="0" smtClean="0"/>
              <a:t>2. The Benefits of Performance Management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503920" cy="53340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Set organizational goals </a:t>
            </a:r>
            <a:endParaRPr lang="en-US" sz="2000" dirty="0" smtClean="0"/>
          </a:p>
          <a:p>
            <a:pPr lvl="1"/>
            <a:r>
              <a:rPr lang="en-US" sz="1800" dirty="0" smtClean="0"/>
              <a:t>Create organizational standards, rules, and policies to ensure employees are aware of expectations</a:t>
            </a:r>
          </a:p>
          <a:p>
            <a:pPr lvl="1"/>
            <a:r>
              <a:rPr lang="en-US" sz="1800" dirty="0" smtClean="0"/>
              <a:t>Policies should be communicated to employees, particularly when changes are made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000" b="1" dirty="0" smtClean="0"/>
              <a:t>Set individualized goals</a:t>
            </a:r>
            <a:endParaRPr lang="en-US" sz="2000" dirty="0" smtClean="0"/>
          </a:p>
          <a:p>
            <a:pPr lvl="1"/>
            <a:r>
              <a:rPr lang="en-US" sz="1800" dirty="0" smtClean="0"/>
              <a:t>Create personalized employee objectives, plans, and targets </a:t>
            </a:r>
          </a:p>
          <a:p>
            <a:pPr lvl="1"/>
            <a:r>
              <a:rPr lang="en-US" sz="1800" dirty="0" smtClean="0"/>
              <a:t> Address individual employee strengths, weaknesses, and areas of improvement</a:t>
            </a:r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000" b="1" dirty="0" smtClean="0"/>
              <a:t>Align individualized goals with organizational goals</a:t>
            </a:r>
          </a:p>
          <a:p>
            <a:pPr lvl="1"/>
            <a:r>
              <a:rPr lang="en-US" sz="1800" dirty="0" smtClean="0"/>
              <a:t>Make it clear why performance matters – How do individual contributions further high-level goals?</a:t>
            </a:r>
          </a:p>
          <a:p>
            <a:pPr lvl="1"/>
            <a:r>
              <a:rPr lang="en-US" sz="1800" dirty="0" smtClean="0"/>
              <a:t>Optimize incentives  </a:t>
            </a:r>
          </a:p>
          <a:p>
            <a:pPr lvl="2"/>
            <a:r>
              <a:rPr lang="en-US" sz="1800" dirty="0" smtClean="0"/>
              <a:t>Reward accomplishments that benefit organizational priorities</a:t>
            </a:r>
          </a:p>
          <a:p>
            <a:pPr lvl="2"/>
            <a:r>
              <a:rPr lang="en-US" sz="1800" dirty="0" smtClean="0"/>
              <a:t>Identify and discourage unproductive behavior</a:t>
            </a:r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03920" cy="461665"/>
          </a:xfrm>
        </p:spPr>
        <p:txBody>
          <a:bodyPr/>
          <a:lstStyle/>
          <a:p>
            <a:r>
              <a:rPr lang="en-US" dirty="0" smtClean="0"/>
              <a:t>3. Performance Management Tips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143000"/>
            <a:ext cx="8503920" cy="48006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Monitor Employee Performance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Employee performance should be monitored and evaluated regularly</a:t>
            </a:r>
          </a:p>
          <a:p>
            <a:pPr lvl="2"/>
            <a:r>
              <a:rPr lang="en-US" sz="1800" dirty="0" smtClean="0"/>
              <a:t>Application of organizational standards should be clear, fair, and objective</a:t>
            </a:r>
          </a:p>
          <a:p>
            <a:pPr lvl="2"/>
            <a:r>
              <a:rPr lang="en-US" sz="1800" dirty="0" smtClean="0"/>
              <a:t>Ignoring or tolerating poor performance or misconduct can be considered condoning the behavior in a wrongful dismissal suit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b="1" dirty="0" smtClean="0"/>
              <a:t>Employee performance should be monitored for immediate and short term use</a:t>
            </a:r>
          </a:p>
          <a:p>
            <a:pPr lvl="2"/>
            <a:r>
              <a:rPr lang="en-US" sz="1800" dirty="0" smtClean="0"/>
              <a:t>To use in performance evaluations</a:t>
            </a:r>
          </a:p>
          <a:p>
            <a:pPr lvl="2"/>
            <a:r>
              <a:rPr lang="en-US" sz="1800" dirty="0" smtClean="0"/>
              <a:t>To use in developing training and educational programs</a:t>
            </a:r>
          </a:p>
          <a:p>
            <a:pPr lvl="2"/>
            <a:r>
              <a:rPr lang="en-US" sz="1800" dirty="0" smtClean="0"/>
              <a:t>To provide timely and frequent feedback   </a:t>
            </a:r>
          </a:p>
          <a:p>
            <a:pPr lvl="2"/>
            <a:endParaRPr lang="en-US" sz="1800" dirty="0" smtClean="0"/>
          </a:p>
          <a:p>
            <a:pPr>
              <a:buNone/>
            </a:pPr>
            <a:r>
              <a:rPr lang="en-US" b="1" dirty="0" smtClean="0"/>
              <a:t>Employee performance should be monitored for long term use</a:t>
            </a:r>
          </a:p>
          <a:p>
            <a:pPr lvl="2"/>
            <a:r>
              <a:rPr lang="en-US" sz="1800" dirty="0" smtClean="0"/>
              <a:t> To support compensation and career planning decisions</a:t>
            </a:r>
          </a:p>
          <a:p>
            <a:pPr lvl="2"/>
            <a:r>
              <a:rPr lang="en-US" sz="1800" dirty="0" smtClean="0"/>
              <a:t>To protect against legal disputes</a:t>
            </a:r>
          </a:p>
          <a:p>
            <a:pPr lvl="2"/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28935"/>
            <a:ext cx="8503920" cy="461665"/>
          </a:xfrm>
        </p:spPr>
        <p:txBody>
          <a:bodyPr/>
          <a:lstStyle/>
          <a:p>
            <a:r>
              <a:rPr lang="en-US" dirty="0" smtClean="0"/>
              <a:t>3. Performance Management Tips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503920" cy="49530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Provide Performance Feedback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1800" b="1" dirty="0" smtClean="0"/>
              <a:t>Performance Feedback should: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Be consistent and objective</a:t>
            </a:r>
            <a:r>
              <a:rPr lang="en-US" sz="1800" dirty="0" smtClean="0"/>
              <a:t> – Based on organizational policies and standards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Clarify expectations </a:t>
            </a:r>
            <a:r>
              <a:rPr lang="en-US" sz="1800" dirty="0" smtClean="0"/>
              <a:t>– Apply organizational expectations to individual performance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Be specific </a:t>
            </a:r>
            <a:r>
              <a:rPr lang="en-US" sz="1800" dirty="0" smtClean="0"/>
              <a:t>– About what was achieved and what is required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Give deadlines </a:t>
            </a:r>
            <a:r>
              <a:rPr lang="en-US" sz="1800" dirty="0" smtClean="0"/>
              <a:t>– Timetables for improvement, specific follow-up dates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Be realistic </a:t>
            </a:r>
            <a:r>
              <a:rPr lang="en-US" sz="1800" dirty="0" smtClean="0"/>
              <a:t>– About what improvements are possible, and how quickly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Be honest </a:t>
            </a:r>
            <a:r>
              <a:rPr lang="en-US" sz="1800" dirty="0" smtClean="0"/>
              <a:t>– Do not avoid criticizing employee behavior, no matter how uncomfortable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Be complete </a:t>
            </a:r>
            <a:r>
              <a:rPr lang="en-US" sz="1800" dirty="0" smtClean="0"/>
              <a:t>– Write evaluations so someone external to the process can understand it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/>
              <a:t>Listen to employees </a:t>
            </a:r>
            <a:r>
              <a:rPr lang="en-US" sz="1800" dirty="0" smtClean="0"/>
              <a:t>– Give employees a chance to express concerns, needs, and goals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03920" cy="461665"/>
          </a:xfrm>
        </p:spPr>
        <p:txBody>
          <a:bodyPr/>
          <a:lstStyle/>
          <a:p>
            <a:r>
              <a:rPr lang="en-US" dirty="0" smtClean="0"/>
              <a:t>3. Performance Management Tips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219200"/>
            <a:ext cx="8503920" cy="4724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Understand Difference Between Performance Issues and Misconduct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Performance</a:t>
            </a:r>
          </a:p>
          <a:p>
            <a:pPr lvl="1"/>
            <a:r>
              <a:rPr lang="en-US" sz="1800" dirty="0" smtClean="0"/>
              <a:t>Employee lacks the skills or abilities required for the job</a:t>
            </a:r>
          </a:p>
          <a:p>
            <a:pPr lvl="1"/>
            <a:r>
              <a:rPr lang="en-US" sz="1800" dirty="0" smtClean="0"/>
              <a:t>Examples: Incompetence, failure to provide satisfactory reports, failure to attend a meeting on time, ignorance of applicable standards, rules, or procedures</a:t>
            </a:r>
          </a:p>
          <a:p>
            <a:pPr lvl="1">
              <a:buNone/>
            </a:pPr>
            <a:endParaRPr lang="en-US" sz="1800" dirty="0" smtClean="0"/>
          </a:p>
          <a:p>
            <a:pPr>
              <a:buNone/>
            </a:pPr>
            <a:r>
              <a:rPr lang="en-US" b="1" dirty="0" smtClean="0"/>
              <a:t>Misconduct</a:t>
            </a:r>
          </a:p>
          <a:p>
            <a:pPr lvl="1"/>
            <a:r>
              <a:rPr lang="en-US" sz="1800" dirty="0" smtClean="0"/>
              <a:t>Employee commits insubordination or violates workplace rules or policies</a:t>
            </a:r>
          </a:p>
          <a:p>
            <a:pPr lvl="1"/>
            <a:r>
              <a:rPr lang="en-US" sz="1800" dirty="0" smtClean="0"/>
              <a:t>Examples: dishonesty, theft, harassment</a:t>
            </a:r>
          </a:p>
          <a:p>
            <a:pPr lvl="1"/>
            <a:r>
              <a:rPr lang="en-US" sz="1800" dirty="0" smtClean="0"/>
              <a:t>Misconduct can be minor or severe, depending on the seriousness and frequency of the problem, the employee's work history, and the effects on the organization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03920" cy="461665"/>
          </a:xfrm>
        </p:spPr>
        <p:txBody>
          <a:bodyPr/>
          <a:lstStyle/>
          <a:p>
            <a:r>
              <a:rPr lang="en-US" dirty="0" smtClean="0"/>
              <a:t>4. Discipline: Performance v. Misconduct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_BJ Format (no background)">
  <a:themeElements>
    <a:clrScheme name="BJ PPT -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002B5C"/>
      </a:accent6>
      <a:hlink>
        <a:srgbClr val="0000FF"/>
      </a:hlink>
      <a:folHlink>
        <a:srgbClr val="800080"/>
      </a:folHlink>
    </a:clrScheme>
    <a:fontScheme name="BJ PP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</Template>
  <TotalTime>0</TotalTime>
  <Words>1574</Words>
  <Application>Microsoft Office PowerPoint</Application>
  <PresentationFormat>On-screen Show (4:3)</PresentationFormat>
  <Paragraphs>307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_BJ Format (no background)</vt:lpstr>
      <vt:lpstr>Performance Management and Progressive Discipline</vt:lpstr>
      <vt:lpstr>Topics</vt:lpstr>
      <vt:lpstr>1. What is Performance Management?</vt:lpstr>
      <vt:lpstr>1. What is Performance Management?</vt:lpstr>
      <vt:lpstr>2. The Benefits of Performance Management</vt:lpstr>
      <vt:lpstr>3. Performance Management Tips</vt:lpstr>
      <vt:lpstr>3. Performance Management Tips</vt:lpstr>
      <vt:lpstr>3. Performance Management Tips</vt:lpstr>
      <vt:lpstr>4. Discipline: Performance v. Misconduct</vt:lpstr>
      <vt:lpstr>5. Progressive Discipline</vt:lpstr>
      <vt:lpstr>5. Progressive Discipline for Performance</vt:lpstr>
      <vt:lpstr>5. Progressive Discipline for Performance</vt:lpstr>
      <vt:lpstr>5. Progressive Discipline for Misconduct </vt:lpstr>
      <vt:lpstr>5. Progressive Discipline for Misconduct </vt:lpstr>
      <vt:lpstr>6. Innocent v. Culpable Absenteeism</vt:lpstr>
      <vt:lpstr>6. Culpable Absenteeism</vt:lpstr>
      <vt:lpstr>6. Innocent Absenteeism</vt:lpstr>
      <vt:lpstr>6. Innocent Absenteeism - Human rights concerns</vt:lpstr>
      <vt:lpstr>6. Innocent Absenteeism</vt:lpstr>
      <vt:lpstr>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213</cp:revision>
  <dcterms:created xsi:type="dcterms:W3CDTF">2012-10-31T14:00:28Z</dcterms:created>
  <dcterms:modified xsi:type="dcterms:W3CDTF">2013-09-18T11:10:38Z</dcterms:modified>
</cp:coreProperties>
</file>