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notesMasterIdLst>
    <p:notesMasterId r:id="rId20"/>
  </p:notesMasterIdLst>
  <p:sldIdLst>
    <p:sldId id="267" r:id="rId2"/>
    <p:sldId id="283" r:id="rId3"/>
    <p:sldId id="287" r:id="rId4"/>
    <p:sldId id="286" r:id="rId5"/>
    <p:sldId id="269" r:id="rId6"/>
    <p:sldId id="285" r:id="rId7"/>
    <p:sldId id="276" r:id="rId8"/>
    <p:sldId id="288" r:id="rId9"/>
    <p:sldId id="289" r:id="rId10"/>
    <p:sldId id="290" r:id="rId11"/>
    <p:sldId id="291" r:id="rId12"/>
    <p:sldId id="281" r:id="rId13"/>
    <p:sldId id="296" r:id="rId14"/>
    <p:sldId id="293" r:id="rId15"/>
    <p:sldId id="294" r:id="rId16"/>
    <p:sldId id="295" r:id="rId17"/>
    <p:sldId id="297" r:id="rId18"/>
    <p:sldId id="26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88" autoAdjust="0"/>
    <p:restoredTop sz="94756" autoAdjust="0"/>
  </p:normalViewPr>
  <p:slideViewPr>
    <p:cSldViewPr>
      <p:cViewPr>
        <p:scale>
          <a:sx n="76" d="100"/>
          <a:sy n="76" d="100"/>
        </p:scale>
        <p:origin x="-1397" y="-24"/>
      </p:cViewPr>
      <p:guideLst>
        <p:guide orient="horz" pos="2640"/>
        <p:guide orient="horz" pos="3840"/>
        <p:guide orient="horz" pos="3360"/>
        <p:guide orient="horz" pos="3600"/>
        <p:guide orient="horz" pos="3696"/>
        <p:guide orient="horz" pos="2544"/>
        <p:guide orient="horz" pos="912"/>
        <p:guide orient="horz" pos="2784"/>
        <p:guide pos="960"/>
        <p:guide pos="2304"/>
        <p:guide pos="1632"/>
        <p:guide pos="288"/>
        <p:guide pos="3072"/>
        <p:guide pos="5424"/>
        <p:guide pos="5759"/>
        <p:guide/>
        <p:guide pos="2880"/>
        <p:guide pos="48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387EA-DAA6-4342-AB8B-1FD9857650DA}" type="doc">
      <dgm:prSet loTypeId="urn:microsoft.com/office/officeart/2005/8/layout/hList7#1" loCatId="list" qsTypeId="urn:microsoft.com/office/officeart/2005/8/quickstyle/simple1" qsCatId="simple" csTypeId="urn:microsoft.com/office/officeart/2005/8/colors/accent4_2" csCatId="accent4" phldr="1"/>
      <dgm:spPr/>
      <dgm:t>
        <a:bodyPr/>
        <a:lstStyle/>
        <a:p>
          <a:endParaRPr lang="en-US"/>
        </a:p>
      </dgm:t>
    </dgm:pt>
    <dgm:pt modelId="{F35E087A-AA45-407A-9BCA-9C7A6A910F32}">
      <dgm:prSet phldrT="[Text]" custT="1"/>
      <dgm:spPr>
        <a:solidFill>
          <a:srgbClr val="BFCCE3"/>
        </a:solidFill>
        <a:ln w="28575">
          <a:solidFill>
            <a:srgbClr val="00338D"/>
          </a:solidFill>
        </a:ln>
      </dgm:spPr>
      <dgm:t>
        <a:bodyPr/>
        <a:lstStyle/>
        <a:p>
          <a:pPr rtl="0"/>
          <a:r>
            <a:rPr lang="en-US" sz="2000" b="1" dirty="0" smtClean="0">
              <a:solidFill>
                <a:srgbClr val="00338D"/>
              </a:solidFill>
              <a:latin typeface="Univers 45 Light" pitchFamily="2" charset="0"/>
            </a:rPr>
            <a:t>Financial</a:t>
          </a:r>
          <a:endParaRPr lang="en-US" sz="2000" dirty="0">
            <a:solidFill>
              <a:srgbClr val="00338D"/>
            </a:solidFill>
            <a:latin typeface="Univers 45 Light" pitchFamily="2" charset="0"/>
          </a:endParaRPr>
        </a:p>
      </dgm:t>
    </dgm:pt>
    <dgm:pt modelId="{F6E1E463-745C-41AF-8CDA-7B163EFF2F27}" type="parTrans" cxnId="{E748EDEC-180F-466B-88B8-F7F17AAAE6F2}">
      <dgm:prSet/>
      <dgm:spPr/>
      <dgm:t>
        <a:bodyPr/>
        <a:lstStyle/>
        <a:p>
          <a:endParaRPr lang="en-US"/>
        </a:p>
      </dgm:t>
    </dgm:pt>
    <dgm:pt modelId="{EE572420-DB2E-4D42-9E0A-B6F444769F9A}" type="sibTrans" cxnId="{E748EDEC-180F-466B-88B8-F7F17AAAE6F2}">
      <dgm:prSet/>
      <dgm:spPr/>
      <dgm:t>
        <a:bodyPr/>
        <a:lstStyle/>
        <a:p>
          <a:endParaRPr lang="en-US"/>
        </a:p>
      </dgm:t>
    </dgm:pt>
    <dgm:pt modelId="{4BC1B3AD-576A-48C2-9FE0-323BFEE04FD9}">
      <dgm:prSet phldrT="[Text]" custT="1"/>
      <dgm:spPr>
        <a:solidFill>
          <a:srgbClr val="BFCCE3"/>
        </a:solidFill>
        <a:ln w="28575">
          <a:solidFill>
            <a:srgbClr val="00338D"/>
          </a:solidFill>
        </a:ln>
      </dgm:spPr>
      <dgm:t>
        <a:bodyPr/>
        <a:lstStyle/>
        <a:p>
          <a:r>
            <a:rPr lang="en-US" sz="2000" b="1" dirty="0" smtClean="0">
              <a:solidFill>
                <a:srgbClr val="00338D"/>
              </a:solidFill>
              <a:latin typeface="Univers 45 Light" pitchFamily="2" charset="0"/>
            </a:rPr>
            <a:t>Operational</a:t>
          </a:r>
        </a:p>
      </dgm:t>
    </dgm:pt>
    <dgm:pt modelId="{B884BCF5-6BFC-4A95-BDDF-D61BF3134DFC}" type="parTrans" cxnId="{6C6A99B8-29CE-4573-B02B-5AFD29CE66AE}">
      <dgm:prSet/>
      <dgm:spPr/>
      <dgm:t>
        <a:bodyPr/>
        <a:lstStyle/>
        <a:p>
          <a:endParaRPr lang="en-US"/>
        </a:p>
      </dgm:t>
    </dgm:pt>
    <dgm:pt modelId="{68B59C49-AF4A-4537-B380-D90AC792776B}" type="sibTrans" cxnId="{6C6A99B8-29CE-4573-B02B-5AFD29CE66AE}">
      <dgm:prSet/>
      <dgm:spPr/>
      <dgm:t>
        <a:bodyPr/>
        <a:lstStyle/>
        <a:p>
          <a:endParaRPr lang="en-US"/>
        </a:p>
      </dgm:t>
    </dgm:pt>
    <dgm:pt modelId="{6DF3AD6E-4C5F-425A-9CEE-540B1E7B4B9E}">
      <dgm:prSet phldrT="[Text]" custT="1"/>
      <dgm:spPr>
        <a:solidFill>
          <a:srgbClr val="BFCCE3"/>
        </a:solidFill>
        <a:ln w="28575">
          <a:solidFill>
            <a:srgbClr val="00338D"/>
          </a:solidFill>
        </a:ln>
      </dgm:spPr>
      <dgm:t>
        <a:bodyPr/>
        <a:lstStyle/>
        <a:p>
          <a:r>
            <a:rPr lang="en-US" sz="2000" b="1" dirty="0" smtClean="0">
              <a:solidFill>
                <a:srgbClr val="00338D"/>
              </a:solidFill>
              <a:latin typeface="Univers 45 Light" pitchFamily="2" charset="0"/>
            </a:rPr>
            <a:t>Legal</a:t>
          </a:r>
          <a:endParaRPr lang="en-US" sz="2000" dirty="0">
            <a:solidFill>
              <a:srgbClr val="00338D"/>
            </a:solidFill>
            <a:latin typeface="Univers 45 Light" pitchFamily="2" charset="0"/>
          </a:endParaRPr>
        </a:p>
      </dgm:t>
    </dgm:pt>
    <dgm:pt modelId="{E35CFA98-5628-4A24-970A-C65F0938F026}" type="parTrans" cxnId="{646672C3-72E6-4FC3-903D-086B92F27314}">
      <dgm:prSet/>
      <dgm:spPr/>
      <dgm:t>
        <a:bodyPr/>
        <a:lstStyle/>
        <a:p>
          <a:endParaRPr lang="en-US"/>
        </a:p>
      </dgm:t>
    </dgm:pt>
    <dgm:pt modelId="{284714FD-6265-4A3D-B3A9-9CF65FAE0D81}" type="sibTrans" cxnId="{646672C3-72E6-4FC3-903D-086B92F27314}">
      <dgm:prSet/>
      <dgm:spPr/>
      <dgm:t>
        <a:bodyPr/>
        <a:lstStyle/>
        <a:p>
          <a:endParaRPr lang="en-US"/>
        </a:p>
      </dgm:t>
    </dgm:pt>
    <dgm:pt modelId="{D5FE9D40-9ADC-4DB5-81F5-321C0718CBEF}">
      <dgm:prSet phldrT="[Text]" custT="1"/>
      <dgm:spPr>
        <a:solidFill>
          <a:srgbClr val="BFCCE3"/>
        </a:solidFill>
        <a:ln w="28575">
          <a:solidFill>
            <a:srgbClr val="00338D"/>
          </a:solidFill>
        </a:ln>
      </dgm:spPr>
      <dgm:t>
        <a:bodyPr/>
        <a:lstStyle/>
        <a:p>
          <a:r>
            <a:rPr lang="en-US" sz="2000" b="1" dirty="0" smtClean="0">
              <a:solidFill>
                <a:srgbClr val="00338D"/>
              </a:solidFill>
              <a:latin typeface="Univers 45 Light" pitchFamily="2" charset="0"/>
            </a:rPr>
            <a:t>Market</a:t>
          </a:r>
          <a:endParaRPr lang="en-US" sz="2000" dirty="0">
            <a:solidFill>
              <a:srgbClr val="00338D"/>
            </a:solidFill>
            <a:latin typeface="Univers 45 Light" pitchFamily="2" charset="0"/>
          </a:endParaRPr>
        </a:p>
      </dgm:t>
    </dgm:pt>
    <dgm:pt modelId="{CC734FCB-AACE-4DB5-877D-50AE1A7BA428}" type="sibTrans" cxnId="{4D3BB166-822F-4732-BD88-E68DD618AC16}">
      <dgm:prSet/>
      <dgm:spPr/>
      <dgm:t>
        <a:bodyPr/>
        <a:lstStyle/>
        <a:p>
          <a:endParaRPr lang="en-US"/>
        </a:p>
      </dgm:t>
    </dgm:pt>
    <dgm:pt modelId="{08922ED0-F09A-435E-8811-CC77E4C201A1}" type="parTrans" cxnId="{4D3BB166-822F-4732-BD88-E68DD618AC16}">
      <dgm:prSet/>
      <dgm:spPr/>
      <dgm:t>
        <a:bodyPr/>
        <a:lstStyle/>
        <a:p>
          <a:endParaRPr lang="en-US"/>
        </a:p>
      </dgm:t>
    </dgm:pt>
    <dgm:pt modelId="{EEF47957-C5ED-413E-9DAD-CBE49F0487A6}" type="pres">
      <dgm:prSet presAssocID="{589387EA-DAA6-4342-AB8B-1FD9857650DA}" presName="Name0" presStyleCnt="0">
        <dgm:presLayoutVars>
          <dgm:dir/>
          <dgm:resizeHandles val="exact"/>
        </dgm:presLayoutVars>
      </dgm:prSet>
      <dgm:spPr/>
      <dgm:t>
        <a:bodyPr/>
        <a:lstStyle/>
        <a:p>
          <a:endParaRPr lang="en-US"/>
        </a:p>
      </dgm:t>
    </dgm:pt>
    <dgm:pt modelId="{AB7F4626-2F95-42D6-828D-8638B5C71C89}" type="pres">
      <dgm:prSet presAssocID="{589387EA-DAA6-4342-AB8B-1FD9857650DA}" presName="fgShape" presStyleLbl="fgShp" presStyleIdx="0" presStyleCnt="1" custLinFactNeighborY="-35314"/>
      <dgm:spPr>
        <a:solidFill>
          <a:srgbClr val="00338D"/>
        </a:solidFill>
        <a:ln>
          <a:solidFill>
            <a:srgbClr val="00338D"/>
          </a:solidFill>
        </a:ln>
      </dgm:spPr>
      <dgm:t>
        <a:bodyPr/>
        <a:lstStyle/>
        <a:p>
          <a:endParaRPr lang="en-US"/>
        </a:p>
      </dgm:t>
    </dgm:pt>
    <dgm:pt modelId="{54C83625-A961-4390-AB09-770D7D43F99E}" type="pres">
      <dgm:prSet presAssocID="{589387EA-DAA6-4342-AB8B-1FD9857650DA}" presName="linComp" presStyleCnt="0"/>
      <dgm:spPr/>
    </dgm:pt>
    <dgm:pt modelId="{3EA6EF3B-009E-427A-A500-911F0020229B}" type="pres">
      <dgm:prSet presAssocID="{F35E087A-AA45-407A-9BCA-9C7A6A910F32}" presName="compNode" presStyleCnt="0"/>
      <dgm:spPr/>
    </dgm:pt>
    <dgm:pt modelId="{AD1930C0-B32F-4DF0-8A23-4CCE6EF6ED12}" type="pres">
      <dgm:prSet presAssocID="{F35E087A-AA45-407A-9BCA-9C7A6A910F32}" presName="bkgdShape" presStyleLbl="node1" presStyleIdx="0" presStyleCnt="4"/>
      <dgm:spPr/>
      <dgm:t>
        <a:bodyPr/>
        <a:lstStyle/>
        <a:p>
          <a:endParaRPr lang="en-US"/>
        </a:p>
      </dgm:t>
    </dgm:pt>
    <dgm:pt modelId="{05212A91-5815-4EDE-A853-FEABB5B61259}" type="pres">
      <dgm:prSet presAssocID="{F35E087A-AA45-407A-9BCA-9C7A6A910F32}" presName="nodeTx" presStyleLbl="node1" presStyleIdx="0" presStyleCnt="4">
        <dgm:presLayoutVars>
          <dgm:bulletEnabled val="1"/>
        </dgm:presLayoutVars>
      </dgm:prSet>
      <dgm:spPr/>
      <dgm:t>
        <a:bodyPr/>
        <a:lstStyle/>
        <a:p>
          <a:endParaRPr lang="en-US"/>
        </a:p>
      </dgm:t>
    </dgm:pt>
    <dgm:pt modelId="{A9A8BB32-864C-42A6-A646-4AB65C4CF174}" type="pres">
      <dgm:prSet presAssocID="{F35E087A-AA45-407A-9BCA-9C7A6A910F32}" presName="invisiNode" presStyleLbl="node1" presStyleIdx="0" presStyleCnt="4"/>
      <dgm:spPr/>
    </dgm:pt>
    <dgm:pt modelId="{D0B64F99-75A4-419C-B1DF-D8E369223216}" type="pres">
      <dgm:prSet presAssocID="{F35E087A-AA45-407A-9BCA-9C7A6A910F32}" presName="imagNode" presStyleLbl="fgImgPlace1" presStyleIdx="0" presStyleCnt="4" custScaleX="110194" custScaleY="108691" custLinFactNeighborY="15295"/>
      <dgm:spPr>
        <a:blipFill rotWithShape="0">
          <a:blip xmlns:r="http://schemas.openxmlformats.org/officeDocument/2006/relationships" r:embed="rId1"/>
          <a:stretch>
            <a:fillRect/>
          </a:stretch>
        </a:blipFill>
        <a:ln>
          <a:solidFill>
            <a:srgbClr val="00338D"/>
          </a:solidFill>
        </a:ln>
      </dgm:spPr>
      <dgm:t>
        <a:bodyPr/>
        <a:lstStyle/>
        <a:p>
          <a:endParaRPr lang="en-US"/>
        </a:p>
      </dgm:t>
    </dgm:pt>
    <dgm:pt modelId="{D68B0B17-AD27-4E51-B878-7DC062A3438C}" type="pres">
      <dgm:prSet presAssocID="{EE572420-DB2E-4D42-9E0A-B6F444769F9A}" presName="sibTrans" presStyleLbl="sibTrans2D1" presStyleIdx="0" presStyleCnt="0"/>
      <dgm:spPr/>
      <dgm:t>
        <a:bodyPr/>
        <a:lstStyle/>
        <a:p>
          <a:endParaRPr lang="en-US"/>
        </a:p>
      </dgm:t>
    </dgm:pt>
    <dgm:pt modelId="{044E8BA7-3E2A-407A-91BD-26237092EA43}" type="pres">
      <dgm:prSet presAssocID="{4BC1B3AD-576A-48C2-9FE0-323BFEE04FD9}" presName="compNode" presStyleCnt="0"/>
      <dgm:spPr/>
    </dgm:pt>
    <dgm:pt modelId="{96B7EB0E-E2FE-477B-AC89-1A3F7491AD82}" type="pres">
      <dgm:prSet presAssocID="{4BC1B3AD-576A-48C2-9FE0-323BFEE04FD9}" presName="bkgdShape" presStyleLbl="node1" presStyleIdx="1" presStyleCnt="4"/>
      <dgm:spPr/>
      <dgm:t>
        <a:bodyPr/>
        <a:lstStyle/>
        <a:p>
          <a:endParaRPr lang="en-US"/>
        </a:p>
      </dgm:t>
    </dgm:pt>
    <dgm:pt modelId="{84ED93A1-02F3-4CEC-8BFE-5F7E3BBB55A8}" type="pres">
      <dgm:prSet presAssocID="{4BC1B3AD-576A-48C2-9FE0-323BFEE04FD9}" presName="nodeTx" presStyleLbl="node1" presStyleIdx="1" presStyleCnt="4">
        <dgm:presLayoutVars>
          <dgm:bulletEnabled val="1"/>
        </dgm:presLayoutVars>
      </dgm:prSet>
      <dgm:spPr/>
      <dgm:t>
        <a:bodyPr/>
        <a:lstStyle/>
        <a:p>
          <a:endParaRPr lang="en-US"/>
        </a:p>
      </dgm:t>
    </dgm:pt>
    <dgm:pt modelId="{9A7376AF-B366-489A-98C1-6C1AFDAE21A3}" type="pres">
      <dgm:prSet presAssocID="{4BC1B3AD-576A-48C2-9FE0-323BFEE04FD9}" presName="invisiNode" presStyleLbl="node1" presStyleIdx="1" presStyleCnt="4"/>
      <dgm:spPr/>
    </dgm:pt>
    <dgm:pt modelId="{8BDA8201-2B27-485E-A27B-5E49C9922571}" type="pres">
      <dgm:prSet presAssocID="{4BC1B3AD-576A-48C2-9FE0-323BFEE04FD9}" presName="imagNode" presStyleLbl="fgImgPlace1" presStyleIdx="1" presStyleCnt="4" custScaleX="109425" custScaleY="108691" custLinFactNeighborY="15295"/>
      <dgm:spPr>
        <a:blipFill rotWithShape="0">
          <a:blip xmlns:r="http://schemas.openxmlformats.org/officeDocument/2006/relationships" r:embed="rId2"/>
          <a:stretch>
            <a:fillRect/>
          </a:stretch>
        </a:blipFill>
        <a:ln>
          <a:solidFill>
            <a:srgbClr val="00338D"/>
          </a:solidFill>
        </a:ln>
      </dgm:spPr>
      <dgm:t>
        <a:bodyPr/>
        <a:lstStyle/>
        <a:p>
          <a:endParaRPr lang="en-US"/>
        </a:p>
      </dgm:t>
    </dgm:pt>
    <dgm:pt modelId="{08C092E3-95C3-4EDD-93FA-55621CC2FB46}" type="pres">
      <dgm:prSet presAssocID="{68B59C49-AF4A-4537-B380-D90AC792776B}" presName="sibTrans" presStyleLbl="sibTrans2D1" presStyleIdx="0" presStyleCnt="0"/>
      <dgm:spPr/>
      <dgm:t>
        <a:bodyPr/>
        <a:lstStyle/>
        <a:p>
          <a:endParaRPr lang="en-US"/>
        </a:p>
      </dgm:t>
    </dgm:pt>
    <dgm:pt modelId="{E5E79134-7ACF-43F2-936F-67D55BBFE639}" type="pres">
      <dgm:prSet presAssocID="{6DF3AD6E-4C5F-425A-9CEE-540B1E7B4B9E}" presName="compNode" presStyleCnt="0"/>
      <dgm:spPr/>
    </dgm:pt>
    <dgm:pt modelId="{8AF31CAA-6EAB-4435-A6BA-F68AFD008246}" type="pres">
      <dgm:prSet presAssocID="{6DF3AD6E-4C5F-425A-9CEE-540B1E7B4B9E}" presName="bkgdShape" presStyleLbl="node1" presStyleIdx="2" presStyleCnt="4"/>
      <dgm:spPr/>
      <dgm:t>
        <a:bodyPr/>
        <a:lstStyle/>
        <a:p>
          <a:endParaRPr lang="en-US"/>
        </a:p>
      </dgm:t>
    </dgm:pt>
    <dgm:pt modelId="{781AF3D1-E807-434F-85F9-A7D8A53F7EBE}" type="pres">
      <dgm:prSet presAssocID="{6DF3AD6E-4C5F-425A-9CEE-540B1E7B4B9E}" presName="nodeTx" presStyleLbl="node1" presStyleIdx="2" presStyleCnt="4">
        <dgm:presLayoutVars>
          <dgm:bulletEnabled val="1"/>
        </dgm:presLayoutVars>
      </dgm:prSet>
      <dgm:spPr/>
      <dgm:t>
        <a:bodyPr/>
        <a:lstStyle/>
        <a:p>
          <a:endParaRPr lang="en-US"/>
        </a:p>
      </dgm:t>
    </dgm:pt>
    <dgm:pt modelId="{5BF3A898-6E0B-4490-AB0B-484BD512ECDD}" type="pres">
      <dgm:prSet presAssocID="{6DF3AD6E-4C5F-425A-9CEE-540B1E7B4B9E}" presName="invisiNode" presStyleLbl="node1" presStyleIdx="2" presStyleCnt="4"/>
      <dgm:spPr/>
    </dgm:pt>
    <dgm:pt modelId="{1261A25D-CA09-4297-AAA1-5C4DC7ACCD78}" type="pres">
      <dgm:prSet presAssocID="{6DF3AD6E-4C5F-425A-9CEE-540B1E7B4B9E}" presName="imagNode" presStyleLbl="fgImgPlace1" presStyleIdx="2" presStyleCnt="4" custScaleX="109425" custScaleY="108691" custLinFactNeighborY="15295"/>
      <dgm:spPr>
        <a:blipFill rotWithShape="0">
          <a:blip xmlns:r="http://schemas.openxmlformats.org/officeDocument/2006/relationships" r:embed="rId3"/>
          <a:stretch>
            <a:fillRect/>
          </a:stretch>
        </a:blipFill>
        <a:ln>
          <a:solidFill>
            <a:srgbClr val="00338D"/>
          </a:solidFill>
        </a:ln>
      </dgm:spPr>
      <dgm:t>
        <a:bodyPr/>
        <a:lstStyle/>
        <a:p>
          <a:endParaRPr lang="en-US"/>
        </a:p>
      </dgm:t>
    </dgm:pt>
    <dgm:pt modelId="{C1BC12EB-19D0-4919-ADE6-F52785DC0EA6}" type="pres">
      <dgm:prSet presAssocID="{284714FD-6265-4A3D-B3A9-9CF65FAE0D81}" presName="sibTrans" presStyleLbl="sibTrans2D1" presStyleIdx="0" presStyleCnt="0"/>
      <dgm:spPr/>
      <dgm:t>
        <a:bodyPr/>
        <a:lstStyle/>
        <a:p>
          <a:endParaRPr lang="en-US"/>
        </a:p>
      </dgm:t>
    </dgm:pt>
    <dgm:pt modelId="{83F28B71-72A4-426D-B9EC-7A29F567A8FD}" type="pres">
      <dgm:prSet presAssocID="{D5FE9D40-9ADC-4DB5-81F5-321C0718CBEF}" presName="compNode" presStyleCnt="0"/>
      <dgm:spPr/>
    </dgm:pt>
    <dgm:pt modelId="{739DC745-C120-4E4D-85B9-482896B5B9C8}" type="pres">
      <dgm:prSet presAssocID="{D5FE9D40-9ADC-4DB5-81F5-321C0718CBEF}" presName="bkgdShape" presStyleLbl="node1" presStyleIdx="3" presStyleCnt="4"/>
      <dgm:spPr/>
      <dgm:t>
        <a:bodyPr/>
        <a:lstStyle/>
        <a:p>
          <a:endParaRPr lang="en-US"/>
        </a:p>
      </dgm:t>
    </dgm:pt>
    <dgm:pt modelId="{400719F2-944E-4F39-852C-88EA9CC4AB46}" type="pres">
      <dgm:prSet presAssocID="{D5FE9D40-9ADC-4DB5-81F5-321C0718CBEF}" presName="nodeTx" presStyleLbl="node1" presStyleIdx="3" presStyleCnt="4">
        <dgm:presLayoutVars>
          <dgm:bulletEnabled val="1"/>
        </dgm:presLayoutVars>
      </dgm:prSet>
      <dgm:spPr/>
      <dgm:t>
        <a:bodyPr/>
        <a:lstStyle/>
        <a:p>
          <a:endParaRPr lang="en-US"/>
        </a:p>
      </dgm:t>
    </dgm:pt>
    <dgm:pt modelId="{ACFAA891-0148-4C54-96C4-D6E67099DA42}" type="pres">
      <dgm:prSet presAssocID="{D5FE9D40-9ADC-4DB5-81F5-321C0718CBEF}" presName="invisiNode" presStyleLbl="node1" presStyleIdx="3" presStyleCnt="4"/>
      <dgm:spPr/>
    </dgm:pt>
    <dgm:pt modelId="{67F81C54-7F87-41FD-9BA8-39ED54183903}" type="pres">
      <dgm:prSet presAssocID="{D5FE9D40-9ADC-4DB5-81F5-321C0718CBEF}" presName="imagNode" presStyleLbl="fgImgPlace1" presStyleIdx="3" presStyleCnt="4" custScaleX="110195" custScaleY="108691" custLinFactNeighborY="15295"/>
      <dgm:spPr>
        <a:blipFill rotWithShape="0">
          <a:blip xmlns:r="http://schemas.openxmlformats.org/officeDocument/2006/relationships" r:embed="rId4"/>
          <a:stretch>
            <a:fillRect/>
          </a:stretch>
        </a:blipFill>
        <a:ln>
          <a:solidFill>
            <a:srgbClr val="00338D"/>
          </a:solidFill>
        </a:ln>
      </dgm:spPr>
      <dgm:t>
        <a:bodyPr/>
        <a:lstStyle/>
        <a:p>
          <a:endParaRPr lang="en-US"/>
        </a:p>
      </dgm:t>
    </dgm:pt>
  </dgm:ptLst>
  <dgm:cxnLst>
    <dgm:cxn modelId="{E748EDEC-180F-466B-88B8-F7F17AAAE6F2}" srcId="{589387EA-DAA6-4342-AB8B-1FD9857650DA}" destId="{F35E087A-AA45-407A-9BCA-9C7A6A910F32}" srcOrd="0" destOrd="0" parTransId="{F6E1E463-745C-41AF-8CDA-7B163EFF2F27}" sibTransId="{EE572420-DB2E-4D42-9E0A-B6F444769F9A}"/>
    <dgm:cxn modelId="{27338149-D170-4D2A-BCB5-39107B6CE153}" type="presOf" srcId="{4BC1B3AD-576A-48C2-9FE0-323BFEE04FD9}" destId="{96B7EB0E-E2FE-477B-AC89-1A3F7491AD82}" srcOrd="0" destOrd="0" presId="urn:microsoft.com/office/officeart/2005/8/layout/hList7#1"/>
    <dgm:cxn modelId="{371ED215-E1BA-4401-88A6-5720D928B210}" type="presOf" srcId="{284714FD-6265-4A3D-B3A9-9CF65FAE0D81}" destId="{C1BC12EB-19D0-4919-ADE6-F52785DC0EA6}" srcOrd="0" destOrd="0" presId="urn:microsoft.com/office/officeart/2005/8/layout/hList7#1"/>
    <dgm:cxn modelId="{31E7DC6B-8F19-451B-9DA6-2CF57E6851C0}" type="presOf" srcId="{D5FE9D40-9ADC-4DB5-81F5-321C0718CBEF}" destId="{739DC745-C120-4E4D-85B9-482896B5B9C8}" srcOrd="0" destOrd="0" presId="urn:microsoft.com/office/officeart/2005/8/layout/hList7#1"/>
    <dgm:cxn modelId="{646672C3-72E6-4FC3-903D-086B92F27314}" srcId="{589387EA-DAA6-4342-AB8B-1FD9857650DA}" destId="{6DF3AD6E-4C5F-425A-9CEE-540B1E7B4B9E}" srcOrd="2" destOrd="0" parTransId="{E35CFA98-5628-4A24-970A-C65F0938F026}" sibTransId="{284714FD-6265-4A3D-B3A9-9CF65FAE0D81}"/>
    <dgm:cxn modelId="{48131D64-71E1-42D9-A3A5-20DC7014B102}" type="presOf" srcId="{D5FE9D40-9ADC-4DB5-81F5-321C0718CBEF}" destId="{400719F2-944E-4F39-852C-88EA9CC4AB46}" srcOrd="1" destOrd="0" presId="urn:microsoft.com/office/officeart/2005/8/layout/hList7#1"/>
    <dgm:cxn modelId="{6CB9DBBF-3B48-4016-94A0-21F9E478B612}" type="presOf" srcId="{6DF3AD6E-4C5F-425A-9CEE-540B1E7B4B9E}" destId="{781AF3D1-E807-434F-85F9-A7D8A53F7EBE}" srcOrd="1" destOrd="0" presId="urn:microsoft.com/office/officeart/2005/8/layout/hList7#1"/>
    <dgm:cxn modelId="{6C6A99B8-29CE-4573-B02B-5AFD29CE66AE}" srcId="{589387EA-DAA6-4342-AB8B-1FD9857650DA}" destId="{4BC1B3AD-576A-48C2-9FE0-323BFEE04FD9}" srcOrd="1" destOrd="0" parTransId="{B884BCF5-6BFC-4A95-BDDF-D61BF3134DFC}" sibTransId="{68B59C49-AF4A-4537-B380-D90AC792776B}"/>
    <dgm:cxn modelId="{148E3C3A-B9C8-42EC-97EE-C3CD63061D0E}" type="presOf" srcId="{F35E087A-AA45-407A-9BCA-9C7A6A910F32}" destId="{AD1930C0-B32F-4DF0-8A23-4CCE6EF6ED12}" srcOrd="0" destOrd="0" presId="urn:microsoft.com/office/officeart/2005/8/layout/hList7#1"/>
    <dgm:cxn modelId="{F6AEE198-6FD9-464F-B627-D66A83F0A170}" type="presOf" srcId="{4BC1B3AD-576A-48C2-9FE0-323BFEE04FD9}" destId="{84ED93A1-02F3-4CEC-8BFE-5F7E3BBB55A8}" srcOrd="1" destOrd="0" presId="urn:microsoft.com/office/officeart/2005/8/layout/hList7#1"/>
    <dgm:cxn modelId="{43BBFF82-E465-4ACA-9F5A-36E4C5DF9D06}" type="presOf" srcId="{EE572420-DB2E-4D42-9E0A-B6F444769F9A}" destId="{D68B0B17-AD27-4E51-B878-7DC062A3438C}" srcOrd="0" destOrd="0" presId="urn:microsoft.com/office/officeart/2005/8/layout/hList7#1"/>
    <dgm:cxn modelId="{0E43D53A-A434-45A0-83EE-D4D3B6D4F0FA}" type="presOf" srcId="{589387EA-DAA6-4342-AB8B-1FD9857650DA}" destId="{EEF47957-C5ED-413E-9DAD-CBE49F0487A6}" srcOrd="0" destOrd="0" presId="urn:microsoft.com/office/officeart/2005/8/layout/hList7#1"/>
    <dgm:cxn modelId="{8555DDDC-4516-49F9-A882-71D0A3C91714}" type="presOf" srcId="{68B59C49-AF4A-4537-B380-D90AC792776B}" destId="{08C092E3-95C3-4EDD-93FA-55621CC2FB46}" srcOrd="0" destOrd="0" presId="urn:microsoft.com/office/officeart/2005/8/layout/hList7#1"/>
    <dgm:cxn modelId="{D7DC2F65-0C21-4918-8FE5-8D5BC1C5D47B}" type="presOf" srcId="{6DF3AD6E-4C5F-425A-9CEE-540B1E7B4B9E}" destId="{8AF31CAA-6EAB-4435-A6BA-F68AFD008246}" srcOrd="0" destOrd="0" presId="urn:microsoft.com/office/officeart/2005/8/layout/hList7#1"/>
    <dgm:cxn modelId="{4D3BB166-822F-4732-BD88-E68DD618AC16}" srcId="{589387EA-DAA6-4342-AB8B-1FD9857650DA}" destId="{D5FE9D40-9ADC-4DB5-81F5-321C0718CBEF}" srcOrd="3" destOrd="0" parTransId="{08922ED0-F09A-435E-8811-CC77E4C201A1}" sibTransId="{CC734FCB-AACE-4DB5-877D-50AE1A7BA428}"/>
    <dgm:cxn modelId="{06BC3B8B-7CDB-4CFF-A38A-540FF812AA02}" type="presOf" srcId="{F35E087A-AA45-407A-9BCA-9C7A6A910F32}" destId="{05212A91-5815-4EDE-A853-FEABB5B61259}" srcOrd="1" destOrd="0" presId="urn:microsoft.com/office/officeart/2005/8/layout/hList7#1"/>
    <dgm:cxn modelId="{814812FA-9411-444D-AD98-E794221C5832}" type="presParOf" srcId="{EEF47957-C5ED-413E-9DAD-CBE49F0487A6}" destId="{AB7F4626-2F95-42D6-828D-8638B5C71C89}" srcOrd="0" destOrd="0" presId="urn:microsoft.com/office/officeart/2005/8/layout/hList7#1"/>
    <dgm:cxn modelId="{337FCCA0-9FFF-4438-958B-8DE6C6D82C6E}" type="presParOf" srcId="{EEF47957-C5ED-413E-9DAD-CBE49F0487A6}" destId="{54C83625-A961-4390-AB09-770D7D43F99E}" srcOrd="1" destOrd="0" presId="urn:microsoft.com/office/officeart/2005/8/layout/hList7#1"/>
    <dgm:cxn modelId="{93B22D02-40B8-4402-A9F4-19C3649F7B9B}" type="presParOf" srcId="{54C83625-A961-4390-AB09-770D7D43F99E}" destId="{3EA6EF3B-009E-427A-A500-911F0020229B}" srcOrd="0" destOrd="0" presId="urn:microsoft.com/office/officeart/2005/8/layout/hList7#1"/>
    <dgm:cxn modelId="{FF44DC49-57CE-41AF-AD81-863A732529F8}" type="presParOf" srcId="{3EA6EF3B-009E-427A-A500-911F0020229B}" destId="{AD1930C0-B32F-4DF0-8A23-4CCE6EF6ED12}" srcOrd="0" destOrd="0" presId="urn:microsoft.com/office/officeart/2005/8/layout/hList7#1"/>
    <dgm:cxn modelId="{59D59F7D-6C5B-424E-820C-BB7D99E1B3FD}" type="presParOf" srcId="{3EA6EF3B-009E-427A-A500-911F0020229B}" destId="{05212A91-5815-4EDE-A853-FEABB5B61259}" srcOrd="1" destOrd="0" presId="urn:microsoft.com/office/officeart/2005/8/layout/hList7#1"/>
    <dgm:cxn modelId="{69598C5C-CFA8-4919-84FD-E376186164C5}" type="presParOf" srcId="{3EA6EF3B-009E-427A-A500-911F0020229B}" destId="{A9A8BB32-864C-42A6-A646-4AB65C4CF174}" srcOrd="2" destOrd="0" presId="urn:microsoft.com/office/officeart/2005/8/layout/hList7#1"/>
    <dgm:cxn modelId="{B1581AEB-FAAC-49EC-A8CD-C1DB7B72B328}" type="presParOf" srcId="{3EA6EF3B-009E-427A-A500-911F0020229B}" destId="{D0B64F99-75A4-419C-B1DF-D8E369223216}" srcOrd="3" destOrd="0" presId="urn:microsoft.com/office/officeart/2005/8/layout/hList7#1"/>
    <dgm:cxn modelId="{A90DA7E4-F621-442E-B310-CA0472FCD35D}" type="presParOf" srcId="{54C83625-A961-4390-AB09-770D7D43F99E}" destId="{D68B0B17-AD27-4E51-B878-7DC062A3438C}" srcOrd="1" destOrd="0" presId="urn:microsoft.com/office/officeart/2005/8/layout/hList7#1"/>
    <dgm:cxn modelId="{A90983F2-93F7-484B-A689-EADB4CF8B4B5}" type="presParOf" srcId="{54C83625-A961-4390-AB09-770D7D43F99E}" destId="{044E8BA7-3E2A-407A-91BD-26237092EA43}" srcOrd="2" destOrd="0" presId="urn:microsoft.com/office/officeart/2005/8/layout/hList7#1"/>
    <dgm:cxn modelId="{CA03DD3E-95E6-4896-BAD0-6D3A35E6DB1B}" type="presParOf" srcId="{044E8BA7-3E2A-407A-91BD-26237092EA43}" destId="{96B7EB0E-E2FE-477B-AC89-1A3F7491AD82}" srcOrd="0" destOrd="0" presId="urn:microsoft.com/office/officeart/2005/8/layout/hList7#1"/>
    <dgm:cxn modelId="{7F59BDAB-CEF8-430A-9076-16D336082539}" type="presParOf" srcId="{044E8BA7-3E2A-407A-91BD-26237092EA43}" destId="{84ED93A1-02F3-4CEC-8BFE-5F7E3BBB55A8}" srcOrd="1" destOrd="0" presId="urn:microsoft.com/office/officeart/2005/8/layout/hList7#1"/>
    <dgm:cxn modelId="{83455A93-FC74-44B0-9A7B-4F00F43A863F}" type="presParOf" srcId="{044E8BA7-3E2A-407A-91BD-26237092EA43}" destId="{9A7376AF-B366-489A-98C1-6C1AFDAE21A3}" srcOrd="2" destOrd="0" presId="urn:microsoft.com/office/officeart/2005/8/layout/hList7#1"/>
    <dgm:cxn modelId="{F1F3DB5F-D73C-4992-83BD-E6CFB5F78940}" type="presParOf" srcId="{044E8BA7-3E2A-407A-91BD-26237092EA43}" destId="{8BDA8201-2B27-485E-A27B-5E49C9922571}" srcOrd="3" destOrd="0" presId="urn:microsoft.com/office/officeart/2005/8/layout/hList7#1"/>
    <dgm:cxn modelId="{E46A364A-34D2-4B15-97E1-0B665800FC85}" type="presParOf" srcId="{54C83625-A961-4390-AB09-770D7D43F99E}" destId="{08C092E3-95C3-4EDD-93FA-55621CC2FB46}" srcOrd="3" destOrd="0" presId="urn:microsoft.com/office/officeart/2005/8/layout/hList7#1"/>
    <dgm:cxn modelId="{AD884186-C4F3-43BC-8A21-82B14EF75CCC}" type="presParOf" srcId="{54C83625-A961-4390-AB09-770D7D43F99E}" destId="{E5E79134-7ACF-43F2-936F-67D55BBFE639}" srcOrd="4" destOrd="0" presId="urn:microsoft.com/office/officeart/2005/8/layout/hList7#1"/>
    <dgm:cxn modelId="{4EDA1D5D-600E-4A57-B13E-876445B8AA64}" type="presParOf" srcId="{E5E79134-7ACF-43F2-936F-67D55BBFE639}" destId="{8AF31CAA-6EAB-4435-A6BA-F68AFD008246}" srcOrd="0" destOrd="0" presId="urn:microsoft.com/office/officeart/2005/8/layout/hList7#1"/>
    <dgm:cxn modelId="{A36D160A-302A-4687-A14D-15E7EF95AF3B}" type="presParOf" srcId="{E5E79134-7ACF-43F2-936F-67D55BBFE639}" destId="{781AF3D1-E807-434F-85F9-A7D8A53F7EBE}" srcOrd="1" destOrd="0" presId="urn:microsoft.com/office/officeart/2005/8/layout/hList7#1"/>
    <dgm:cxn modelId="{FD2D6003-B0C3-4085-8B71-DCF9EF108D71}" type="presParOf" srcId="{E5E79134-7ACF-43F2-936F-67D55BBFE639}" destId="{5BF3A898-6E0B-4490-AB0B-484BD512ECDD}" srcOrd="2" destOrd="0" presId="urn:microsoft.com/office/officeart/2005/8/layout/hList7#1"/>
    <dgm:cxn modelId="{41E69FB3-733F-4E0B-9350-5EF0FDA700C2}" type="presParOf" srcId="{E5E79134-7ACF-43F2-936F-67D55BBFE639}" destId="{1261A25D-CA09-4297-AAA1-5C4DC7ACCD78}" srcOrd="3" destOrd="0" presId="urn:microsoft.com/office/officeart/2005/8/layout/hList7#1"/>
    <dgm:cxn modelId="{2AD715C2-16C4-4CFE-AE7A-7216C81260BC}" type="presParOf" srcId="{54C83625-A961-4390-AB09-770D7D43F99E}" destId="{C1BC12EB-19D0-4919-ADE6-F52785DC0EA6}" srcOrd="5" destOrd="0" presId="urn:microsoft.com/office/officeart/2005/8/layout/hList7#1"/>
    <dgm:cxn modelId="{26848F8D-3F0D-4FDB-BFA2-1E5C21E1584C}" type="presParOf" srcId="{54C83625-A961-4390-AB09-770D7D43F99E}" destId="{83F28B71-72A4-426D-B9EC-7A29F567A8FD}" srcOrd="6" destOrd="0" presId="urn:microsoft.com/office/officeart/2005/8/layout/hList7#1"/>
    <dgm:cxn modelId="{A9510A65-D2ED-4E1E-BD8A-6319160BF72B}" type="presParOf" srcId="{83F28B71-72A4-426D-B9EC-7A29F567A8FD}" destId="{739DC745-C120-4E4D-85B9-482896B5B9C8}" srcOrd="0" destOrd="0" presId="urn:microsoft.com/office/officeart/2005/8/layout/hList7#1"/>
    <dgm:cxn modelId="{444E13E0-BCF8-452A-8FDE-E7CFA0CCF0B5}" type="presParOf" srcId="{83F28B71-72A4-426D-B9EC-7A29F567A8FD}" destId="{400719F2-944E-4F39-852C-88EA9CC4AB46}" srcOrd="1" destOrd="0" presId="urn:microsoft.com/office/officeart/2005/8/layout/hList7#1"/>
    <dgm:cxn modelId="{88F7976D-3DA1-4931-AB0F-6FA16CA17EBE}" type="presParOf" srcId="{83F28B71-72A4-426D-B9EC-7A29F567A8FD}" destId="{ACFAA891-0148-4C54-96C4-D6E67099DA42}" srcOrd="2" destOrd="0" presId="urn:microsoft.com/office/officeart/2005/8/layout/hList7#1"/>
    <dgm:cxn modelId="{61459591-68B7-4AA0-A45E-EAB72CA3D487}" type="presParOf" srcId="{83F28B71-72A4-426D-B9EC-7A29F567A8FD}" destId="{67F81C54-7F87-41FD-9BA8-39ED54183903}"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930C0-B32F-4DF0-8A23-4CCE6EF6ED12}">
      <dsp:nvSpPr>
        <dsp:cNvPr id="0" name=""/>
        <dsp:cNvSpPr/>
      </dsp:nvSpPr>
      <dsp:spPr>
        <a:xfrm>
          <a:off x="1847" y="0"/>
          <a:ext cx="1936700" cy="3802379"/>
        </a:xfrm>
        <a:prstGeom prst="roundRect">
          <a:avLst>
            <a:gd name="adj" fmla="val 10000"/>
          </a:avLst>
        </a:prstGeom>
        <a:solidFill>
          <a:srgbClr val="BFCCE3"/>
        </a:solidFill>
        <a:ln w="28575" cap="rnd" cmpd="sng" algn="ctr">
          <a:solidFill>
            <a:srgbClr val="0033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00338D"/>
              </a:solidFill>
              <a:latin typeface="Univers 45 Light" pitchFamily="2" charset="0"/>
            </a:rPr>
            <a:t>Financial</a:t>
          </a:r>
          <a:endParaRPr lang="en-US" sz="2000" kern="1200" dirty="0">
            <a:solidFill>
              <a:srgbClr val="00338D"/>
            </a:solidFill>
            <a:latin typeface="Univers 45 Light" pitchFamily="2" charset="0"/>
          </a:endParaRPr>
        </a:p>
      </dsp:txBody>
      <dsp:txXfrm>
        <a:off x="1847" y="1520951"/>
        <a:ext cx="1936700" cy="1520951"/>
      </dsp:txXfrm>
    </dsp:sp>
    <dsp:sp modelId="{D0B64F99-75A4-419C-B1DF-D8E369223216}">
      <dsp:nvSpPr>
        <dsp:cNvPr id="0" name=""/>
        <dsp:cNvSpPr/>
      </dsp:nvSpPr>
      <dsp:spPr>
        <a:xfrm>
          <a:off x="272563" y="366784"/>
          <a:ext cx="1395267" cy="1376236"/>
        </a:xfrm>
        <a:prstGeom prst="ellipse">
          <a:avLst/>
        </a:prstGeom>
        <a:blipFill rotWithShape="0">
          <a:blip xmlns:r="http://schemas.openxmlformats.org/officeDocument/2006/relationships" r:embed="rId1"/>
          <a:stretch>
            <a:fillRect/>
          </a:stretch>
        </a:blipFill>
        <a:ln w="12700" cap="rnd" cmpd="sng" algn="ctr">
          <a:solidFill>
            <a:srgbClr val="00338D"/>
          </a:solidFill>
          <a:prstDash val="solid"/>
        </a:ln>
        <a:effectLst/>
      </dsp:spPr>
      <dsp:style>
        <a:lnRef idx="2">
          <a:scrgbClr r="0" g="0" b="0"/>
        </a:lnRef>
        <a:fillRef idx="1">
          <a:scrgbClr r="0" g="0" b="0"/>
        </a:fillRef>
        <a:effectRef idx="0">
          <a:scrgbClr r="0" g="0" b="0"/>
        </a:effectRef>
        <a:fontRef idx="minor"/>
      </dsp:style>
    </dsp:sp>
    <dsp:sp modelId="{96B7EB0E-E2FE-477B-AC89-1A3F7491AD82}">
      <dsp:nvSpPr>
        <dsp:cNvPr id="0" name=""/>
        <dsp:cNvSpPr/>
      </dsp:nvSpPr>
      <dsp:spPr>
        <a:xfrm>
          <a:off x="1996649" y="0"/>
          <a:ext cx="1936700" cy="3802379"/>
        </a:xfrm>
        <a:prstGeom prst="roundRect">
          <a:avLst>
            <a:gd name="adj" fmla="val 10000"/>
          </a:avLst>
        </a:prstGeom>
        <a:solidFill>
          <a:srgbClr val="BFCCE3"/>
        </a:solidFill>
        <a:ln w="28575" cap="rnd" cmpd="sng" algn="ctr">
          <a:solidFill>
            <a:srgbClr val="0033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338D"/>
              </a:solidFill>
              <a:latin typeface="Univers 45 Light" pitchFamily="2" charset="0"/>
            </a:rPr>
            <a:t>Operational</a:t>
          </a:r>
        </a:p>
      </dsp:txBody>
      <dsp:txXfrm>
        <a:off x="1996649" y="1520951"/>
        <a:ext cx="1936700" cy="1520951"/>
      </dsp:txXfrm>
    </dsp:sp>
    <dsp:sp modelId="{8BDA8201-2B27-485E-A27B-5E49C9922571}">
      <dsp:nvSpPr>
        <dsp:cNvPr id="0" name=""/>
        <dsp:cNvSpPr/>
      </dsp:nvSpPr>
      <dsp:spPr>
        <a:xfrm>
          <a:off x="2272233" y="366784"/>
          <a:ext cx="1385530" cy="1376236"/>
        </a:xfrm>
        <a:prstGeom prst="ellipse">
          <a:avLst/>
        </a:prstGeom>
        <a:blipFill rotWithShape="0">
          <a:blip xmlns:r="http://schemas.openxmlformats.org/officeDocument/2006/relationships" r:embed="rId2"/>
          <a:stretch>
            <a:fillRect/>
          </a:stretch>
        </a:blipFill>
        <a:ln w="12700" cap="rnd" cmpd="sng" algn="ctr">
          <a:solidFill>
            <a:srgbClr val="00338D"/>
          </a:solidFill>
          <a:prstDash val="solid"/>
        </a:ln>
        <a:effectLst/>
      </dsp:spPr>
      <dsp:style>
        <a:lnRef idx="2">
          <a:scrgbClr r="0" g="0" b="0"/>
        </a:lnRef>
        <a:fillRef idx="1">
          <a:scrgbClr r="0" g="0" b="0"/>
        </a:fillRef>
        <a:effectRef idx="0">
          <a:scrgbClr r="0" g="0" b="0"/>
        </a:effectRef>
        <a:fontRef idx="minor"/>
      </dsp:style>
    </dsp:sp>
    <dsp:sp modelId="{8AF31CAA-6EAB-4435-A6BA-F68AFD008246}">
      <dsp:nvSpPr>
        <dsp:cNvPr id="0" name=""/>
        <dsp:cNvSpPr/>
      </dsp:nvSpPr>
      <dsp:spPr>
        <a:xfrm>
          <a:off x="3991450" y="0"/>
          <a:ext cx="1936700" cy="3802379"/>
        </a:xfrm>
        <a:prstGeom prst="roundRect">
          <a:avLst>
            <a:gd name="adj" fmla="val 10000"/>
          </a:avLst>
        </a:prstGeom>
        <a:solidFill>
          <a:srgbClr val="BFCCE3"/>
        </a:solidFill>
        <a:ln w="28575" cap="rnd" cmpd="sng" algn="ctr">
          <a:solidFill>
            <a:srgbClr val="0033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338D"/>
              </a:solidFill>
              <a:latin typeface="Univers 45 Light" pitchFamily="2" charset="0"/>
            </a:rPr>
            <a:t>Legal</a:t>
          </a:r>
          <a:endParaRPr lang="en-US" sz="2000" kern="1200" dirty="0">
            <a:solidFill>
              <a:srgbClr val="00338D"/>
            </a:solidFill>
            <a:latin typeface="Univers 45 Light" pitchFamily="2" charset="0"/>
          </a:endParaRPr>
        </a:p>
      </dsp:txBody>
      <dsp:txXfrm>
        <a:off x="3991450" y="1520951"/>
        <a:ext cx="1936700" cy="1520951"/>
      </dsp:txXfrm>
    </dsp:sp>
    <dsp:sp modelId="{1261A25D-CA09-4297-AAA1-5C4DC7ACCD78}">
      <dsp:nvSpPr>
        <dsp:cNvPr id="0" name=""/>
        <dsp:cNvSpPr/>
      </dsp:nvSpPr>
      <dsp:spPr>
        <a:xfrm>
          <a:off x="4267035" y="366784"/>
          <a:ext cx="1385530" cy="1376236"/>
        </a:xfrm>
        <a:prstGeom prst="ellipse">
          <a:avLst/>
        </a:prstGeom>
        <a:blipFill rotWithShape="0">
          <a:blip xmlns:r="http://schemas.openxmlformats.org/officeDocument/2006/relationships" r:embed="rId3"/>
          <a:stretch>
            <a:fillRect/>
          </a:stretch>
        </a:blipFill>
        <a:ln w="12700" cap="rnd" cmpd="sng" algn="ctr">
          <a:solidFill>
            <a:srgbClr val="00338D"/>
          </a:solidFill>
          <a:prstDash val="solid"/>
        </a:ln>
        <a:effectLst/>
      </dsp:spPr>
      <dsp:style>
        <a:lnRef idx="2">
          <a:scrgbClr r="0" g="0" b="0"/>
        </a:lnRef>
        <a:fillRef idx="1">
          <a:scrgbClr r="0" g="0" b="0"/>
        </a:fillRef>
        <a:effectRef idx="0">
          <a:scrgbClr r="0" g="0" b="0"/>
        </a:effectRef>
        <a:fontRef idx="minor"/>
      </dsp:style>
    </dsp:sp>
    <dsp:sp modelId="{739DC745-C120-4E4D-85B9-482896B5B9C8}">
      <dsp:nvSpPr>
        <dsp:cNvPr id="0" name=""/>
        <dsp:cNvSpPr/>
      </dsp:nvSpPr>
      <dsp:spPr>
        <a:xfrm>
          <a:off x="5986251" y="0"/>
          <a:ext cx="1936700" cy="3802379"/>
        </a:xfrm>
        <a:prstGeom prst="roundRect">
          <a:avLst>
            <a:gd name="adj" fmla="val 10000"/>
          </a:avLst>
        </a:prstGeom>
        <a:solidFill>
          <a:srgbClr val="BFCCE3"/>
        </a:solidFill>
        <a:ln w="28575" cap="rnd" cmpd="sng" algn="ctr">
          <a:solidFill>
            <a:srgbClr val="00338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338D"/>
              </a:solidFill>
              <a:latin typeface="Univers 45 Light" pitchFamily="2" charset="0"/>
            </a:rPr>
            <a:t>Market</a:t>
          </a:r>
          <a:endParaRPr lang="en-US" sz="2000" kern="1200" dirty="0">
            <a:solidFill>
              <a:srgbClr val="00338D"/>
            </a:solidFill>
            <a:latin typeface="Univers 45 Light" pitchFamily="2" charset="0"/>
          </a:endParaRPr>
        </a:p>
      </dsp:txBody>
      <dsp:txXfrm>
        <a:off x="5986251" y="1520951"/>
        <a:ext cx="1936700" cy="1520951"/>
      </dsp:txXfrm>
    </dsp:sp>
    <dsp:sp modelId="{67F81C54-7F87-41FD-9BA8-39ED54183903}">
      <dsp:nvSpPr>
        <dsp:cNvPr id="0" name=""/>
        <dsp:cNvSpPr/>
      </dsp:nvSpPr>
      <dsp:spPr>
        <a:xfrm>
          <a:off x="6256961" y="366784"/>
          <a:ext cx="1395280" cy="1376236"/>
        </a:xfrm>
        <a:prstGeom prst="ellipse">
          <a:avLst/>
        </a:prstGeom>
        <a:blipFill rotWithShape="0">
          <a:blip xmlns:r="http://schemas.openxmlformats.org/officeDocument/2006/relationships" r:embed="rId4"/>
          <a:stretch>
            <a:fillRect/>
          </a:stretch>
        </a:blipFill>
        <a:ln w="12700" cap="rnd" cmpd="sng" algn="ctr">
          <a:solidFill>
            <a:srgbClr val="00338D"/>
          </a:solidFill>
          <a:prstDash val="solid"/>
        </a:ln>
        <a:effectLst/>
      </dsp:spPr>
      <dsp:style>
        <a:lnRef idx="2">
          <a:scrgbClr r="0" g="0" b="0"/>
        </a:lnRef>
        <a:fillRef idx="1">
          <a:scrgbClr r="0" g="0" b="0"/>
        </a:fillRef>
        <a:effectRef idx="0">
          <a:scrgbClr r="0" g="0" b="0"/>
        </a:effectRef>
        <a:fontRef idx="minor"/>
      </dsp:style>
    </dsp:sp>
    <dsp:sp modelId="{AB7F4626-2F95-42D6-828D-8638B5C71C89}">
      <dsp:nvSpPr>
        <dsp:cNvPr id="0" name=""/>
        <dsp:cNvSpPr/>
      </dsp:nvSpPr>
      <dsp:spPr>
        <a:xfrm>
          <a:off x="316991" y="2840487"/>
          <a:ext cx="7290816" cy="570356"/>
        </a:xfrm>
        <a:prstGeom prst="leftRightArrow">
          <a:avLst/>
        </a:prstGeom>
        <a:solidFill>
          <a:srgbClr val="00338D"/>
        </a:solidFill>
        <a:ln w="12700" cap="rnd" cmpd="sng" algn="ctr">
          <a:solidFill>
            <a:srgbClr val="00338D"/>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5266"/>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71614" y="0"/>
            <a:ext cx="3037117" cy="465266"/>
          </a:xfrm>
          <a:prstGeom prst="rect">
            <a:avLst/>
          </a:prstGeom>
        </p:spPr>
        <p:txBody>
          <a:bodyPr vert="horz" lIns="91440" tIns="45720" rIns="91440" bIns="45720" rtlCol="0"/>
          <a:lstStyle>
            <a:lvl1pPr algn="r">
              <a:defRPr sz="1200">
                <a:latin typeface="Arial" pitchFamily="34" charset="0"/>
              </a:defRPr>
            </a:lvl1pPr>
          </a:lstStyle>
          <a:p>
            <a:fld id="{401ED0C7-3E32-4A75-9B3F-8FC951D18CE2}" type="datetimeFigureOut">
              <a:rPr lang="en-GB" smtClean="0"/>
              <a:pPr/>
              <a:t>19/09/2013</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0873" y="4416311"/>
            <a:ext cx="5608654" cy="41829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29648"/>
            <a:ext cx="3037117" cy="465266"/>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71614" y="8829648"/>
            <a:ext cx="3037117" cy="465266"/>
          </a:xfrm>
          <a:prstGeom prst="rect">
            <a:avLst/>
          </a:prstGeom>
        </p:spPr>
        <p:txBody>
          <a:bodyPr vert="horz" lIns="91440" tIns="45720" rIns="91440" bIns="45720"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17630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41F448-DC0B-4F57-A262-9D12DC7AF9A4}" type="slidenum">
              <a:rPr lang="en-GB">
                <a:solidFill>
                  <a:prstClr val="black"/>
                </a:solidFill>
              </a:rPr>
              <a:pPr>
                <a:defRPr/>
              </a:pPr>
              <a:t>3</a:t>
            </a:fld>
            <a:endParaRPr lang="en-GB" dirty="0">
              <a:solidFill>
                <a:prstClr val="black"/>
              </a:solidFill>
            </a:endParaRPr>
          </a:p>
        </p:txBody>
      </p:sp>
      <p:sp>
        <p:nvSpPr>
          <p:cNvPr id="46082" name="Rectangle 2"/>
          <p:cNvSpPr>
            <a:spLocks noGrp="1" noRot="1" noChangeAspect="1" noChangeArrowheads="1" noTextEdit="1"/>
          </p:cNvSpPr>
          <p:nvPr>
            <p:ph type="sldImg"/>
          </p:nvPr>
        </p:nvSpPr>
        <p:spPr>
          <a:xfrm>
            <a:off x="1181100" y="696913"/>
            <a:ext cx="4648200" cy="3486150"/>
          </a:xfrm>
          <a:ln/>
        </p:spPr>
      </p:sp>
      <p:sp>
        <p:nvSpPr>
          <p:cNvPr id="4608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dirty="0" smtClean="0"/>
          </a:p>
        </p:txBody>
      </p:sp>
      <p:sp>
        <p:nvSpPr>
          <p:cNvPr id="77828" name="Slide Number Placeholder 3"/>
          <p:cNvSpPr>
            <a:spLocks noGrp="1"/>
          </p:cNvSpPr>
          <p:nvPr>
            <p:ph type="sldNum" sz="quarter" idx="5"/>
          </p:nvPr>
        </p:nvSpPr>
        <p:spPr>
          <a:noFill/>
        </p:spPr>
        <p:txBody>
          <a:bodyPr/>
          <a:lstStyle/>
          <a:p>
            <a:fld id="{C88421F5-6C9F-4E63-9D47-7FDD9A397A95}"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14" name="Picture 13" descr="OFFICE LADY compressed.jpg"/>
          <p:cNvPicPr>
            <a:picLocks noChangeAspect="1"/>
          </p:cNvPicPr>
          <p:nvPr userDrawn="1"/>
        </p:nvPicPr>
        <p:blipFill>
          <a:blip r:embed="rId2" cstate="screen"/>
          <a:srcRect/>
          <a:stretch>
            <a:fillRect/>
          </a:stretch>
        </p:blipFill>
        <p:spPr bwMode="gray">
          <a:xfrm>
            <a:off x="0" y="0"/>
            <a:ext cx="9144000" cy="6858000"/>
          </a:xfrm>
          <a:prstGeom prst="rect">
            <a:avLst/>
          </a:prstGeom>
        </p:spPr>
      </p:pic>
      <p:sp>
        <p:nvSpPr>
          <p:cNvPr id="7"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2" name="Title 1"/>
          <p:cNvSpPr>
            <a:spLocks noGrp="1"/>
          </p:cNvSpPr>
          <p:nvPr>
            <p:ph type="ctrTitle"/>
          </p:nvPr>
        </p:nvSpPr>
        <p:spPr bwMode="gray">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smtClean="0"/>
              <a:t>Click to edit Master title style</a:t>
            </a:r>
            <a:endParaRPr lang="en-GB" noProof="0" dirty="0"/>
          </a:p>
        </p:txBody>
      </p:sp>
      <p:sp>
        <p:nvSpPr>
          <p:cNvPr id="3" name="Subtitle 2"/>
          <p:cNvSpPr>
            <a:spLocks noGrp="1"/>
          </p:cNvSpPr>
          <p:nvPr>
            <p:ph type="subTitle" idx="1"/>
          </p:nvPr>
        </p:nvSpPr>
        <p:spPr bwMode="gray">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smtClean="0"/>
              <a:t>Click to edit Master subtitle style</a:t>
            </a:r>
            <a:endParaRPr lang="en-GB" noProof="0" dirty="0"/>
          </a:p>
        </p:txBody>
      </p:sp>
      <p:grpSp>
        <p:nvGrpSpPr>
          <p:cNvPr id="12" name="Group 11"/>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smtClean="0"/>
              <a:t>Click icon to add table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29"/>
          <p:cNvSpPr>
            <a:spLocks noGrp="1"/>
          </p:cNvSpPr>
          <p:nvPr>
            <p:ph type="body" sz="quarter" idx="14"/>
          </p:nvPr>
        </p:nvSpPr>
        <p:spPr bwMode="gray">
          <a:xfrm>
            <a:off x="1958941" y="1916113"/>
            <a:ext cx="1595575" cy="4176712"/>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Text Placeholder 29"/>
          <p:cNvSpPr>
            <a:spLocks noGrp="1"/>
          </p:cNvSpPr>
          <p:nvPr>
            <p:ph type="body" sz="quarter" idx="15"/>
          </p:nvPr>
        </p:nvSpPr>
        <p:spPr bwMode="gray">
          <a:xfrm>
            <a:off x="3738494" y="1916113"/>
            <a:ext cx="1595575" cy="4176712"/>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noAutofit/>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endParaRPr lang="en-CA" dirty="0"/>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noAutofit/>
          </a:bodyP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noAutofit/>
          </a:bodyPr>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noAutofit/>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noAutofit/>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noAutofit/>
          </a:bodyPr>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24000" y="1556792"/>
            <a:ext cx="3461923" cy="2016224"/>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24000" y="3789040"/>
            <a:ext cx="3029875" cy="1079823"/>
          </a:xfr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10" name="Group 9"/>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3" name="Group 22"/>
          <p:cNvGrpSpPr/>
          <p:nvPr userDrawn="1"/>
        </p:nvGrpSpPr>
        <p:grpSpPr bwMode="gray">
          <a:xfrm>
            <a:off x="0" y="0"/>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noAutofit/>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noAutofit/>
            </a:bodyPr>
            <a:lstStyle/>
            <a:p>
              <a:pPr marL="0" algn="l" defTabSz="914400" rtl="0" eaLnBrk="1" latinLnBrk="0" hangingPunct="1"/>
              <a:endParaRPr lang="en-GB" sz="1800" kern="1200">
                <a:solidFill>
                  <a:schemeClr val="tx1"/>
                </a:solidFill>
                <a:latin typeface="+mn-lt"/>
                <a:ea typeface="+mn-ea"/>
                <a:cs typeface="+mn-cs"/>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noAutofit/>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noAutofit/>
            </a:bodyPr>
            <a:lstStyle/>
            <a:p>
              <a:pPr marL="0" algn="l"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noAutofit/>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noAutofit/>
            </a:bodyPr>
            <a:lstStyle/>
            <a:p>
              <a:pPr marL="0" algn="l" defTabSz="914400" rtl="0" eaLnBrk="1" latinLnBrk="0" hangingPunct="1"/>
              <a:endParaRPr lang="en-GB" sz="1800" kern="1200">
                <a:solidFill>
                  <a:schemeClr val="tx1"/>
                </a:solidFill>
                <a:latin typeface="+mn-lt"/>
                <a:ea typeface="+mn-ea"/>
                <a:cs typeface="+mn-cs"/>
              </a:endParaRPr>
            </a:p>
          </p:txBody>
        </p:sp>
      </p:grpSp>
      <p:sp>
        <p:nvSpPr>
          <p:cNvPr id="8" name="Title 7"/>
          <p:cNvSpPr>
            <a:spLocks noGrp="1"/>
          </p:cNvSpPr>
          <p:nvPr userDrawn="1">
            <p:ph type="title"/>
          </p:nvPr>
        </p:nvSpPr>
        <p:spPr bwMode="gray">
          <a:xfrm>
            <a:off x="4932040"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userDrawn="1">
            <p:ph type="body" sz="quarter" idx="10"/>
          </p:nvPr>
        </p:nvSpPr>
        <p:spPr bwMode="gray">
          <a:xfrm>
            <a:off x="4932362" y="4509120"/>
            <a:ext cx="2807989" cy="1080119"/>
          </a:xfrm>
          <a:noFill/>
          <a:ln w="9525">
            <a:noFill/>
            <a:miter lim="800000"/>
            <a:headEnd/>
            <a:tailEnd/>
          </a:ln>
        </p:spPr>
        <p:txBody>
          <a:bodyPr vert="horz" wrap="square" lIns="0" tIns="0" rIns="0" bIns="0" numCol="1" rtlCol="0" anchor="t" anchorCtr="0" compatLnSpc="1">
            <a:prstTxWarp prst="textNoShape">
              <a:avLst/>
            </a:prstTxWarp>
            <a:no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b"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rcRect/>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noAutofit/>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rcRect/>
          <a:stretch>
            <a:fillRect/>
          </a:stretch>
        </p:blipFill>
        <p:spPr>
          <a:xfrm>
            <a:off x="0" y="0"/>
            <a:ext cx="9180512" cy="6858000"/>
          </a:xfrm>
          <a:prstGeom prst="rect">
            <a:avLst/>
          </a:prstGeom>
        </p:spPr>
      </p:pic>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b"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2" descr="http://www.sterlingeducation.com/Portals/90102/images/MP900439536.JPG"/>
          <p:cNvPicPr>
            <a:picLocks noChangeAspect="1" noChangeArrowheads="1"/>
          </p:cNvPicPr>
          <p:nvPr userDrawn="1"/>
        </p:nvPicPr>
        <p:blipFill>
          <a:blip r:embed="rId2" cstate="print"/>
          <a:srcRect r="28680"/>
          <a:stretch>
            <a:fillRect/>
          </a:stretch>
        </p:blipFill>
        <p:spPr bwMode="auto">
          <a:xfrm flipH="1">
            <a:off x="0" y="0"/>
            <a:ext cx="9144000" cy="6899003"/>
          </a:xfrm>
          <a:prstGeom prst="rect">
            <a:avLst/>
          </a:prstGeom>
          <a:noFill/>
        </p:spPr>
      </p:pic>
      <p:sp>
        <p:nvSpPr>
          <p:cNvPr id="9" name="Freeform 9"/>
          <p:cNvSpPr>
            <a:spLocks noChangeAspect="1"/>
          </p:cNvSpPr>
          <p:nvPr userDrawn="1"/>
        </p:nvSpPr>
        <p:spPr bwMode="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b"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p:nvPr>
        </p:nvSpPr>
        <p:spPr>
          <a:xfrm>
            <a:off x="323528" y="3716338"/>
            <a:ext cx="3528392" cy="2592982"/>
          </a:xfrm>
          <a:noFill/>
          <a:ln w="9525">
            <a:noFill/>
            <a:miter lim="800000"/>
            <a:headEnd/>
            <a:tailEnd/>
          </a:ln>
        </p:spPr>
        <p:txBody>
          <a:bodyPr vert="horz" wrap="square" lIns="0" tIns="0" rIns="0" bIns="0" numCol="1" rtlCol="0" anchor="b" anchorCtr="0" compatLnSpc="1">
            <a:prstTxWarp prst="textNoShape">
              <a:avLst/>
            </a:prstTxWarp>
            <a:no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10" name="Group 9"/>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3"/>
          <p:cNvSpPr>
            <a:spLocks noGrp="1" noChangeArrowheads="1"/>
          </p:cNvSpPr>
          <p:nvPr>
            <p:ph type="sldNum" sz="quarter" idx="10"/>
          </p:nvPr>
        </p:nvSpPr>
        <p:spPr>
          <a:xfrm>
            <a:off x="8420100" y="6499225"/>
            <a:ext cx="609600" cy="244475"/>
          </a:xfrm>
          <a:prstGeom prst="rect">
            <a:avLst/>
          </a:prstGeom>
          <a:ln/>
        </p:spPr>
        <p:txBody>
          <a:bodyPr/>
          <a:lstStyle>
            <a:lvl1pPr>
              <a:defRPr/>
            </a:lvl1pPr>
          </a:lstStyle>
          <a:p>
            <a:pPr>
              <a:defRPr/>
            </a:pPr>
            <a:fld id="{153FEEB6-1F88-4088-B681-3E445E6937F4}" type="slidenum">
              <a:rPr lang="en-US"/>
              <a:pPr>
                <a:defRPr/>
              </a:pPr>
              <a:t>‹#›</a:t>
            </a:fld>
            <a:endParaRPr lang="en-US"/>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Pag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dirty="0" smtClean="0"/>
              <a:t>Click to edit page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3675" y="152400"/>
            <a:ext cx="8721725" cy="584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2250" y="876300"/>
            <a:ext cx="8697913" cy="5499100"/>
          </a:xfrm>
        </p:spPr>
        <p:txBody>
          <a:bodyPr/>
          <a:lstStyle/>
          <a:p>
            <a:pPr lvl="0"/>
            <a:endParaRPr lang="en-US" noProof="0"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EditPoints="1"/>
          </p:cNvSpPr>
          <p:nvPr userDrawn="1"/>
        </p:nvSpPr>
        <p:spPr bwMode="gray">
          <a:xfrm>
            <a:off x="0"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nvGrpSpPr>
          <p:cNvPr id="8" name="Group 7"/>
          <p:cNvGrpSpPr>
            <a:grpSpLocks noChangeAspect="1"/>
          </p:cNvGrpSpPr>
          <p:nvPr userDrawn="1"/>
        </p:nvGrpSpPr>
        <p:grpSpPr>
          <a:xfrm>
            <a:off x="683568" y="548680"/>
            <a:ext cx="1829504"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827088" y="4005064"/>
            <a:ext cx="2520776" cy="1079500"/>
          </a:xfr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0"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sp>
        <p:nvSpPr>
          <p:cNvPr id="20" name="Title 19"/>
          <p:cNvSpPr>
            <a:spLocks noGrp="1"/>
          </p:cNvSpPr>
          <p:nvPr>
            <p:ph type="title"/>
          </p:nvPr>
        </p:nvSpPr>
        <p:spPr bwMode="gray">
          <a:xfrm>
            <a:off x="4644008" y="2492896"/>
            <a:ext cx="4104456" cy="2160240"/>
          </a:xfrm>
        </p:spPr>
        <p:txBody>
          <a:bodyPr anchor="t">
            <a:noAutofit/>
          </a:bodyPr>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Autofit/>
          </a:bodyPr>
          <a:lstStyle>
            <a:lvl1pPr algn="r">
              <a:defRPr sz="1200" b="0">
                <a:solidFill>
                  <a:schemeClr val="bg1"/>
                </a:solidFill>
              </a:defRPr>
            </a:lvl1pPr>
          </a:lstStyle>
          <a:p>
            <a:pPr lvl="0"/>
            <a:r>
              <a:rPr lang="en-US" dirty="0" smtClean="0"/>
              <a:t>Click to edit Master subtitle styles</a:t>
            </a:r>
          </a:p>
        </p:txBody>
      </p:sp>
      <p:grpSp>
        <p:nvGrpSpPr>
          <p:cNvPr id="12" name="Group 11"/>
          <p:cNvGrpSpPr/>
          <p:nvPr userDrawn="1"/>
        </p:nvGrpSpPr>
        <p:grpSpPr>
          <a:xfrm>
            <a:off x="128464" y="0"/>
            <a:ext cx="2592388" cy="1530350"/>
            <a:chOff x="-2592388" y="0"/>
            <a:chExt cx="2592388" cy="1530350"/>
          </a:xfrm>
          <a:solidFill>
            <a:schemeClr val="bg1"/>
          </a:solidFill>
        </p:grpSpPr>
        <p:sp>
          <p:nvSpPr>
            <p:cNvPr id="18"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noAutofit/>
            </a:bodyPr>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noAutofit/>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22" name="Freeform 20"/>
          <p:cNvSpPr>
            <a:spLocks noChangeAspect="1"/>
          </p:cNvSpPr>
          <p:nvPr/>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34" name="Line 10"/>
          <p:cNvSpPr>
            <a:spLocks noChangeShapeType="1"/>
          </p:cNvSpPr>
          <p:nvPr/>
        </p:nvSpPr>
        <p:spPr bwMode="gray">
          <a:xfrm>
            <a:off x="179512" y="6381332"/>
            <a:ext cx="8712968" cy="0"/>
          </a:xfrm>
          <a:prstGeom prst="line">
            <a:avLst/>
          </a:prstGeom>
          <a:noFill/>
          <a:ln w="3175">
            <a:solidFill>
              <a:schemeClr val="tx1"/>
            </a:solidFill>
            <a:round/>
            <a:headEnd/>
            <a:tailEnd/>
          </a:ln>
        </p:spPr>
        <p:txBody>
          <a:bodyPr>
            <a:noAutofit/>
          </a:bodyPr>
          <a:lstStyle/>
          <a:p>
            <a:endParaRPr lang="en-GB" dirty="0"/>
          </a:p>
        </p:txBody>
      </p:sp>
      <p:sp>
        <p:nvSpPr>
          <p:cNvPr id="35" name="Text Box 8"/>
          <p:cNvSpPr txBox="1">
            <a:spLocks noChangeArrowheads="1"/>
          </p:cNvSpPr>
          <p:nvPr/>
        </p:nvSpPr>
        <p:spPr bwMode="gray">
          <a:xfrm>
            <a:off x="179512" y="6381328"/>
            <a:ext cx="5832648" cy="288147"/>
          </a:xfrm>
          <a:prstGeom prst="rect">
            <a:avLst/>
          </a:prstGeom>
          <a:noFill/>
          <a:ln w="9525">
            <a:noFill/>
            <a:miter lim="800000"/>
            <a:headEnd/>
            <a:tailEnd/>
          </a:ln>
          <a:effectLst/>
        </p:spPr>
        <p:txBody>
          <a:bodyPr wrap="square" lIns="0" tIns="72000" rIns="0" bIns="0">
            <a:noAutofit/>
          </a:bodyPr>
          <a:lstStyle/>
          <a:p>
            <a:pPr algn="l">
              <a:spcBef>
                <a:spcPct val="40000"/>
              </a:spcBef>
            </a:pPr>
            <a:r>
              <a:rPr lang="en-GB" sz="700" kern="1200" dirty="0" smtClean="0">
                <a:solidFill>
                  <a:srgbClr val="00338D"/>
                </a:solidFill>
                <a:latin typeface="Univers 45 Light" pitchFamily="2" charset="0"/>
                <a:ea typeface="+mn-ea"/>
                <a:cs typeface="+mn-cs"/>
              </a:rPr>
              <a:t>©</a:t>
            </a:r>
            <a:r>
              <a:rPr lang="en-US" sz="700" kern="1200" dirty="0" smtClean="0">
                <a:solidFill>
                  <a:srgbClr val="00338D"/>
                </a:solidFill>
                <a:latin typeface="Univers 45 Light" pitchFamily="2" charset="0"/>
                <a:ea typeface="+mn-ea"/>
                <a:cs typeface="+mn-cs"/>
              </a:rPr>
              <a:t> 2013 KPMG LLP, a Canadian limited liability partnership</a:t>
            </a:r>
            <a:r>
              <a:rPr lang="en-GB" sz="700" kern="1200" dirty="0" smtClean="0">
                <a:solidFill>
                  <a:srgbClr val="00338D"/>
                </a:solidFill>
                <a:latin typeface="Univers 45 Light" pitchFamily="2" charset="0"/>
                <a:ea typeface="+mn-ea"/>
                <a:cs typeface="+mn-cs"/>
              </a:rPr>
              <a:t> </a:t>
            </a:r>
            <a:r>
              <a:rPr lang="en-GB" sz="700" kern="1200" dirty="0">
                <a:solidFill>
                  <a:srgbClr val="00338D"/>
                </a:solidFill>
                <a:latin typeface="Univers 45 Light" pitchFamily="2" charset="0"/>
                <a:ea typeface="+mn-ea"/>
                <a:cs typeface="+mn-cs"/>
              </a:rPr>
              <a:t>and a member firm of the KPMG network of independent member firms affiliated with KPMG International Cooperative </a:t>
            </a:r>
            <a:r>
              <a:rPr lang="en-GB" sz="700" kern="1200" dirty="0" smtClean="0">
                <a:solidFill>
                  <a:srgbClr val="00338D"/>
                </a:solidFill>
                <a:latin typeface="Univers 45 Light" pitchFamily="2" charset="0"/>
                <a:ea typeface="+mn-ea"/>
                <a:cs typeface="+mn-cs"/>
              </a:rPr>
              <a:t>(“KPMG International”), </a:t>
            </a:r>
            <a:r>
              <a:rPr lang="en-GB" sz="700" kern="1200" dirty="0">
                <a:solidFill>
                  <a:srgbClr val="00338D"/>
                </a:solidFill>
                <a:latin typeface="Univers 45 Light" pitchFamily="2" charset="0"/>
                <a:ea typeface="+mn-ea"/>
                <a:cs typeface="+mn-cs"/>
              </a:rPr>
              <a:t>a Swiss entity</a:t>
            </a:r>
            <a:r>
              <a:rPr lang="en-GB" sz="700" kern="1200" dirty="0" smtClean="0">
                <a:solidFill>
                  <a:srgbClr val="00338D"/>
                </a:solidFill>
                <a:latin typeface="Univers 45 Light" pitchFamily="2" charset="0"/>
                <a:ea typeface="+mn-ea"/>
                <a:cs typeface="+mn-cs"/>
              </a:rPr>
              <a:t>. All </a:t>
            </a:r>
            <a:r>
              <a:rPr lang="en-GB" sz="700" kern="1200" dirty="0">
                <a:solidFill>
                  <a:srgbClr val="00338D"/>
                </a:solidFill>
                <a:latin typeface="Univers 45 Light" pitchFamily="2" charset="0"/>
                <a:ea typeface="+mn-ea"/>
                <a:cs typeface="+mn-cs"/>
              </a:rPr>
              <a:t>rights reserved</a:t>
            </a:r>
            <a:r>
              <a:rPr lang="en-GB" sz="700" dirty="0" smtClean="0">
                <a:solidFill>
                  <a:srgbClr val="00338D"/>
                </a:solidFill>
                <a:latin typeface="Univers 45 Light" pitchFamily="2" charset="0"/>
              </a:rPr>
              <a:t>. KPMG CONFIDENTIAL.</a:t>
            </a:r>
            <a:endParaRPr lang="en-GB" sz="700" dirty="0">
              <a:solidFill>
                <a:srgbClr val="00338D"/>
              </a:solidFill>
              <a:latin typeface="Univers 45 Light" pitchFamily="2" charset="0"/>
            </a:endParaRPr>
          </a:p>
        </p:txBody>
      </p:sp>
      <p:sp>
        <p:nvSpPr>
          <p:cNvPr id="36" name="Rectangle 35"/>
          <p:cNvSpPr/>
          <p:nvPr/>
        </p:nvSpPr>
        <p:spPr bwMode="gray">
          <a:xfrm>
            <a:off x="838956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noAutofit/>
          </a:bodyPr>
          <a:lstStyle/>
          <a:p>
            <a:pPr algn="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769" r:id="rId1"/>
    <p:sldLayoutId id="2147483787" r:id="rId2"/>
    <p:sldLayoutId id="2147483788" r:id="rId3"/>
    <p:sldLayoutId id="2147483786" r:id="rId4"/>
    <p:sldLayoutId id="2147483799" r:id="rId5"/>
    <p:sldLayoutId id="2147483777" r:id="rId6"/>
    <p:sldLayoutId id="2147483775" r:id="rId7"/>
    <p:sldLayoutId id="2147483776" r:id="rId8"/>
    <p:sldLayoutId id="2147483789" r:id="rId9"/>
    <p:sldLayoutId id="2147483790" r:id="rId10"/>
    <p:sldLayoutId id="2147483791" r:id="rId11"/>
    <p:sldLayoutId id="2147483785" r:id="rId12"/>
    <p:sldLayoutId id="2147483792" r:id="rId13"/>
    <p:sldLayoutId id="2147483778" r:id="rId14"/>
    <p:sldLayoutId id="2147483793" r:id="rId15"/>
    <p:sldLayoutId id="2147483794" r:id="rId16"/>
    <p:sldLayoutId id="2147483795" r:id="rId17"/>
    <p:sldLayoutId id="2147483798" r:id="rId18"/>
    <p:sldLayoutId id="2147483796" r:id="rId19"/>
    <p:sldLayoutId id="2147483797" r:id="rId20"/>
    <p:sldLayoutId id="2147483800" r:id="rId21"/>
    <p:sldLayoutId id="2147483780" r:id="rId22"/>
    <p:sldLayoutId id="2147483781" r:id="rId23"/>
    <p:sldLayoutId id="2147483782" r:id="rId24"/>
    <p:sldLayoutId id="2147483783" r:id="rId25"/>
    <p:sldLayoutId id="2147483784" r:id="rId26"/>
    <p:sldLayoutId id="2147483805" r:id="rId27"/>
    <p:sldLayoutId id="2147483807" r:id="rId28"/>
    <p:sldLayoutId id="2147483808" r:id="rId29"/>
  </p:sldLayoutIdLst>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21" Type="http://schemas.openxmlformats.org/officeDocument/2006/relationships/tags" Target="../tags/tag39.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slideLayout" Target="../slideLayouts/slideLayout29.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tags" Target="../tags/tag38.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tags" Target="../tags/tag42.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tags" Target="../tags/tag41.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tags" Target="../tags/tag40.xml"/></Relationships>
</file>

<file path=ppt/slides/_rels/slide1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3" Type="http://schemas.openxmlformats.org/officeDocument/2006/relationships/tags" Target="../tags/tag45.xml"/><Relationship Id="rId21" Type="http://schemas.openxmlformats.org/officeDocument/2006/relationships/slideLayout" Target="../slideLayouts/slideLayout29.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hyperlink" Target="mailto:igallagher@kpmg.ca" TargetMode="External"/><Relationship Id="rId4" Type="http://schemas.openxmlformats.org/officeDocument/2006/relationships/hyperlink" Target="mailto:nblair@kpmg.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2.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7.xml"/><Relationship Id="rId5" Type="http://schemas.openxmlformats.org/officeDocument/2006/relationships/tags" Target="../tags/tag18.xml"/><Relationship Id="rId4" Type="http://schemas.openxmlformats.org/officeDocument/2006/relationships/tags" Target="../tags/tag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Univers 45 Light" pitchFamily="2" charset="0"/>
              </a:rPr>
              <a:t>Building Value in Your Clinics</a:t>
            </a:r>
            <a:br>
              <a:rPr lang="en-GB" dirty="0">
                <a:latin typeface="Univers 45 Light" pitchFamily="2" charset="0"/>
              </a:rPr>
            </a:br>
            <a:r>
              <a:rPr lang="en-GB" sz="1600" dirty="0">
                <a:latin typeface="Univers 45 Light" pitchFamily="2" charset="0"/>
              </a:rPr>
              <a:t/>
            </a:r>
            <a:br>
              <a:rPr lang="en-GB" sz="1600" dirty="0">
                <a:latin typeface="Univers 45 Light" pitchFamily="2" charset="0"/>
              </a:rPr>
            </a:br>
            <a:r>
              <a:rPr lang="en-GB" sz="1800" b="0" dirty="0" smtClean="0">
                <a:latin typeface="Univers 45 Light" pitchFamily="2" charset="0"/>
              </a:rPr>
              <a:t>KPMG Corporate Finance</a:t>
            </a:r>
            <a:r>
              <a:rPr lang="en-GB" sz="1600" dirty="0" smtClean="0">
                <a:latin typeface="Univers 45 Light" pitchFamily="2" charset="0"/>
              </a:rPr>
              <a:t/>
            </a:r>
            <a:br>
              <a:rPr lang="en-GB" sz="1600" dirty="0" smtClean="0">
                <a:latin typeface="Univers 45 Light" pitchFamily="2" charset="0"/>
              </a:rPr>
            </a:br>
            <a:r>
              <a:rPr lang="en-GB" sz="1600" dirty="0" smtClean="0">
                <a:latin typeface="Univers 45 Light" pitchFamily="2" charset="0"/>
              </a:rPr>
              <a:t> </a:t>
            </a:r>
            <a:br>
              <a:rPr lang="en-GB" sz="1600" dirty="0" smtClean="0">
                <a:latin typeface="Univers 45 Light" pitchFamily="2" charset="0"/>
              </a:rPr>
            </a:br>
            <a:r>
              <a:rPr lang="en-GB" sz="1400" b="0" dirty="0" smtClean="0">
                <a:latin typeface="Univers 45 Light" pitchFamily="2" charset="0"/>
              </a:rPr>
              <a:t>September  20</a:t>
            </a:r>
            <a:r>
              <a:rPr lang="en-GB" sz="1400" b="0" baseline="30000" dirty="0" smtClean="0">
                <a:latin typeface="Univers 45 Light" pitchFamily="2" charset="0"/>
              </a:rPr>
              <a:t>th</a:t>
            </a:r>
            <a:r>
              <a:rPr lang="en-GB" sz="1400" b="0" dirty="0" smtClean="0">
                <a:latin typeface="Univers 45 Light" pitchFamily="2" charset="0"/>
              </a:rPr>
              <a:t>, </a:t>
            </a:r>
            <a:r>
              <a:rPr lang="en-GB" sz="1400" b="0" dirty="0">
                <a:latin typeface="Univers 45 Light" pitchFamily="2" charset="0"/>
              </a:rPr>
              <a:t>2013</a:t>
            </a:r>
            <a:endParaRPr lang="en-US" sz="1600" dirty="0">
              <a:latin typeface="Univers 45 Light" pitchFamily="2"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Univers 45 Light" pitchFamily="2" charset="0"/>
              </a:rPr>
              <a:t>Who are the buyers?</a:t>
            </a:r>
            <a:endParaRPr lang="en-US" sz="2400" dirty="0">
              <a:latin typeface="Univers 45 Light" pitchFamily="2" charset="0"/>
            </a:endParaRPr>
          </a:p>
        </p:txBody>
      </p:sp>
      <p:sp>
        <p:nvSpPr>
          <p:cNvPr id="13" name="TextBox 12"/>
          <p:cNvSpPr txBox="1"/>
          <p:nvPr/>
        </p:nvSpPr>
        <p:spPr>
          <a:xfrm>
            <a:off x="1278622" y="1219200"/>
            <a:ext cx="2590800" cy="307777"/>
          </a:xfrm>
          <a:prstGeom prst="rect">
            <a:avLst/>
          </a:prstGeom>
          <a:noFill/>
        </p:spPr>
        <p:txBody>
          <a:bodyPr wrap="square" lIns="0" tIns="0" rIns="0" bIns="0" rtlCol="0">
            <a:spAutoFit/>
          </a:bodyPr>
          <a:lstStyle/>
          <a:p>
            <a:pPr algn="ctr"/>
            <a:r>
              <a:rPr lang="en-US" sz="2000" b="1" dirty="0" smtClean="0">
                <a:solidFill>
                  <a:srgbClr val="00338D"/>
                </a:solidFill>
                <a:latin typeface="Univers 45 Light" pitchFamily="2" charset="0"/>
              </a:rPr>
              <a:t>Corporate Buyer</a:t>
            </a:r>
          </a:p>
        </p:txBody>
      </p:sp>
      <p:sp>
        <p:nvSpPr>
          <p:cNvPr id="25" name="TextBox 24"/>
          <p:cNvSpPr txBox="1"/>
          <p:nvPr/>
        </p:nvSpPr>
        <p:spPr>
          <a:xfrm>
            <a:off x="5130489" y="1219200"/>
            <a:ext cx="2599267" cy="307777"/>
          </a:xfrm>
          <a:prstGeom prst="rect">
            <a:avLst/>
          </a:prstGeom>
          <a:noFill/>
        </p:spPr>
        <p:txBody>
          <a:bodyPr wrap="square" lIns="0" tIns="0" rIns="0" bIns="0" rtlCol="0">
            <a:spAutoFit/>
          </a:bodyPr>
          <a:lstStyle/>
          <a:p>
            <a:pPr algn="ctr"/>
            <a:r>
              <a:rPr lang="en-US" sz="2000" b="1" dirty="0" smtClean="0">
                <a:solidFill>
                  <a:srgbClr val="007C92"/>
                </a:solidFill>
                <a:latin typeface="Univers 45 Light" pitchFamily="2" charset="0"/>
              </a:rPr>
              <a:t>Radiologist Buyer</a:t>
            </a:r>
          </a:p>
        </p:txBody>
      </p:sp>
      <p:sp>
        <p:nvSpPr>
          <p:cNvPr id="26" name="Rounded Rectangle 25"/>
          <p:cNvSpPr/>
          <p:nvPr/>
        </p:nvSpPr>
        <p:spPr>
          <a:xfrm>
            <a:off x="1219200" y="1676400"/>
            <a:ext cx="2743200" cy="1097280"/>
          </a:xfrm>
          <a:prstGeom prst="round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338D"/>
                </a:solidFill>
                <a:latin typeface="Univers 45 Light" pitchFamily="2" charset="0"/>
              </a:rPr>
              <a:t>Strategy to grow through acquisition</a:t>
            </a:r>
          </a:p>
        </p:txBody>
      </p:sp>
      <p:sp>
        <p:nvSpPr>
          <p:cNvPr id="27" name="Rounded Rectangle 26"/>
          <p:cNvSpPr/>
          <p:nvPr/>
        </p:nvSpPr>
        <p:spPr>
          <a:xfrm>
            <a:off x="1219200" y="2895600"/>
            <a:ext cx="2743200" cy="1097280"/>
          </a:xfrm>
          <a:prstGeom prst="round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338D"/>
                </a:solidFill>
                <a:latin typeface="Univers 45 Light" pitchFamily="2" charset="0"/>
              </a:rPr>
              <a:t>Professional and dedicated management</a:t>
            </a:r>
          </a:p>
        </p:txBody>
      </p:sp>
      <p:sp>
        <p:nvSpPr>
          <p:cNvPr id="28" name="Rounded Rectangle 27"/>
          <p:cNvSpPr/>
          <p:nvPr/>
        </p:nvSpPr>
        <p:spPr>
          <a:xfrm>
            <a:off x="1219200" y="4114800"/>
            <a:ext cx="2743200" cy="1097280"/>
          </a:xfrm>
          <a:prstGeom prst="round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338D"/>
                </a:solidFill>
                <a:latin typeface="Univers 45 Light" pitchFamily="2" charset="0"/>
              </a:rPr>
              <a:t>Economies of Scale</a:t>
            </a:r>
          </a:p>
        </p:txBody>
      </p:sp>
      <p:sp>
        <p:nvSpPr>
          <p:cNvPr id="29" name="Rounded Rectangle 28"/>
          <p:cNvSpPr/>
          <p:nvPr/>
        </p:nvSpPr>
        <p:spPr>
          <a:xfrm>
            <a:off x="5029200" y="1676400"/>
            <a:ext cx="2743200" cy="1097280"/>
          </a:xfrm>
          <a:prstGeom prst="round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7C92"/>
                </a:solidFill>
                <a:latin typeface="Univers 45 Light" pitchFamily="2" charset="0"/>
              </a:rPr>
              <a:t>Secure both the earnings and professional fees</a:t>
            </a:r>
          </a:p>
        </p:txBody>
      </p:sp>
      <p:sp>
        <p:nvSpPr>
          <p:cNvPr id="30" name="Rounded Rectangle 29"/>
          <p:cNvSpPr/>
          <p:nvPr/>
        </p:nvSpPr>
        <p:spPr>
          <a:xfrm>
            <a:off x="5029200" y="2895600"/>
            <a:ext cx="2743200" cy="1097280"/>
          </a:xfrm>
          <a:prstGeom prst="round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7C92"/>
                </a:solidFill>
                <a:latin typeface="Univers 45 Light" pitchFamily="2" charset="0"/>
              </a:rPr>
              <a:t>Ability to leverage professional fees to access greater bank financing</a:t>
            </a:r>
          </a:p>
        </p:txBody>
      </p:sp>
      <p:sp>
        <p:nvSpPr>
          <p:cNvPr id="31" name="Rounded Rectangle 30"/>
          <p:cNvSpPr/>
          <p:nvPr/>
        </p:nvSpPr>
        <p:spPr>
          <a:xfrm>
            <a:off x="5029200" y="4114800"/>
            <a:ext cx="2743200" cy="1097280"/>
          </a:xfrm>
          <a:prstGeom prst="roundRect">
            <a:avLst/>
          </a:prstGeom>
          <a:solidFill>
            <a:srgbClr val="E5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7C92"/>
                </a:solidFill>
                <a:latin typeface="Univers 45 Light" pitchFamily="2" charset="0"/>
              </a:rPr>
              <a:t>Opportunity to acquire a business and secure long term career</a:t>
            </a:r>
          </a:p>
        </p:txBody>
      </p:sp>
      <p:sp>
        <p:nvSpPr>
          <p:cNvPr id="32" name="Rectangle 31"/>
          <p:cNvSpPr/>
          <p:nvPr/>
        </p:nvSpPr>
        <p:spPr>
          <a:xfrm>
            <a:off x="1219200" y="5334000"/>
            <a:ext cx="6583680" cy="3810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4098022" y="5715000"/>
            <a:ext cx="838200" cy="533400"/>
          </a:xfrm>
          <a:prstGeom prst="triangl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Univers 45 Light" pitchFamily="2" charset="0"/>
              </a:rPr>
              <a:t>Who’s buying and how much are they paying?</a:t>
            </a:r>
            <a:endParaRPr lang="en-US" sz="2400" dirty="0">
              <a:latin typeface="Univers 45 Light" pitchFamily="2" charset="0"/>
            </a:endParaRPr>
          </a:p>
        </p:txBody>
      </p:sp>
      <p:sp>
        <p:nvSpPr>
          <p:cNvPr id="3" name="Content Placeholder 2"/>
          <p:cNvSpPr>
            <a:spLocks noGrp="1"/>
          </p:cNvSpPr>
          <p:nvPr>
            <p:ph idx="1"/>
          </p:nvPr>
        </p:nvSpPr>
        <p:spPr>
          <a:xfrm>
            <a:off x="457200" y="1124745"/>
            <a:ext cx="8229600" cy="551655"/>
          </a:xfrm>
        </p:spPr>
        <p:txBody>
          <a:bodyPr/>
          <a:lstStyle/>
          <a:p>
            <a:pPr algn="ctr"/>
            <a:r>
              <a:rPr lang="en-US" dirty="0" smtClean="0">
                <a:latin typeface="Univers 45 Light" pitchFamily="2" charset="0"/>
              </a:rPr>
              <a:t>Based on market intelligence and our experience, KPMG has seen the following buyer and value trends</a:t>
            </a:r>
            <a:endParaRPr lang="en-US" dirty="0">
              <a:latin typeface="Univers 45 Light" pitchFamily="2" charset="0"/>
            </a:endParaRPr>
          </a:p>
        </p:txBody>
      </p:sp>
      <p:grpSp>
        <p:nvGrpSpPr>
          <p:cNvPr id="19" name="Group 18"/>
          <p:cNvGrpSpPr/>
          <p:nvPr/>
        </p:nvGrpSpPr>
        <p:grpSpPr>
          <a:xfrm>
            <a:off x="490756" y="3886200"/>
            <a:ext cx="8471284" cy="990600"/>
            <a:chOff x="490756" y="3048000"/>
            <a:chExt cx="8471284" cy="990600"/>
          </a:xfrm>
        </p:grpSpPr>
        <p:sp>
          <p:nvSpPr>
            <p:cNvPr id="6" name="Rectangle 5"/>
            <p:cNvSpPr/>
            <p:nvPr/>
          </p:nvSpPr>
          <p:spPr>
            <a:xfrm>
              <a:off x="495300" y="3429000"/>
              <a:ext cx="8153400" cy="609600"/>
            </a:xfrm>
            <a:prstGeom prst="rect">
              <a:avLst/>
            </a:prstGeom>
            <a:gradFill>
              <a:gsLst>
                <a:gs pos="50000">
                  <a:srgbClr val="409DAD"/>
                </a:gs>
                <a:gs pos="100000">
                  <a:srgbClr val="E5F2F4"/>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gray">
            <a:xfrm>
              <a:off x="490756" y="3048000"/>
              <a:ext cx="8471284" cy="304800"/>
            </a:xfrm>
            <a:prstGeom prst="rect">
              <a:avLst/>
            </a:prstGeom>
          </p:spPr>
          <p:txBody>
            <a:bodyPr vert="horz" lIns="0" tIns="0" rIns="0" bIns="0" rtlCol="0">
              <a:noAutofit/>
            </a:bodyPr>
            <a:lstStyle/>
            <a:p>
              <a:pPr marL="0" marR="0" lvl="0" indent="0"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00338D"/>
                  </a:solidFill>
                  <a:effectLst/>
                  <a:uLnTx/>
                  <a:uFillTx/>
                  <a:latin typeface="Univers 45 Light" pitchFamily="2" charset="0"/>
                  <a:ea typeface="+mn-ea"/>
                  <a:cs typeface="Arial" pitchFamily="34" charset="0"/>
                </a:rPr>
                <a:t>Indicative</a:t>
              </a:r>
              <a:r>
                <a:rPr kumimoji="0" lang="en-US" sz="1600" b="1" i="0" u="none" strike="noStrike" kern="1200" cap="none" spc="0" normalizeH="0" noProof="0" dirty="0" smtClean="0">
                  <a:ln>
                    <a:noFill/>
                  </a:ln>
                  <a:solidFill>
                    <a:srgbClr val="00338D"/>
                  </a:solidFill>
                  <a:effectLst/>
                  <a:uLnTx/>
                  <a:uFillTx/>
                  <a:latin typeface="Univers 45 Light" pitchFamily="2" charset="0"/>
                  <a:ea typeface="+mn-ea"/>
                  <a:cs typeface="Arial" pitchFamily="34" charset="0"/>
                </a:rPr>
                <a:t> Value Range – Revenue Multiple</a:t>
              </a:r>
              <a:endParaRPr kumimoji="0" lang="en-US" sz="1600" b="1" i="0" u="none" strike="noStrike" kern="1200" cap="none" spc="0" normalizeH="0" baseline="0" noProof="0" dirty="0">
                <a:ln>
                  <a:noFill/>
                </a:ln>
                <a:solidFill>
                  <a:srgbClr val="00338D"/>
                </a:solidFill>
                <a:effectLst/>
                <a:uLnTx/>
                <a:uFillTx/>
                <a:latin typeface="Univers 45 Light" pitchFamily="2" charset="0"/>
                <a:ea typeface="+mn-ea"/>
                <a:cs typeface="Arial" pitchFamily="34" charset="0"/>
              </a:endParaRPr>
            </a:p>
          </p:txBody>
        </p:sp>
        <p:sp>
          <p:nvSpPr>
            <p:cNvPr id="10" name="TextBox 9"/>
            <p:cNvSpPr txBox="1"/>
            <p:nvPr/>
          </p:nvSpPr>
          <p:spPr>
            <a:xfrm>
              <a:off x="550178" y="3614956"/>
              <a:ext cx="685800" cy="246221"/>
            </a:xfrm>
            <a:prstGeom prst="rect">
              <a:avLst/>
            </a:prstGeom>
            <a:noFill/>
          </p:spPr>
          <p:txBody>
            <a:bodyPr wrap="square" lIns="0" tIns="0" rIns="0" bIns="0" rtlCol="0">
              <a:spAutoFit/>
            </a:bodyPr>
            <a:lstStyle/>
            <a:p>
              <a:pPr algn="ctr"/>
              <a:r>
                <a:rPr lang="en-US" sz="1600" b="1" dirty="0" smtClean="0">
                  <a:solidFill>
                    <a:srgbClr val="00338D"/>
                  </a:solidFill>
                  <a:latin typeface="Univers 45 Light" pitchFamily="2" charset="0"/>
                </a:rPr>
                <a:t>1.0x</a:t>
              </a:r>
            </a:p>
          </p:txBody>
        </p:sp>
        <p:sp>
          <p:nvSpPr>
            <p:cNvPr id="11" name="TextBox 10"/>
            <p:cNvSpPr txBox="1"/>
            <p:nvPr/>
          </p:nvSpPr>
          <p:spPr>
            <a:xfrm>
              <a:off x="7941578" y="3614956"/>
              <a:ext cx="685800" cy="246221"/>
            </a:xfrm>
            <a:prstGeom prst="rect">
              <a:avLst/>
            </a:prstGeom>
            <a:noFill/>
          </p:spPr>
          <p:txBody>
            <a:bodyPr wrap="square" lIns="0" tIns="0" rIns="0" bIns="0" rtlCol="0">
              <a:spAutoFit/>
            </a:bodyPr>
            <a:lstStyle/>
            <a:p>
              <a:pPr algn="ctr"/>
              <a:r>
                <a:rPr lang="en-US" sz="1600" b="1" dirty="0" smtClean="0">
                  <a:solidFill>
                    <a:srgbClr val="00338D"/>
                  </a:solidFill>
                  <a:latin typeface="Univers 45 Light" pitchFamily="2" charset="0"/>
                </a:rPr>
                <a:t>2.5x</a:t>
              </a:r>
            </a:p>
          </p:txBody>
        </p:sp>
      </p:grpSp>
      <p:grpSp>
        <p:nvGrpSpPr>
          <p:cNvPr id="22" name="Group 21"/>
          <p:cNvGrpSpPr/>
          <p:nvPr/>
        </p:nvGrpSpPr>
        <p:grpSpPr>
          <a:xfrm>
            <a:off x="495300" y="2209800"/>
            <a:ext cx="8475129" cy="990600"/>
            <a:chOff x="495300" y="1828800"/>
            <a:chExt cx="8475129" cy="990600"/>
          </a:xfrm>
        </p:grpSpPr>
        <p:sp>
          <p:nvSpPr>
            <p:cNvPr id="5" name="Rectangle 4"/>
            <p:cNvSpPr/>
            <p:nvPr/>
          </p:nvSpPr>
          <p:spPr>
            <a:xfrm>
              <a:off x="495300" y="2209800"/>
              <a:ext cx="8153400" cy="609600"/>
            </a:xfrm>
            <a:prstGeom prst="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5300" y="2209800"/>
              <a:ext cx="4078224" cy="609600"/>
            </a:xfrm>
            <a:prstGeom prst="rect">
              <a:avLst/>
            </a:prstGeom>
            <a:solidFill>
              <a:srgbClr val="809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gray">
            <a:xfrm>
              <a:off x="499145" y="1828800"/>
              <a:ext cx="8471284" cy="304800"/>
            </a:xfrm>
            <a:prstGeom prst="rect">
              <a:avLst/>
            </a:prstGeom>
          </p:spPr>
          <p:txBody>
            <a:bodyPr vert="horz" lIns="0" tIns="0" rIns="0" bIns="0" rtlCol="0">
              <a:noAutofit/>
            </a:bodyPr>
            <a:lstStyle/>
            <a:p>
              <a:pPr marL="0" marR="0" lvl="0" indent="0"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00338D"/>
                  </a:solidFill>
                  <a:effectLst/>
                  <a:uLnTx/>
                  <a:uFillTx/>
                  <a:latin typeface="Univers 45 Light" pitchFamily="2" charset="0"/>
                  <a:ea typeface="+mn-ea"/>
                  <a:cs typeface="Arial" pitchFamily="34" charset="0"/>
                </a:rPr>
                <a:t>Buyer Profile</a:t>
              </a:r>
              <a:endParaRPr kumimoji="0" lang="en-US" sz="1600" b="1" i="0" u="none" strike="noStrike" kern="1200" cap="none" spc="0" normalizeH="0" baseline="0" noProof="0" dirty="0">
                <a:ln>
                  <a:noFill/>
                </a:ln>
                <a:solidFill>
                  <a:srgbClr val="00338D"/>
                </a:solidFill>
                <a:effectLst/>
                <a:uLnTx/>
                <a:uFillTx/>
                <a:latin typeface="Univers 45 Light" pitchFamily="2" charset="0"/>
                <a:ea typeface="+mn-ea"/>
                <a:cs typeface="Arial" pitchFamily="34" charset="0"/>
              </a:endParaRPr>
            </a:p>
          </p:txBody>
        </p:sp>
        <p:sp>
          <p:nvSpPr>
            <p:cNvPr id="14" name="TextBox 13"/>
            <p:cNvSpPr txBox="1"/>
            <p:nvPr/>
          </p:nvSpPr>
          <p:spPr>
            <a:xfrm>
              <a:off x="727745" y="2286000"/>
              <a:ext cx="3695700" cy="492443"/>
            </a:xfrm>
            <a:prstGeom prst="rect">
              <a:avLst/>
            </a:prstGeom>
            <a:noFill/>
          </p:spPr>
          <p:txBody>
            <a:bodyPr wrap="square" lIns="0" tIns="0" rIns="0" bIns="0" rtlCol="0">
              <a:spAutoFit/>
            </a:bodyPr>
            <a:lstStyle/>
            <a:p>
              <a:pPr algn="ctr"/>
              <a:r>
                <a:rPr lang="en-US" sz="1600" b="1" dirty="0" smtClean="0">
                  <a:solidFill>
                    <a:srgbClr val="00338D"/>
                  </a:solidFill>
                  <a:latin typeface="Univers 45 Light" pitchFamily="2" charset="0"/>
                </a:rPr>
                <a:t>Radiologists (and Radiologist Groups)</a:t>
              </a:r>
            </a:p>
            <a:p>
              <a:pPr algn="ctr"/>
              <a:r>
                <a:rPr lang="en-US" sz="1600" b="1" dirty="0" smtClean="0">
                  <a:solidFill>
                    <a:srgbClr val="00338D"/>
                  </a:solidFill>
                  <a:latin typeface="Univers 45 Light" pitchFamily="2" charset="0"/>
                </a:rPr>
                <a:t>50%</a:t>
              </a:r>
            </a:p>
          </p:txBody>
        </p:sp>
        <p:sp>
          <p:nvSpPr>
            <p:cNvPr id="15" name="TextBox 14"/>
            <p:cNvSpPr txBox="1"/>
            <p:nvPr/>
          </p:nvSpPr>
          <p:spPr>
            <a:xfrm>
              <a:off x="4783822" y="2269222"/>
              <a:ext cx="3695700" cy="492443"/>
            </a:xfrm>
            <a:prstGeom prst="rect">
              <a:avLst/>
            </a:prstGeom>
            <a:noFill/>
          </p:spPr>
          <p:txBody>
            <a:bodyPr wrap="square" lIns="0" tIns="0" rIns="0" bIns="0" rtlCol="0">
              <a:spAutoFit/>
            </a:bodyPr>
            <a:lstStyle/>
            <a:p>
              <a:pPr algn="ctr"/>
              <a:r>
                <a:rPr lang="en-US" sz="1600" b="1" dirty="0" smtClean="0">
                  <a:solidFill>
                    <a:srgbClr val="00338D"/>
                  </a:solidFill>
                  <a:latin typeface="Univers 45 Light" pitchFamily="2" charset="0"/>
                </a:rPr>
                <a:t>Operators</a:t>
              </a:r>
            </a:p>
            <a:p>
              <a:pPr algn="ctr"/>
              <a:r>
                <a:rPr lang="en-US" sz="1600" b="1" dirty="0" smtClean="0">
                  <a:solidFill>
                    <a:srgbClr val="00338D"/>
                  </a:solidFill>
                  <a:latin typeface="Univers 45 Light" pitchFamily="2" charset="0"/>
                </a:rPr>
                <a:t>50%</a:t>
              </a: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Conclusion</a:t>
            </a:r>
            <a:endParaRPr lang="en-US" sz="2400" dirty="0"/>
          </a:p>
        </p:txBody>
      </p:sp>
      <p:sp>
        <p:nvSpPr>
          <p:cNvPr id="3" name="Text Placeholder 2"/>
          <p:cNvSpPr>
            <a:spLocks noGrp="1"/>
          </p:cNvSpPr>
          <p:nvPr>
            <p:ph type="body" sz="quarter" idx="10"/>
          </p:nvPr>
        </p:nvSpPr>
        <p:spPr>
          <a:xfrm>
            <a:off x="304800" y="1356048"/>
            <a:ext cx="8610600" cy="4968552"/>
          </a:xfrm>
        </p:spPr>
        <p:txBody>
          <a:bodyPr/>
          <a:lstStyle/>
          <a:p>
            <a:pPr marL="228600" lvl="1" indent="-228600" defTabSz="762000">
              <a:spcBef>
                <a:spcPts val="2400"/>
              </a:spcBef>
              <a:buClr>
                <a:srgbClr val="00338D"/>
              </a:buClr>
              <a:buSzPct val="125000"/>
              <a:buFont typeface="Arial" pitchFamily="34" charset="0"/>
              <a:buChar char="•"/>
            </a:pPr>
            <a:r>
              <a:rPr lang="en-US" sz="2000" dirty="0" smtClean="0">
                <a:solidFill>
                  <a:srgbClr val="00338D"/>
                </a:solidFill>
                <a:latin typeface="Univers 45 Light" pitchFamily="2" charset="0"/>
              </a:rPr>
              <a:t>Despite industry headwinds Diagnostic Imaging clinics remain </a:t>
            </a:r>
            <a:r>
              <a:rPr lang="en-US" sz="2400" b="1" dirty="0" smtClean="0">
                <a:solidFill>
                  <a:srgbClr val="00338D"/>
                </a:solidFill>
                <a:latin typeface="Univers 45 Light" pitchFamily="2" charset="0"/>
              </a:rPr>
              <a:t>an attractive asset</a:t>
            </a:r>
            <a:r>
              <a:rPr lang="en-US" sz="2000" dirty="0" smtClean="0">
                <a:solidFill>
                  <a:srgbClr val="00338D"/>
                </a:solidFill>
                <a:latin typeface="Univers 45 Light" pitchFamily="2" charset="0"/>
              </a:rPr>
              <a:t>.</a:t>
            </a:r>
          </a:p>
          <a:p>
            <a:pPr marL="228600" lvl="1" indent="-228600" defTabSz="762000">
              <a:spcBef>
                <a:spcPts val="2400"/>
              </a:spcBef>
              <a:buClr>
                <a:srgbClr val="00338D"/>
              </a:buClr>
              <a:buSzPct val="125000"/>
              <a:buFont typeface="Arial" pitchFamily="34" charset="0"/>
              <a:buChar char="•"/>
            </a:pPr>
            <a:r>
              <a:rPr lang="en-US" sz="2000" dirty="0" smtClean="0">
                <a:solidFill>
                  <a:srgbClr val="00338D"/>
                </a:solidFill>
                <a:latin typeface="Univers 45 Light" pitchFamily="2" charset="0"/>
              </a:rPr>
              <a:t>This has been reflected through </a:t>
            </a:r>
            <a:r>
              <a:rPr lang="en-US" sz="2400" b="1" dirty="0" smtClean="0">
                <a:solidFill>
                  <a:srgbClr val="00338D"/>
                </a:solidFill>
                <a:latin typeface="Univers 45 Light" pitchFamily="2" charset="0"/>
              </a:rPr>
              <a:t>strong interest </a:t>
            </a:r>
            <a:r>
              <a:rPr lang="en-US" sz="2000" dirty="0" smtClean="0">
                <a:solidFill>
                  <a:srgbClr val="00338D"/>
                </a:solidFill>
                <a:latin typeface="Univers 45 Light" pitchFamily="2" charset="0"/>
              </a:rPr>
              <a:t>from multiple buyers in the processes we have been marketing and </a:t>
            </a:r>
            <a:r>
              <a:rPr lang="en-US" sz="2400" b="1" dirty="0" smtClean="0">
                <a:solidFill>
                  <a:srgbClr val="00338D"/>
                </a:solidFill>
                <a:latin typeface="Univers 45 Light" pitchFamily="2" charset="0"/>
              </a:rPr>
              <a:t>strong valuations </a:t>
            </a:r>
            <a:r>
              <a:rPr lang="en-US" sz="2000" dirty="0" smtClean="0">
                <a:solidFill>
                  <a:srgbClr val="00338D"/>
                </a:solidFill>
                <a:latin typeface="Univers 45 Light" pitchFamily="2" charset="0"/>
              </a:rPr>
              <a:t>attributed to clinics.</a:t>
            </a:r>
          </a:p>
          <a:p>
            <a:pPr marL="228600" lvl="1" indent="-228600" defTabSz="762000">
              <a:spcBef>
                <a:spcPts val="2400"/>
              </a:spcBef>
              <a:buClr>
                <a:srgbClr val="00338D"/>
              </a:buClr>
              <a:buSzPct val="125000"/>
              <a:buFont typeface="Arial" pitchFamily="34" charset="0"/>
              <a:buChar char="•"/>
            </a:pPr>
            <a:r>
              <a:rPr lang="en-US" sz="2000" dirty="0" smtClean="0">
                <a:solidFill>
                  <a:srgbClr val="00338D"/>
                </a:solidFill>
                <a:latin typeface="Univers 45 Light" pitchFamily="2" charset="0"/>
              </a:rPr>
              <a:t>Bank financing is </a:t>
            </a:r>
            <a:r>
              <a:rPr lang="en-US" sz="2400" b="1" dirty="0" smtClean="0">
                <a:solidFill>
                  <a:srgbClr val="00338D"/>
                </a:solidFill>
                <a:latin typeface="Univers 45 Light" pitchFamily="2" charset="0"/>
              </a:rPr>
              <a:t>readily available</a:t>
            </a:r>
            <a:r>
              <a:rPr lang="en-US" sz="2000" dirty="0">
                <a:solidFill>
                  <a:srgbClr val="00338D"/>
                </a:solidFill>
                <a:latin typeface="Univers 45 Light" pitchFamily="2" charset="0"/>
              </a:rPr>
              <a:t>.</a:t>
            </a:r>
          </a:p>
          <a:p>
            <a:pPr marL="228600" lvl="1" indent="-228600" defTabSz="762000">
              <a:spcBef>
                <a:spcPts val="2400"/>
              </a:spcBef>
              <a:buClr>
                <a:srgbClr val="00338D"/>
              </a:buClr>
              <a:buSzPct val="125000"/>
              <a:buFont typeface="Arial" pitchFamily="34" charset="0"/>
              <a:buChar char="•"/>
            </a:pPr>
            <a:r>
              <a:rPr lang="en-US" sz="2000" dirty="0" smtClean="0">
                <a:solidFill>
                  <a:srgbClr val="00338D"/>
                </a:solidFill>
                <a:latin typeface="Univers 45 Light" pitchFamily="2" charset="0"/>
              </a:rPr>
              <a:t>For sellers, </a:t>
            </a:r>
            <a:r>
              <a:rPr lang="en-US" sz="2400" b="1" dirty="0" smtClean="0">
                <a:solidFill>
                  <a:srgbClr val="00338D"/>
                </a:solidFill>
                <a:latin typeface="Univers 45 Light" pitchFamily="2" charset="0"/>
              </a:rPr>
              <a:t>preparation is key</a:t>
            </a:r>
            <a:r>
              <a:rPr lang="en-US" sz="2000" dirty="0" smtClean="0">
                <a:solidFill>
                  <a:srgbClr val="00338D"/>
                </a:solidFill>
                <a:latin typeface="Univers 45 Light" pitchFamily="2" charset="0"/>
              </a:rPr>
              <a:t> to maximizing value.</a:t>
            </a:r>
          </a:p>
          <a:p>
            <a:pPr marL="228600" lvl="1" indent="-228600" defTabSz="762000">
              <a:spcBef>
                <a:spcPts val="2400"/>
              </a:spcBef>
              <a:buClr>
                <a:srgbClr val="00338D"/>
              </a:buClr>
              <a:buSzPct val="125000"/>
              <a:buFont typeface="Arial" pitchFamily="34" charset="0"/>
              <a:buChar char="•"/>
            </a:pPr>
            <a:r>
              <a:rPr lang="en-US" sz="2000" dirty="0" smtClean="0">
                <a:solidFill>
                  <a:srgbClr val="00338D"/>
                </a:solidFill>
                <a:latin typeface="Univers 45 Light" pitchFamily="2" charset="0"/>
              </a:rPr>
              <a:t>A well run,</a:t>
            </a:r>
            <a:r>
              <a:rPr lang="en-US" sz="2400" b="1" dirty="0" smtClean="0">
                <a:solidFill>
                  <a:srgbClr val="00338D"/>
                </a:solidFill>
                <a:latin typeface="Univers 45 Light" pitchFamily="2" charset="0"/>
              </a:rPr>
              <a:t> competitive process </a:t>
            </a:r>
            <a:r>
              <a:rPr lang="en-US" sz="2000" dirty="0" smtClean="0">
                <a:solidFill>
                  <a:srgbClr val="00338D"/>
                </a:solidFill>
                <a:latin typeface="Univers 45 Light" pitchFamily="2" charset="0"/>
              </a:rPr>
              <a:t>gives buyers the best opportunity to maximize value.</a:t>
            </a:r>
            <a:endParaRPr lang="en-US" sz="2000" dirty="0">
              <a:solidFill>
                <a:srgbClr val="00338D"/>
              </a:solidFill>
              <a:latin typeface="Univers 45 Light" pitchFamily="2"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Univers 45 Light" pitchFamily="2" charset="0"/>
              </a:rPr>
              <a:t>Questions?</a:t>
            </a:r>
            <a:endParaRPr lang="en-US" dirty="0">
              <a:latin typeface="Univers 45 Light" pitchFamily="2" charset="0"/>
            </a:endParaRPr>
          </a:p>
        </p:txBody>
      </p:sp>
      <p:sp>
        <p:nvSpPr>
          <p:cNvPr id="3" name="Text Placeholder 2"/>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3048000"/>
            <a:ext cx="4104456" cy="1605136"/>
          </a:xfrm>
        </p:spPr>
        <p:txBody>
          <a:bodyPr/>
          <a:lstStyle/>
          <a:p>
            <a:pPr algn="l"/>
            <a:r>
              <a:rPr lang="en-US" sz="2800" dirty="0" smtClean="0">
                <a:latin typeface="Univers 45 Light" pitchFamily="2" charset="0"/>
                <a:cs typeface="Tunga" pitchFamily="34" charset="0"/>
              </a:rPr>
              <a:t>Appendix </a:t>
            </a:r>
            <a:endParaRPr lang="en-US" sz="2800" dirty="0">
              <a:latin typeface="Univers 45 Light" pitchFamily="2" charset="0"/>
              <a:cs typeface="Tunga" pitchFamily="34" charset="0"/>
            </a:endParaRPr>
          </a:p>
        </p:txBody>
      </p:sp>
      <p:sp>
        <p:nvSpPr>
          <p:cNvPr id="3" name="Text Placeholder 2"/>
          <p:cNvSpPr>
            <a:spLocks noGrp="1"/>
          </p:cNvSpPr>
          <p:nvPr>
            <p:ph type="body" sz="quarter" idx="10"/>
          </p:nvPr>
        </p:nvSpPr>
        <p:spPr/>
        <p:txBody>
          <a:bodyPr/>
          <a:lstStyle/>
          <a:p>
            <a:endParaRPr lang="en-US" dirty="0">
              <a:latin typeface="Univers 45 Light" pitchFamily="2"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5"/>
          <p:cNvSpPr>
            <a:spLocks noChangeArrowheads="1"/>
          </p:cNvSpPr>
          <p:nvPr>
            <p:custDataLst>
              <p:tags r:id="rId1"/>
            </p:custDataLst>
          </p:nvPr>
        </p:nvSpPr>
        <p:spPr bwMode="auto">
          <a:xfrm>
            <a:off x="3972132" y="1702567"/>
            <a:ext cx="1186608"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Approach</a:t>
            </a:r>
          </a:p>
        </p:txBody>
      </p:sp>
      <p:sp>
        <p:nvSpPr>
          <p:cNvPr id="49" name="AutoShape 6"/>
          <p:cNvSpPr>
            <a:spLocks noChangeArrowheads="1"/>
          </p:cNvSpPr>
          <p:nvPr>
            <p:custDataLst>
              <p:tags r:id="rId2"/>
            </p:custDataLst>
          </p:nvPr>
        </p:nvSpPr>
        <p:spPr bwMode="auto">
          <a:xfrm>
            <a:off x="5003799" y="1704154"/>
            <a:ext cx="1374141"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  Expressions of interest / Indicative offers</a:t>
            </a:r>
          </a:p>
        </p:txBody>
      </p:sp>
      <p:sp>
        <p:nvSpPr>
          <p:cNvPr id="50" name="AutoShape 7"/>
          <p:cNvSpPr>
            <a:spLocks noChangeArrowheads="1"/>
          </p:cNvSpPr>
          <p:nvPr>
            <p:custDataLst>
              <p:tags r:id="rId3"/>
            </p:custDataLst>
          </p:nvPr>
        </p:nvSpPr>
        <p:spPr bwMode="auto">
          <a:xfrm>
            <a:off x="6223000" y="1704154"/>
            <a:ext cx="1540933"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Due diligence</a:t>
            </a:r>
          </a:p>
        </p:txBody>
      </p:sp>
      <p:sp>
        <p:nvSpPr>
          <p:cNvPr id="51" name="Text Box 8"/>
          <p:cNvSpPr>
            <a:spLocks noChangeArrowheads="1"/>
          </p:cNvSpPr>
          <p:nvPr>
            <p:custDataLst>
              <p:tags r:id="rId4"/>
            </p:custDataLst>
          </p:nvPr>
        </p:nvSpPr>
        <p:spPr bwMode="auto">
          <a:xfrm>
            <a:off x="5012267" y="1370786"/>
            <a:ext cx="3979333" cy="288925"/>
          </a:xfrm>
          <a:prstGeom prst="roundRect">
            <a:avLst>
              <a:gd name="adj" fmla="val 16667"/>
            </a:avLst>
          </a:prstGeom>
          <a:solidFill>
            <a:srgbClr val="4066AA"/>
          </a:solidFill>
          <a:ln w="6350" algn="ctr">
            <a:noFill/>
            <a:miter lim="800000"/>
            <a:headEnd type="none" w="sm" len="sm"/>
            <a:tailEnd type="none" w="sm" len="sm"/>
          </a:ln>
        </p:spPr>
        <p:txBody>
          <a:bodyPr wrap="none" lIns="36000" tIns="0" rIns="0" bIns="0" anchor="ctr"/>
          <a:lstStyle/>
          <a:p>
            <a:pPr algn="ctr" fontAlgn="base">
              <a:spcBef>
                <a:spcPct val="0"/>
              </a:spcBef>
              <a:spcAft>
                <a:spcPct val="0"/>
              </a:spcAft>
            </a:pPr>
            <a:r>
              <a:rPr lang="en-GB" sz="1000" b="1" dirty="0">
                <a:solidFill>
                  <a:srgbClr val="FFFFFF"/>
                </a:solidFill>
                <a:latin typeface="Univers 45 Light" pitchFamily="2" charset="0"/>
              </a:rPr>
              <a:t>Execution</a:t>
            </a:r>
            <a:endParaRPr lang="en-GB" sz="1000" dirty="0">
              <a:solidFill>
                <a:srgbClr val="FFFFFF"/>
              </a:solidFill>
              <a:latin typeface="Univers 45 Light" pitchFamily="2" charset="0"/>
            </a:endParaRPr>
          </a:p>
        </p:txBody>
      </p:sp>
      <p:sp>
        <p:nvSpPr>
          <p:cNvPr id="52" name="Text Box 9"/>
          <p:cNvSpPr txBox="1">
            <a:spLocks noChangeArrowheads="1"/>
          </p:cNvSpPr>
          <p:nvPr>
            <p:custDataLst>
              <p:tags r:id="rId5"/>
            </p:custDataLst>
          </p:nvPr>
        </p:nvSpPr>
        <p:spPr bwMode="auto">
          <a:xfrm>
            <a:off x="1484713" y="2091505"/>
            <a:ext cx="1402420" cy="2872998"/>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Preparation </a:t>
            </a:r>
            <a:r>
              <a:rPr lang="en-AU" sz="850" dirty="0">
                <a:solidFill>
                  <a:srgbClr val="000000"/>
                </a:solidFill>
                <a:latin typeface="Univers 45 Light" pitchFamily="2" charset="0"/>
              </a:rPr>
              <a:t>of financial information (</a:t>
            </a:r>
            <a:r>
              <a:rPr lang="en-AU" sz="850" dirty="0" smtClean="0">
                <a:solidFill>
                  <a:srgbClr val="000000"/>
                </a:solidFill>
                <a:latin typeface="Univers 45 Light" pitchFamily="2" charset="0"/>
              </a:rPr>
              <a:t>update or prepare forecasts)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Review proposed structure for a transaction</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Preparation </a:t>
            </a:r>
            <a:r>
              <a:rPr lang="en-AU" sz="850" dirty="0">
                <a:solidFill>
                  <a:srgbClr val="000000"/>
                </a:solidFill>
                <a:latin typeface="Univers 45 Light" pitchFamily="2" charset="0"/>
              </a:rPr>
              <a:t>of </a:t>
            </a:r>
            <a:r>
              <a:rPr lang="en-AU" sz="850" dirty="0" smtClean="0">
                <a:solidFill>
                  <a:srgbClr val="000000"/>
                </a:solidFill>
                <a:latin typeface="Univers 45 Light" pitchFamily="2" charset="0"/>
              </a:rPr>
              <a:t>a Confidential </a:t>
            </a:r>
            <a:r>
              <a:rPr lang="en-AU" sz="850" dirty="0">
                <a:solidFill>
                  <a:srgbClr val="000000"/>
                </a:solidFill>
                <a:latin typeface="Univers 45 Light" pitchFamily="2" charset="0"/>
              </a:rPr>
              <a:t>Information </a:t>
            </a:r>
            <a:r>
              <a:rPr lang="en-AU" sz="850" dirty="0" smtClean="0">
                <a:solidFill>
                  <a:srgbClr val="000000"/>
                </a:solidFill>
                <a:latin typeface="Univers 45 Light" pitchFamily="2" charset="0"/>
              </a:rPr>
              <a:t>Memorandum (CIM) </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Address key deal issues upfront</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Agree </a:t>
            </a:r>
            <a:r>
              <a:rPr lang="en-AU" sz="850" dirty="0" smtClean="0">
                <a:solidFill>
                  <a:srgbClr val="000000"/>
                </a:solidFill>
                <a:latin typeface="Univers 45 Light" pitchFamily="2" charset="0"/>
              </a:rPr>
              <a:t>on buyer approach list</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Commence </a:t>
            </a:r>
            <a:r>
              <a:rPr lang="en-AU" sz="850" dirty="0">
                <a:solidFill>
                  <a:srgbClr val="000000"/>
                </a:solidFill>
                <a:latin typeface="Univers 45 Light" pitchFamily="2" charset="0"/>
              </a:rPr>
              <a:t>compilation of due diligence information </a:t>
            </a:r>
            <a:endParaRPr lang="en-AU" sz="85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pPr>
            <a:endParaRPr lang="en-AU" sz="850" dirty="0">
              <a:solidFill>
                <a:srgbClr val="000000"/>
              </a:solidFill>
              <a:latin typeface="Univers 45 Light" pitchFamily="2" charset="0"/>
            </a:endParaRPr>
          </a:p>
        </p:txBody>
      </p:sp>
      <p:sp>
        <p:nvSpPr>
          <p:cNvPr id="53" name="AutoShape 10"/>
          <p:cNvSpPr>
            <a:spLocks noChangeArrowheads="1"/>
          </p:cNvSpPr>
          <p:nvPr>
            <p:custDataLst>
              <p:tags r:id="rId6"/>
            </p:custDataLst>
          </p:nvPr>
        </p:nvSpPr>
        <p:spPr bwMode="auto">
          <a:xfrm>
            <a:off x="7603068" y="1704154"/>
            <a:ext cx="1358052"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Final negotiations </a:t>
            </a:r>
          </a:p>
          <a:p>
            <a:pPr algn="ctr" eaLnBrk="0" fontAlgn="base" hangingPunct="0">
              <a:spcBef>
                <a:spcPct val="0"/>
              </a:spcBef>
              <a:spcAft>
                <a:spcPct val="0"/>
              </a:spcAft>
            </a:pPr>
            <a:r>
              <a:rPr lang="en-GB" sz="800" b="1" dirty="0">
                <a:solidFill>
                  <a:srgbClr val="FFFFFF"/>
                </a:solidFill>
                <a:latin typeface="Univers 45 Light" pitchFamily="2" charset="0"/>
              </a:rPr>
              <a:t>/completion</a:t>
            </a:r>
          </a:p>
        </p:txBody>
      </p:sp>
      <p:sp>
        <p:nvSpPr>
          <p:cNvPr id="54" name="Text Box 11"/>
          <p:cNvSpPr txBox="1">
            <a:spLocks noChangeArrowheads="1"/>
          </p:cNvSpPr>
          <p:nvPr>
            <p:custDataLst>
              <p:tags r:id="rId7"/>
            </p:custDataLst>
          </p:nvPr>
        </p:nvSpPr>
        <p:spPr bwMode="auto">
          <a:xfrm>
            <a:off x="3981261" y="2099974"/>
            <a:ext cx="1160564" cy="2360613"/>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Management </a:t>
            </a:r>
            <a:r>
              <a:rPr lang="en-AU" sz="850" dirty="0">
                <a:solidFill>
                  <a:srgbClr val="000000"/>
                </a:solidFill>
                <a:latin typeface="Univers 45 Light" pitchFamily="2" charset="0"/>
              </a:rPr>
              <a:t>to present parties with </a:t>
            </a:r>
            <a:r>
              <a:rPr lang="en-AU" sz="850" dirty="0" smtClean="0">
                <a:solidFill>
                  <a:srgbClr val="000000"/>
                </a:solidFill>
                <a:latin typeface="Univers 45 Light" pitchFamily="2" charset="0"/>
              </a:rPr>
              <a:t>CIM</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Summary of </a:t>
            </a:r>
            <a:r>
              <a:rPr lang="en-AU" sz="850" dirty="0" smtClean="0">
                <a:solidFill>
                  <a:srgbClr val="000000"/>
                </a:solidFill>
                <a:latin typeface="Univers 45 Light" pitchFamily="2" charset="0"/>
              </a:rPr>
              <a:t>key legal terms including </a:t>
            </a:r>
            <a:r>
              <a:rPr lang="en-AU" sz="850" dirty="0">
                <a:solidFill>
                  <a:srgbClr val="000000"/>
                </a:solidFill>
                <a:latin typeface="Univers 45 Light" pitchFamily="2" charset="0"/>
              </a:rPr>
              <a:t>vendor rights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Finalise compilation of detailed due diligence information</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Receive expressions of interest including indicative </a:t>
            </a:r>
            <a:r>
              <a:rPr lang="en-AU" sz="850" dirty="0" smtClean="0">
                <a:solidFill>
                  <a:srgbClr val="000000"/>
                </a:solidFill>
                <a:latin typeface="Univers 45 Light" pitchFamily="2" charset="0"/>
              </a:rPr>
              <a:t>offers</a:t>
            </a:r>
            <a:endParaRPr lang="en-AU" sz="850" dirty="0">
              <a:solidFill>
                <a:srgbClr val="000000"/>
              </a:solidFill>
              <a:latin typeface="Univers 45 Light" pitchFamily="2" charset="0"/>
            </a:endParaRPr>
          </a:p>
        </p:txBody>
      </p:sp>
      <p:sp>
        <p:nvSpPr>
          <p:cNvPr id="55" name="Text Box 12"/>
          <p:cNvSpPr txBox="1">
            <a:spLocks noChangeArrowheads="1"/>
          </p:cNvSpPr>
          <p:nvPr>
            <p:custDataLst>
              <p:tags r:id="rId8"/>
            </p:custDataLst>
          </p:nvPr>
        </p:nvSpPr>
        <p:spPr bwMode="auto">
          <a:xfrm>
            <a:off x="5091986" y="2099974"/>
            <a:ext cx="1139500" cy="2360613"/>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Assess credibility of potential buyers interest</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Ensure offers address value and preliminary views on contract</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Create tension via feedback</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Narrow buyer list for next </a:t>
            </a:r>
            <a:r>
              <a:rPr lang="en-AU" sz="850" dirty="0" smtClean="0">
                <a:solidFill>
                  <a:srgbClr val="000000"/>
                </a:solidFill>
                <a:latin typeface="Univers 45 Light" pitchFamily="2" charset="0"/>
              </a:rPr>
              <a:t>phase</a:t>
            </a:r>
            <a:endParaRPr lang="en-AU" sz="850" dirty="0">
              <a:solidFill>
                <a:srgbClr val="000000"/>
              </a:solidFill>
              <a:latin typeface="Univers 45 Light" pitchFamily="2" charset="0"/>
            </a:endParaRPr>
          </a:p>
        </p:txBody>
      </p:sp>
      <p:sp>
        <p:nvSpPr>
          <p:cNvPr id="56" name="Text Box 13"/>
          <p:cNvSpPr txBox="1">
            <a:spLocks noChangeArrowheads="1"/>
          </p:cNvSpPr>
          <p:nvPr>
            <p:custDataLst>
              <p:tags r:id="rId9"/>
            </p:custDataLst>
          </p:nvPr>
        </p:nvSpPr>
        <p:spPr bwMode="auto">
          <a:xfrm>
            <a:off x="6298620" y="2099974"/>
            <a:ext cx="1298107" cy="2360613"/>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Consider phasing the release of sensitive </a:t>
            </a:r>
            <a:r>
              <a:rPr lang="en-AU" sz="850" dirty="0" smtClean="0">
                <a:solidFill>
                  <a:srgbClr val="000000"/>
                </a:solidFill>
                <a:latin typeface="Univers 45 Light" pitchFamily="2" charset="0"/>
              </a:rPr>
              <a:t>information</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Assist </a:t>
            </a:r>
            <a:r>
              <a:rPr lang="en-AU" sz="850" dirty="0">
                <a:solidFill>
                  <a:srgbClr val="000000"/>
                </a:solidFill>
                <a:latin typeface="Univers 45 Light" pitchFamily="2" charset="0"/>
              </a:rPr>
              <a:t>in commercial, legal and other due diligence</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Provide legal documentation</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Receive final binding offers</a:t>
            </a:r>
          </a:p>
        </p:txBody>
      </p:sp>
      <p:sp>
        <p:nvSpPr>
          <p:cNvPr id="57" name="Text Box 14"/>
          <p:cNvSpPr txBox="1">
            <a:spLocks noChangeArrowheads="1"/>
          </p:cNvSpPr>
          <p:nvPr>
            <p:custDataLst>
              <p:tags r:id="rId10"/>
            </p:custDataLst>
          </p:nvPr>
        </p:nvSpPr>
        <p:spPr bwMode="auto">
          <a:xfrm>
            <a:off x="7639836" y="2116907"/>
            <a:ext cx="1262864" cy="2360613"/>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Final </a:t>
            </a:r>
            <a:r>
              <a:rPr lang="en-AU" sz="850" dirty="0" smtClean="0">
                <a:solidFill>
                  <a:srgbClr val="000000"/>
                </a:solidFill>
                <a:latin typeface="Univers 45 Light" pitchFamily="2" charset="0"/>
              </a:rPr>
              <a:t>negotiations and drafting of legal agreements</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Final DD (including provision of any withheld information as appropriate) </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Calculation </a:t>
            </a:r>
            <a:r>
              <a:rPr lang="en-AU" sz="850" dirty="0">
                <a:solidFill>
                  <a:srgbClr val="000000"/>
                </a:solidFill>
                <a:latin typeface="Univers 45 Light" pitchFamily="2" charset="0"/>
              </a:rPr>
              <a:t/>
            </a:r>
            <a:br>
              <a:rPr lang="en-AU" sz="850" dirty="0">
                <a:solidFill>
                  <a:srgbClr val="000000"/>
                </a:solidFill>
                <a:latin typeface="Univers 45 Light" pitchFamily="2" charset="0"/>
              </a:rPr>
            </a:br>
            <a:r>
              <a:rPr lang="en-AU" sz="850" dirty="0">
                <a:solidFill>
                  <a:srgbClr val="000000"/>
                </a:solidFill>
                <a:latin typeface="Univers 45 Light" pitchFamily="2" charset="0"/>
              </a:rPr>
              <a:t>of a final settlement statement / completion accounts</a:t>
            </a:r>
          </a:p>
          <a:p>
            <a:pPr marL="144463" lvl="1" indent="-142875" defTabSz="762000" eaLnBrk="0" fontAlgn="base" hangingPunct="0">
              <a:spcBef>
                <a:spcPts val="100"/>
              </a:spcBef>
              <a:spcAft>
                <a:spcPct val="0"/>
              </a:spcAft>
              <a:buClr>
                <a:srgbClr val="97989A"/>
              </a:buClr>
              <a:buSzPct val="100000"/>
              <a:buFont typeface="Arial" pitchFamily="34" charset="0"/>
              <a:buChar char="■"/>
            </a:pPr>
            <a:endParaRPr lang="en-AU" sz="850" dirty="0">
              <a:solidFill>
                <a:srgbClr val="000000"/>
              </a:solidFill>
              <a:latin typeface="Univers 45 Light" pitchFamily="2" charset="0"/>
            </a:endParaRPr>
          </a:p>
        </p:txBody>
      </p:sp>
      <p:sp>
        <p:nvSpPr>
          <p:cNvPr id="58" name="Text Box 15"/>
          <p:cNvSpPr>
            <a:spLocks noChangeArrowheads="1"/>
          </p:cNvSpPr>
          <p:nvPr>
            <p:custDataLst>
              <p:tags r:id="rId11"/>
            </p:custDataLst>
          </p:nvPr>
        </p:nvSpPr>
        <p:spPr bwMode="auto">
          <a:xfrm>
            <a:off x="1464733" y="1370786"/>
            <a:ext cx="3522134" cy="288925"/>
          </a:xfrm>
          <a:prstGeom prst="roundRect">
            <a:avLst>
              <a:gd name="adj" fmla="val 16667"/>
            </a:avLst>
          </a:prstGeom>
          <a:solidFill>
            <a:srgbClr val="4066AA"/>
          </a:solidFill>
          <a:ln w="6350" algn="ctr">
            <a:noFill/>
            <a:miter lim="800000"/>
            <a:headEnd type="none" w="sm" len="sm"/>
            <a:tailEnd type="none" w="sm" len="sm"/>
          </a:ln>
        </p:spPr>
        <p:txBody>
          <a:bodyPr wrap="none" lIns="36000" tIns="0" rIns="0" bIns="0" anchor="ctr"/>
          <a:lstStyle/>
          <a:p>
            <a:pPr algn="ctr" fontAlgn="base">
              <a:spcBef>
                <a:spcPct val="0"/>
              </a:spcBef>
              <a:spcAft>
                <a:spcPct val="0"/>
              </a:spcAft>
            </a:pPr>
            <a:r>
              <a:rPr lang="en-GB" sz="1000" b="1" dirty="0">
                <a:solidFill>
                  <a:srgbClr val="FFFFFF"/>
                </a:solidFill>
                <a:latin typeface="Univers 45 Light" pitchFamily="2" charset="0"/>
              </a:rPr>
              <a:t>Preparation</a:t>
            </a:r>
            <a:endParaRPr lang="en-GB" sz="1000" dirty="0">
              <a:solidFill>
                <a:srgbClr val="FFFFFF"/>
              </a:solidFill>
              <a:latin typeface="Univers 45 Light" pitchFamily="2" charset="0"/>
            </a:endParaRPr>
          </a:p>
        </p:txBody>
      </p:sp>
      <p:sp>
        <p:nvSpPr>
          <p:cNvPr id="59" name="Text Box 9"/>
          <p:cNvSpPr txBox="1">
            <a:spLocks noChangeArrowheads="1"/>
          </p:cNvSpPr>
          <p:nvPr>
            <p:custDataLst>
              <p:tags r:id="rId12"/>
            </p:custDataLst>
          </p:nvPr>
        </p:nvSpPr>
        <p:spPr bwMode="auto">
          <a:xfrm>
            <a:off x="1484560" y="4729982"/>
            <a:ext cx="1571803"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850" b="1" dirty="0">
                <a:solidFill>
                  <a:srgbClr val="00338D"/>
                </a:solidFill>
                <a:latin typeface="Univers 45 Light" pitchFamily="2" charset="0"/>
              </a:rPr>
              <a:t>Key issues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State of ‘readiness’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Who to approach and selling story</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Key stakeholder management</a:t>
            </a:r>
            <a:endParaRPr lang="en-AU" sz="850" dirty="0">
              <a:solidFill>
                <a:srgbClr val="000000"/>
              </a:solidFill>
              <a:latin typeface="Univers 45 Light" pitchFamily="2" charset="0"/>
            </a:endParaRPr>
          </a:p>
        </p:txBody>
      </p:sp>
      <p:sp>
        <p:nvSpPr>
          <p:cNvPr id="60" name="Text Box 11"/>
          <p:cNvSpPr txBox="1">
            <a:spLocks noChangeArrowheads="1"/>
          </p:cNvSpPr>
          <p:nvPr>
            <p:custDataLst>
              <p:tags r:id="rId13"/>
            </p:custDataLst>
          </p:nvPr>
        </p:nvSpPr>
        <p:spPr bwMode="auto">
          <a:xfrm>
            <a:off x="3981954" y="4729982"/>
            <a:ext cx="1135183"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850" b="1" dirty="0">
                <a:solidFill>
                  <a:srgbClr val="00338D"/>
                </a:solidFill>
                <a:latin typeface="Univers 45 Light" pitchFamily="2" charset="0"/>
              </a:rPr>
              <a:t>Key issues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Level of information </a:t>
            </a:r>
            <a:r>
              <a:rPr lang="en-AU" sz="850" dirty="0" smtClean="0">
                <a:solidFill>
                  <a:srgbClr val="000000"/>
                </a:solidFill>
                <a:latin typeface="Univers 45 Light" pitchFamily="2" charset="0"/>
              </a:rPr>
              <a:t>disclosure</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Maintaining tight process </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endParaRPr lang="en-AU" sz="850" dirty="0">
              <a:solidFill>
                <a:srgbClr val="000000"/>
              </a:solidFill>
              <a:latin typeface="Univers 45 Light" pitchFamily="2" charset="0"/>
            </a:endParaRPr>
          </a:p>
        </p:txBody>
      </p:sp>
      <p:sp>
        <p:nvSpPr>
          <p:cNvPr id="61" name="Text Box 12"/>
          <p:cNvSpPr txBox="1">
            <a:spLocks noChangeArrowheads="1"/>
          </p:cNvSpPr>
          <p:nvPr>
            <p:custDataLst>
              <p:tags r:id="rId14"/>
            </p:custDataLst>
          </p:nvPr>
        </p:nvSpPr>
        <p:spPr bwMode="auto">
          <a:xfrm>
            <a:off x="5090245" y="4729981"/>
            <a:ext cx="1207235" cy="983147"/>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850" b="1" dirty="0">
                <a:solidFill>
                  <a:srgbClr val="00338D"/>
                </a:solidFill>
                <a:latin typeface="Univers 45 Light" pitchFamily="2" charset="0"/>
              </a:rPr>
              <a:t>Key issues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Price</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Nature </a:t>
            </a:r>
            <a:r>
              <a:rPr lang="en-AU" sz="850" dirty="0">
                <a:solidFill>
                  <a:srgbClr val="000000"/>
                </a:solidFill>
                <a:latin typeface="Univers 45 Light" pitchFamily="2" charset="0"/>
              </a:rPr>
              <a:t>of feedback</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Who to shortlist for next </a:t>
            </a:r>
            <a:r>
              <a:rPr lang="en-AU" sz="850" dirty="0" smtClean="0">
                <a:solidFill>
                  <a:srgbClr val="000000"/>
                </a:solidFill>
                <a:latin typeface="Univers 45 Light" pitchFamily="2" charset="0"/>
              </a:rPr>
              <a:t>phase</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Negotiations around exclusivity</a:t>
            </a:r>
            <a:endParaRPr lang="en-AU" sz="850" dirty="0">
              <a:solidFill>
                <a:srgbClr val="000000"/>
              </a:solidFill>
              <a:latin typeface="Univers 45 Light" pitchFamily="2" charset="0"/>
            </a:endParaRPr>
          </a:p>
        </p:txBody>
      </p:sp>
      <p:sp>
        <p:nvSpPr>
          <p:cNvPr id="62" name="Text Box 13"/>
          <p:cNvSpPr txBox="1">
            <a:spLocks noChangeArrowheads="1"/>
          </p:cNvSpPr>
          <p:nvPr>
            <p:custDataLst>
              <p:tags r:id="rId15"/>
            </p:custDataLst>
          </p:nvPr>
        </p:nvSpPr>
        <p:spPr bwMode="auto">
          <a:xfrm>
            <a:off x="6292264" y="4729982"/>
            <a:ext cx="1289640"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850" b="1" dirty="0">
                <a:solidFill>
                  <a:srgbClr val="00338D"/>
                </a:solidFill>
                <a:latin typeface="Univers 45 Light" pitchFamily="2" charset="0"/>
              </a:rPr>
              <a:t>Key issues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Run rate against budget / forecast</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Number of </a:t>
            </a:r>
            <a:r>
              <a:rPr lang="en-AU" sz="850" dirty="0" smtClean="0">
                <a:solidFill>
                  <a:srgbClr val="000000"/>
                </a:solidFill>
                <a:latin typeface="Univers 45 Light" pitchFamily="2" charset="0"/>
              </a:rPr>
              <a:t>parties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Minimizing distraction to the business</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endParaRPr lang="en-AU" sz="850" dirty="0">
              <a:solidFill>
                <a:srgbClr val="000000"/>
              </a:solidFill>
              <a:latin typeface="Univers 45 Light" pitchFamily="2" charset="0"/>
            </a:endParaRPr>
          </a:p>
        </p:txBody>
      </p:sp>
      <p:sp>
        <p:nvSpPr>
          <p:cNvPr id="63" name="Text Box 14"/>
          <p:cNvSpPr txBox="1">
            <a:spLocks noChangeArrowheads="1"/>
          </p:cNvSpPr>
          <p:nvPr>
            <p:custDataLst>
              <p:tags r:id="rId16"/>
            </p:custDataLst>
          </p:nvPr>
        </p:nvSpPr>
        <p:spPr bwMode="auto">
          <a:xfrm>
            <a:off x="7641962" y="4729982"/>
            <a:ext cx="1459294"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850" b="1" dirty="0">
                <a:solidFill>
                  <a:srgbClr val="00338D"/>
                </a:solidFill>
                <a:latin typeface="Univers 45 Light" pitchFamily="2" charset="0"/>
              </a:rPr>
              <a:t>Key issues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a:solidFill>
                  <a:srgbClr val="000000"/>
                </a:solidFill>
                <a:latin typeface="Univers 45 Light" pitchFamily="2" charset="0"/>
              </a:rPr>
              <a:t>Price</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Warranties/indemnities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Conditions </a:t>
            </a:r>
            <a:r>
              <a:rPr lang="en-AU" sz="850" dirty="0">
                <a:solidFill>
                  <a:srgbClr val="000000"/>
                </a:solidFill>
                <a:latin typeface="Univers 45 Light" pitchFamily="2" charset="0"/>
              </a:rPr>
              <a:t>precedent</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Timely completion</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Ongoing tie in for vendors </a:t>
            </a:r>
            <a:endParaRPr lang="en-AU" sz="850" dirty="0">
              <a:solidFill>
                <a:srgbClr val="000000"/>
              </a:solidFill>
              <a:latin typeface="Univers 45 Light" pitchFamily="2" charset="0"/>
            </a:endParaRPr>
          </a:p>
        </p:txBody>
      </p:sp>
      <p:cxnSp>
        <p:nvCxnSpPr>
          <p:cNvPr id="64" name="Straight Connector 63"/>
          <p:cNvCxnSpPr/>
          <p:nvPr/>
        </p:nvCxnSpPr>
        <p:spPr bwMode="auto">
          <a:xfrm>
            <a:off x="112713" y="4698409"/>
            <a:ext cx="8882391" cy="0"/>
          </a:xfrm>
          <a:prstGeom prst="line">
            <a:avLst/>
          </a:prstGeom>
          <a:solidFill>
            <a:schemeClr val="bg2"/>
          </a:solidFill>
          <a:ln w="15875" cap="flat" cmpd="sng" algn="ctr">
            <a:solidFill>
              <a:srgbClr val="DCDDDD"/>
            </a:solidFill>
            <a:prstDash val="dash"/>
            <a:round/>
            <a:headEnd type="none" w="med" len="med"/>
            <a:tailEnd type="none" w="med" len="med"/>
          </a:ln>
          <a:effectLst/>
        </p:spPr>
      </p:cxnSp>
      <p:sp>
        <p:nvSpPr>
          <p:cNvPr id="67" name="AutoShape 5"/>
          <p:cNvSpPr>
            <a:spLocks noChangeArrowheads="1"/>
          </p:cNvSpPr>
          <p:nvPr>
            <p:custDataLst>
              <p:tags r:id="rId17"/>
            </p:custDataLst>
          </p:nvPr>
        </p:nvSpPr>
        <p:spPr bwMode="auto">
          <a:xfrm>
            <a:off x="2834672" y="1702567"/>
            <a:ext cx="1271661"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Approach</a:t>
            </a:r>
          </a:p>
        </p:txBody>
      </p:sp>
      <p:sp>
        <p:nvSpPr>
          <p:cNvPr id="68" name="Text Box 11"/>
          <p:cNvSpPr txBox="1">
            <a:spLocks noChangeArrowheads="1"/>
          </p:cNvSpPr>
          <p:nvPr>
            <p:custDataLst>
              <p:tags r:id="rId18"/>
            </p:custDataLst>
          </p:nvPr>
        </p:nvSpPr>
        <p:spPr bwMode="auto">
          <a:xfrm>
            <a:off x="2847542" y="2091507"/>
            <a:ext cx="1148737" cy="2360613"/>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Approach </a:t>
            </a:r>
            <a:r>
              <a:rPr lang="en-AU" sz="850" dirty="0">
                <a:solidFill>
                  <a:srgbClr val="000000"/>
                </a:solidFill>
                <a:latin typeface="Univers 45 Light" pitchFamily="2" charset="0"/>
              </a:rPr>
              <a:t>parties with </a:t>
            </a:r>
            <a:r>
              <a:rPr lang="en-AU" sz="850" dirty="0" smtClean="0">
                <a:solidFill>
                  <a:srgbClr val="000000"/>
                </a:solidFill>
                <a:latin typeface="Univers 45 Light" pitchFamily="2" charset="0"/>
              </a:rPr>
              <a:t>flyer </a:t>
            </a:r>
            <a:r>
              <a:rPr lang="en-AU" sz="850" dirty="0">
                <a:solidFill>
                  <a:srgbClr val="000000"/>
                </a:solidFill>
                <a:latin typeface="Univers 45 Light" pitchFamily="2" charset="0"/>
              </a:rPr>
              <a:t>and </a:t>
            </a:r>
            <a:r>
              <a:rPr lang="en-AU" sz="850" dirty="0" smtClean="0">
                <a:solidFill>
                  <a:srgbClr val="000000"/>
                </a:solidFill>
                <a:latin typeface="Univers 45 Light" pitchFamily="2" charset="0"/>
              </a:rPr>
              <a:t>Non-Disclosure Agreements (NDA)</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Warm up discussions with all buyers </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Execute NDAs</a:t>
            </a:r>
          </a:p>
        </p:txBody>
      </p:sp>
      <p:sp>
        <p:nvSpPr>
          <p:cNvPr id="69" name="Text Box 9"/>
          <p:cNvSpPr txBox="1">
            <a:spLocks noChangeArrowheads="1"/>
          </p:cNvSpPr>
          <p:nvPr>
            <p:custDataLst>
              <p:tags r:id="rId19"/>
            </p:custDataLst>
          </p:nvPr>
        </p:nvSpPr>
        <p:spPr bwMode="auto">
          <a:xfrm>
            <a:off x="2849964" y="4729982"/>
            <a:ext cx="1014829"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850" b="1" dirty="0">
                <a:solidFill>
                  <a:srgbClr val="00338D"/>
                </a:solidFill>
                <a:latin typeface="Univers 45 Light" pitchFamily="2" charset="0"/>
              </a:rPr>
              <a:t>Key issues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Alignment of buyers to timetable</a:t>
            </a:r>
            <a:endParaRPr lang="en-AU" sz="850" dirty="0">
              <a:solidFill>
                <a:srgbClr val="000000"/>
              </a:solidFill>
              <a:latin typeface="Univers 45 Light" pitchFamily="2" charset="0"/>
            </a:endParaRPr>
          </a:p>
        </p:txBody>
      </p:sp>
      <p:sp>
        <p:nvSpPr>
          <p:cNvPr id="29" name="Text Box 9"/>
          <p:cNvSpPr txBox="1">
            <a:spLocks noChangeArrowheads="1"/>
          </p:cNvSpPr>
          <p:nvPr>
            <p:custDataLst>
              <p:tags r:id="rId20"/>
            </p:custDataLst>
          </p:nvPr>
        </p:nvSpPr>
        <p:spPr bwMode="auto">
          <a:xfrm>
            <a:off x="121579" y="2133839"/>
            <a:ext cx="1402420" cy="2764379"/>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Thorough financial statement review including identification of normalization adjustments, and working capital management</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Review of facilities and equipment </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Assessment of financial information and due diligence readiness</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Preparation of second tier management team </a:t>
            </a:r>
            <a:endParaRPr lang="en-AU" sz="850" dirty="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Tax planning and other matters</a:t>
            </a:r>
          </a:p>
          <a:p>
            <a:pPr marL="144463" lvl="1" indent="-142875" defTabSz="762000" eaLnBrk="0" fontAlgn="base" hangingPunct="0">
              <a:spcBef>
                <a:spcPts val="100"/>
              </a:spcBef>
              <a:spcAft>
                <a:spcPct val="0"/>
              </a:spcAft>
              <a:buClr>
                <a:srgbClr val="97989A"/>
              </a:buClr>
              <a:buSzPct val="100000"/>
              <a:buFont typeface="Arial" pitchFamily="34" charset="0"/>
              <a:buChar char="■"/>
            </a:pPr>
            <a:endParaRPr lang="en-AU" sz="85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endParaRPr lang="en-AU" sz="850" dirty="0">
              <a:solidFill>
                <a:srgbClr val="000000"/>
              </a:solidFill>
              <a:latin typeface="Univers 45 Light" pitchFamily="2" charset="0"/>
            </a:endParaRPr>
          </a:p>
        </p:txBody>
      </p:sp>
      <p:sp>
        <p:nvSpPr>
          <p:cNvPr id="30" name="Text Box 15"/>
          <p:cNvSpPr>
            <a:spLocks noChangeArrowheads="1"/>
          </p:cNvSpPr>
          <p:nvPr>
            <p:custDataLst>
              <p:tags r:id="rId21"/>
            </p:custDataLst>
          </p:nvPr>
        </p:nvSpPr>
        <p:spPr bwMode="auto">
          <a:xfrm>
            <a:off x="101599" y="1370786"/>
            <a:ext cx="1333501" cy="288925"/>
          </a:xfrm>
          <a:prstGeom prst="roundRect">
            <a:avLst>
              <a:gd name="adj" fmla="val 16667"/>
            </a:avLst>
          </a:prstGeom>
          <a:solidFill>
            <a:srgbClr val="4066AA"/>
          </a:solidFill>
          <a:ln w="6350" algn="ctr">
            <a:noFill/>
            <a:miter lim="800000"/>
            <a:headEnd type="none" w="sm" len="sm"/>
            <a:tailEnd type="none" w="sm" len="sm"/>
          </a:ln>
        </p:spPr>
        <p:txBody>
          <a:bodyPr wrap="none" lIns="36000" tIns="0" rIns="0" bIns="0" anchor="ctr"/>
          <a:lstStyle/>
          <a:p>
            <a:pPr algn="ctr" fontAlgn="base">
              <a:spcBef>
                <a:spcPct val="0"/>
              </a:spcBef>
              <a:spcAft>
                <a:spcPct val="0"/>
              </a:spcAft>
            </a:pPr>
            <a:r>
              <a:rPr lang="en-GB" sz="1000" b="1" dirty="0" smtClean="0">
                <a:solidFill>
                  <a:srgbClr val="FFFFFF"/>
                </a:solidFill>
                <a:latin typeface="Univers 45 Light" pitchFamily="2" charset="0"/>
              </a:rPr>
              <a:t>Pre-sale planning</a:t>
            </a:r>
            <a:endParaRPr lang="en-GB" sz="1000" dirty="0">
              <a:solidFill>
                <a:srgbClr val="FFFFFF"/>
              </a:solidFill>
              <a:latin typeface="Univers 45 Light" pitchFamily="2" charset="0"/>
            </a:endParaRPr>
          </a:p>
        </p:txBody>
      </p:sp>
      <p:sp>
        <p:nvSpPr>
          <p:cNvPr id="31" name="AutoShape 4"/>
          <p:cNvSpPr>
            <a:spLocks noChangeArrowheads="1"/>
          </p:cNvSpPr>
          <p:nvPr>
            <p:custDataLst>
              <p:tags r:id="rId22"/>
            </p:custDataLst>
          </p:nvPr>
        </p:nvSpPr>
        <p:spPr bwMode="auto">
          <a:xfrm>
            <a:off x="101600" y="1702574"/>
            <a:ext cx="1464733" cy="376237"/>
          </a:xfrm>
          <a:prstGeom prst="homePlate">
            <a:avLst>
              <a:gd name="adj" fmla="val 48604"/>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Preparation</a:t>
            </a:r>
          </a:p>
        </p:txBody>
      </p:sp>
      <p:sp>
        <p:nvSpPr>
          <p:cNvPr id="32" name="AutoShape 5"/>
          <p:cNvSpPr>
            <a:spLocks noChangeArrowheads="1"/>
          </p:cNvSpPr>
          <p:nvPr>
            <p:custDataLst>
              <p:tags r:id="rId23"/>
            </p:custDataLst>
          </p:nvPr>
        </p:nvSpPr>
        <p:spPr bwMode="auto">
          <a:xfrm>
            <a:off x="1413932" y="1702567"/>
            <a:ext cx="1565488"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smtClean="0">
                <a:solidFill>
                  <a:srgbClr val="FFFFFF"/>
                </a:solidFill>
                <a:latin typeface="Univers 45 Light" pitchFamily="2" charset="0"/>
              </a:rPr>
              <a:t>Preparation</a:t>
            </a:r>
            <a:endParaRPr lang="en-GB" sz="800" b="1" dirty="0">
              <a:solidFill>
                <a:srgbClr val="FFFFFF"/>
              </a:solidFill>
              <a:latin typeface="Univers 45 Light" pitchFamily="2" charset="0"/>
            </a:endParaRPr>
          </a:p>
        </p:txBody>
      </p:sp>
      <p:sp>
        <p:nvSpPr>
          <p:cNvPr id="33" name="Text Box 9"/>
          <p:cNvSpPr txBox="1">
            <a:spLocks noChangeArrowheads="1"/>
          </p:cNvSpPr>
          <p:nvPr>
            <p:custDataLst>
              <p:tags r:id="rId24"/>
            </p:custDataLst>
          </p:nvPr>
        </p:nvSpPr>
        <p:spPr bwMode="auto">
          <a:xfrm>
            <a:off x="124283" y="4729981"/>
            <a:ext cx="1275469" cy="1137419"/>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850" b="1" dirty="0">
                <a:solidFill>
                  <a:srgbClr val="00338D"/>
                </a:solidFill>
                <a:latin typeface="Univers 45 Light" pitchFamily="2" charset="0"/>
              </a:rPr>
              <a:t>Key </a:t>
            </a:r>
            <a:r>
              <a:rPr lang="en-AU" sz="850" b="1" dirty="0" smtClean="0">
                <a:solidFill>
                  <a:srgbClr val="00338D"/>
                </a:solidFill>
                <a:latin typeface="Univers 45 Light" pitchFamily="2" charset="0"/>
              </a:rPr>
              <a:t>issues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Positioning the company for maximum value</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850" dirty="0" smtClean="0">
                <a:solidFill>
                  <a:srgbClr val="000000"/>
                </a:solidFill>
                <a:latin typeface="Univers 45 Light" pitchFamily="2" charset="0"/>
              </a:rPr>
              <a:t>Identification and clean up of issues prior to a sale process</a:t>
            </a:r>
          </a:p>
        </p:txBody>
      </p:sp>
      <p:sp>
        <p:nvSpPr>
          <p:cNvPr id="34" name="Title 1"/>
          <p:cNvSpPr>
            <a:spLocks noGrp="1"/>
          </p:cNvSpPr>
          <p:nvPr>
            <p:ph type="title"/>
          </p:nvPr>
        </p:nvSpPr>
        <p:spPr>
          <a:xfrm>
            <a:off x="179512" y="116632"/>
            <a:ext cx="8712968" cy="576064"/>
          </a:xfrm>
        </p:spPr>
        <p:txBody>
          <a:bodyPr/>
          <a:lstStyle/>
          <a:p>
            <a:r>
              <a:rPr lang="en-US" sz="2400" dirty="0" smtClean="0">
                <a:latin typeface="Univers 45 Light" pitchFamily="2" charset="0"/>
              </a:rPr>
              <a:t>Maximizing Shareholder Value</a:t>
            </a:r>
            <a:endParaRPr lang="en-US" sz="2400" b="0" dirty="0">
              <a:latin typeface="Univers 45 Light" pitchFamily="2" charset="0"/>
            </a:endParaRPr>
          </a:p>
        </p:txBody>
      </p:sp>
      <p:sp>
        <p:nvSpPr>
          <p:cNvPr id="28" name="Rectangle 27"/>
          <p:cNvSpPr/>
          <p:nvPr/>
        </p:nvSpPr>
        <p:spPr>
          <a:xfrm>
            <a:off x="43691" y="973822"/>
            <a:ext cx="3140475" cy="369332"/>
          </a:xfrm>
          <a:prstGeom prst="rect">
            <a:avLst/>
          </a:prstGeom>
        </p:spPr>
        <p:txBody>
          <a:bodyPr wrap="none">
            <a:spAutoFit/>
          </a:bodyPr>
          <a:lstStyle/>
          <a:p>
            <a:r>
              <a:rPr lang="en-US" b="1" dirty="0" smtClean="0">
                <a:solidFill>
                  <a:srgbClr val="00338D"/>
                </a:solidFill>
                <a:latin typeface="Univers 45 Light" pitchFamily="2" charset="0"/>
              </a:rPr>
              <a:t>Typical transaction process</a:t>
            </a:r>
            <a:endParaRPr lang="en-US" b="1" dirty="0">
              <a:solidFill>
                <a:srgbClr val="00338D"/>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5"/>
          <p:cNvSpPr>
            <a:spLocks noChangeArrowheads="1"/>
          </p:cNvSpPr>
          <p:nvPr>
            <p:custDataLst>
              <p:tags r:id="rId1"/>
            </p:custDataLst>
          </p:nvPr>
        </p:nvSpPr>
        <p:spPr bwMode="auto">
          <a:xfrm>
            <a:off x="3108065" y="1765728"/>
            <a:ext cx="1186608"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Approach</a:t>
            </a:r>
          </a:p>
        </p:txBody>
      </p:sp>
      <p:sp>
        <p:nvSpPr>
          <p:cNvPr id="49" name="AutoShape 6"/>
          <p:cNvSpPr>
            <a:spLocks noChangeArrowheads="1"/>
          </p:cNvSpPr>
          <p:nvPr>
            <p:custDataLst>
              <p:tags r:id="rId2"/>
            </p:custDataLst>
          </p:nvPr>
        </p:nvSpPr>
        <p:spPr bwMode="auto">
          <a:xfrm>
            <a:off x="4307512" y="1767315"/>
            <a:ext cx="1374141"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  Expressions of interest / Indicative offers</a:t>
            </a:r>
          </a:p>
        </p:txBody>
      </p:sp>
      <p:sp>
        <p:nvSpPr>
          <p:cNvPr id="50" name="AutoShape 7"/>
          <p:cNvSpPr>
            <a:spLocks noChangeArrowheads="1"/>
          </p:cNvSpPr>
          <p:nvPr>
            <p:custDataLst>
              <p:tags r:id="rId3"/>
            </p:custDataLst>
          </p:nvPr>
        </p:nvSpPr>
        <p:spPr bwMode="auto">
          <a:xfrm>
            <a:off x="5660937" y="1767315"/>
            <a:ext cx="1540933"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Due diligence</a:t>
            </a:r>
          </a:p>
        </p:txBody>
      </p:sp>
      <p:sp>
        <p:nvSpPr>
          <p:cNvPr id="51" name="Text Box 8"/>
          <p:cNvSpPr>
            <a:spLocks noChangeArrowheads="1"/>
          </p:cNvSpPr>
          <p:nvPr>
            <p:custDataLst>
              <p:tags r:id="rId4"/>
            </p:custDataLst>
          </p:nvPr>
        </p:nvSpPr>
        <p:spPr bwMode="auto">
          <a:xfrm>
            <a:off x="4286774" y="1433947"/>
            <a:ext cx="4202885" cy="288925"/>
          </a:xfrm>
          <a:prstGeom prst="roundRect">
            <a:avLst>
              <a:gd name="adj" fmla="val 16667"/>
            </a:avLst>
          </a:prstGeom>
          <a:solidFill>
            <a:srgbClr val="4066AA"/>
          </a:solidFill>
          <a:ln w="6350" algn="ctr">
            <a:noFill/>
            <a:miter lim="800000"/>
            <a:headEnd type="none" w="sm" len="sm"/>
            <a:tailEnd type="none" w="sm" len="sm"/>
          </a:ln>
        </p:spPr>
        <p:txBody>
          <a:bodyPr wrap="none" lIns="36000" tIns="0" rIns="0" bIns="0" anchor="ctr"/>
          <a:lstStyle/>
          <a:p>
            <a:pPr algn="ctr" fontAlgn="base">
              <a:spcBef>
                <a:spcPct val="0"/>
              </a:spcBef>
              <a:spcAft>
                <a:spcPct val="0"/>
              </a:spcAft>
            </a:pPr>
            <a:r>
              <a:rPr lang="en-GB" sz="1000" b="1" dirty="0">
                <a:solidFill>
                  <a:srgbClr val="FFFFFF"/>
                </a:solidFill>
                <a:latin typeface="Univers 45 Light" pitchFamily="2" charset="0"/>
              </a:rPr>
              <a:t>Execution</a:t>
            </a:r>
            <a:endParaRPr lang="en-GB" sz="1000" dirty="0">
              <a:solidFill>
                <a:srgbClr val="FFFFFF"/>
              </a:solidFill>
              <a:latin typeface="Univers 45 Light" pitchFamily="2" charset="0"/>
            </a:endParaRPr>
          </a:p>
        </p:txBody>
      </p:sp>
      <p:sp>
        <p:nvSpPr>
          <p:cNvPr id="52" name="Text Box 9"/>
          <p:cNvSpPr txBox="1">
            <a:spLocks noChangeArrowheads="1"/>
          </p:cNvSpPr>
          <p:nvPr>
            <p:custDataLst>
              <p:tags r:id="rId5"/>
            </p:custDataLst>
          </p:nvPr>
        </p:nvSpPr>
        <p:spPr bwMode="auto">
          <a:xfrm>
            <a:off x="410716" y="2154666"/>
            <a:ext cx="1402420" cy="3109146"/>
          </a:xfrm>
          <a:prstGeom prst="rect">
            <a:avLst/>
          </a:prstGeom>
          <a:noFill/>
          <a:ln w="12700">
            <a:noFill/>
            <a:miter lim="800000"/>
            <a:headEnd type="none" w="sm" len="sm"/>
            <a:tailEnd type="none" w="sm" len="sm"/>
          </a:ln>
        </p:spPr>
        <p:txBody>
          <a:bodyPr lIns="0"/>
          <a:lstStyle/>
          <a:p>
            <a:pPr marL="0" lvl="1" indent="1588" defTabSz="762000" eaLnBrk="0" fontAlgn="base" hangingPunct="0">
              <a:spcBef>
                <a:spcPts val="100"/>
              </a:spcBef>
              <a:spcAft>
                <a:spcPct val="0"/>
              </a:spcAft>
              <a:buClr>
                <a:srgbClr val="97989A"/>
              </a:buClr>
              <a:buSzPct val="100000"/>
            </a:pPr>
            <a:r>
              <a:rPr lang="en-AU" sz="900" b="1" dirty="0" smtClean="0">
                <a:solidFill>
                  <a:srgbClr val="00338D"/>
                </a:solidFill>
                <a:latin typeface="Univers 45 Light" pitchFamily="2" charset="0"/>
              </a:rPr>
              <a:t>Management/ Shareholders: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Provide inputs and assumptions required for financial projections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Provide inputs to assist in the development of the teaser and CIM, review and approve documents for distribution</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Collection and preparation of documentation required for the data room</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Input and review regarding list of potential buyers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Final sign off on marketing materials</a:t>
            </a:r>
          </a:p>
          <a:p>
            <a:pPr marL="144463" lvl="1" indent="-142875" defTabSz="762000" eaLnBrk="0" hangingPunct="0">
              <a:spcBef>
                <a:spcPts val="100"/>
              </a:spcBef>
              <a:buClr>
                <a:srgbClr val="97989A"/>
              </a:buClr>
              <a:buSzPct val="100000"/>
              <a:buFont typeface="Arial" pitchFamily="34" charset="0"/>
              <a:buChar char="■"/>
            </a:pPr>
            <a:endParaRPr lang="en-AU" sz="900" dirty="0" smtClean="0">
              <a:solidFill>
                <a:srgbClr val="000000"/>
              </a:solidFill>
              <a:latin typeface="Univers 45 Light" pitchFamily="2" charset="0"/>
            </a:endParaRPr>
          </a:p>
        </p:txBody>
      </p:sp>
      <p:sp>
        <p:nvSpPr>
          <p:cNvPr id="53" name="AutoShape 10"/>
          <p:cNvSpPr>
            <a:spLocks noChangeArrowheads="1"/>
          </p:cNvSpPr>
          <p:nvPr>
            <p:custDataLst>
              <p:tags r:id="rId6"/>
            </p:custDataLst>
          </p:nvPr>
        </p:nvSpPr>
        <p:spPr bwMode="auto">
          <a:xfrm>
            <a:off x="7208785" y="1767315"/>
            <a:ext cx="1358052"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Final negotiations </a:t>
            </a:r>
          </a:p>
          <a:p>
            <a:pPr algn="ctr" eaLnBrk="0" fontAlgn="base" hangingPunct="0">
              <a:spcBef>
                <a:spcPct val="0"/>
              </a:spcBef>
              <a:spcAft>
                <a:spcPct val="0"/>
              </a:spcAft>
            </a:pPr>
            <a:r>
              <a:rPr lang="en-GB" sz="800" b="1" dirty="0">
                <a:solidFill>
                  <a:srgbClr val="FFFFFF"/>
                </a:solidFill>
                <a:latin typeface="Univers 45 Light" pitchFamily="2" charset="0"/>
              </a:rPr>
              <a:t>/completion</a:t>
            </a:r>
          </a:p>
        </p:txBody>
      </p:sp>
      <p:sp>
        <p:nvSpPr>
          <p:cNvPr id="54" name="Text Box 11"/>
          <p:cNvSpPr txBox="1">
            <a:spLocks noChangeArrowheads="1"/>
          </p:cNvSpPr>
          <p:nvPr>
            <p:custDataLst>
              <p:tags r:id="rId7"/>
            </p:custDataLst>
          </p:nvPr>
        </p:nvSpPr>
        <p:spPr bwMode="auto">
          <a:xfrm>
            <a:off x="3072314" y="2163135"/>
            <a:ext cx="1160564" cy="2360613"/>
          </a:xfrm>
          <a:prstGeom prst="rect">
            <a:avLst/>
          </a:prstGeom>
          <a:noFill/>
          <a:ln w="12700">
            <a:noFill/>
            <a:miter lim="800000"/>
            <a:headEnd type="none" w="sm" len="sm"/>
            <a:tailEnd type="none" w="sm" len="sm"/>
          </a:ln>
        </p:spPr>
        <p:txBody>
          <a:bodyPr lIns="0"/>
          <a:lstStyle/>
          <a:p>
            <a:pPr marL="0" lvl="1" indent="1588" defTabSz="762000" eaLnBrk="0" hangingPunct="0">
              <a:spcBef>
                <a:spcPts val="100"/>
              </a:spcBef>
              <a:buClr>
                <a:srgbClr val="97989A"/>
              </a:buClr>
              <a:buSzPct val="100000"/>
            </a:pPr>
            <a:r>
              <a:rPr lang="en-AU" sz="900" b="1" dirty="0" smtClean="0">
                <a:solidFill>
                  <a:srgbClr val="00338D"/>
                </a:solidFill>
                <a:latin typeface="Univers 45 Light" pitchFamily="2" charset="0"/>
              </a:rPr>
              <a:t>Management/ Shareholders:</a:t>
            </a: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Responses to any queries or questions through KPMG</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Inputs and review of Management Presentation</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Final sign off of Management Presentation</a:t>
            </a:r>
          </a:p>
          <a:p>
            <a:pPr marL="144463" lvl="1" indent="-142875" defTabSz="762000" eaLnBrk="0" fontAlgn="base" hangingPunct="0">
              <a:spcBef>
                <a:spcPts val="100"/>
              </a:spcBef>
              <a:spcAft>
                <a:spcPct val="0"/>
              </a:spcAft>
              <a:buClr>
                <a:srgbClr val="97989A"/>
              </a:buClr>
              <a:buSzPct val="100000"/>
            </a:pP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pP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endParaRPr lang="en-AU" sz="900" dirty="0">
              <a:solidFill>
                <a:srgbClr val="000000"/>
              </a:solidFill>
              <a:latin typeface="Univers 45 Light" pitchFamily="2" charset="0"/>
            </a:endParaRPr>
          </a:p>
        </p:txBody>
      </p:sp>
      <p:sp>
        <p:nvSpPr>
          <p:cNvPr id="55" name="Text Box 12"/>
          <p:cNvSpPr txBox="1">
            <a:spLocks noChangeArrowheads="1"/>
          </p:cNvSpPr>
          <p:nvPr>
            <p:custDataLst>
              <p:tags r:id="rId8"/>
            </p:custDataLst>
          </p:nvPr>
        </p:nvSpPr>
        <p:spPr bwMode="auto">
          <a:xfrm>
            <a:off x="4395699" y="2163135"/>
            <a:ext cx="1139500" cy="2360613"/>
          </a:xfrm>
          <a:prstGeom prst="rect">
            <a:avLst/>
          </a:prstGeom>
          <a:noFill/>
          <a:ln w="12700">
            <a:noFill/>
            <a:miter lim="800000"/>
            <a:headEnd type="none" w="sm" len="sm"/>
            <a:tailEnd type="none" w="sm" len="sm"/>
          </a:ln>
        </p:spPr>
        <p:txBody>
          <a:bodyPr lIns="0"/>
          <a:lstStyle/>
          <a:p>
            <a:pPr marL="0" lvl="1" indent="1588" defTabSz="762000" eaLnBrk="0" hangingPunct="0">
              <a:spcBef>
                <a:spcPts val="100"/>
              </a:spcBef>
              <a:buClr>
                <a:srgbClr val="97989A"/>
              </a:buClr>
              <a:buSzPct val="100000"/>
            </a:pPr>
            <a:r>
              <a:rPr lang="en-AU" sz="900" b="1" dirty="0" smtClean="0">
                <a:solidFill>
                  <a:srgbClr val="00338D"/>
                </a:solidFill>
                <a:latin typeface="Univers 45 Light" pitchFamily="2" charset="0"/>
              </a:rPr>
              <a:t>Management/ Shareholders:</a:t>
            </a:r>
            <a:endParaRPr lang="en-AU" sz="900" dirty="0" smtClean="0">
              <a:solidFill>
                <a:srgbClr val="000000"/>
              </a:solidFill>
              <a:latin typeface="Univers 45 Light" pitchFamily="2" charset="0"/>
            </a:endParaRP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Responses to any queries or questions through KPMG</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Select and approve shortlist of buyers</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Review LOI terms</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Input and review of 2nd round process letter</a:t>
            </a:r>
          </a:p>
          <a:p>
            <a:pPr marL="144463" lvl="1" indent="-142875" defTabSz="762000" eaLnBrk="0" hangingPunct="0">
              <a:spcBef>
                <a:spcPts val="100"/>
              </a:spcBef>
              <a:buClr>
                <a:srgbClr val="97989A"/>
              </a:buClr>
              <a:buSzPct val="100000"/>
              <a:buFont typeface="Arial" pitchFamily="34" charset="0"/>
              <a:buChar char="■"/>
            </a:pPr>
            <a:endParaRPr lang="en-AU" sz="900" dirty="0" smtClean="0">
              <a:solidFill>
                <a:srgbClr val="000000"/>
              </a:solidFill>
              <a:latin typeface="Univers 45 Light" pitchFamily="2" charset="0"/>
            </a:endParaRPr>
          </a:p>
          <a:p>
            <a:pPr marL="144463" lvl="1" indent="-142875" defTabSz="762000" eaLnBrk="0" hangingPunct="0">
              <a:spcBef>
                <a:spcPts val="100"/>
              </a:spcBef>
              <a:buClr>
                <a:srgbClr val="97989A"/>
              </a:buClr>
              <a:buSzPct val="100000"/>
            </a:pP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endParaRPr lang="en-AU" sz="900" dirty="0">
              <a:solidFill>
                <a:srgbClr val="000000"/>
              </a:solidFill>
              <a:latin typeface="Univers 45 Light" pitchFamily="2" charset="0"/>
            </a:endParaRPr>
          </a:p>
        </p:txBody>
      </p:sp>
      <p:sp>
        <p:nvSpPr>
          <p:cNvPr id="56" name="Text Box 13"/>
          <p:cNvSpPr txBox="1">
            <a:spLocks noChangeArrowheads="1"/>
          </p:cNvSpPr>
          <p:nvPr>
            <p:custDataLst>
              <p:tags r:id="rId9"/>
            </p:custDataLst>
          </p:nvPr>
        </p:nvSpPr>
        <p:spPr bwMode="auto">
          <a:xfrm>
            <a:off x="5717507" y="2163135"/>
            <a:ext cx="1298107" cy="3100677"/>
          </a:xfrm>
          <a:prstGeom prst="rect">
            <a:avLst/>
          </a:prstGeom>
          <a:noFill/>
          <a:ln w="12700">
            <a:noFill/>
            <a:miter lim="800000"/>
            <a:headEnd type="none" w="sm" len="sm"/>
            <a:tailEnd type="none" w="sm" len="sm"/>
          </a:ln>
        </p:spPr>
        <p:txBody>
          <a:bodyPr lIns="0"/>
          <a:lstStyle/>
          <a:p>
            <a:pPr marL="0" lvl="1" indent="1588" defTabSz="762000" eaLnBrk="0" hangingPunct="0">
              <a:spcBef>
                <a:spcPts val="100"/>
              </a:spcBef>
              <a:buClr>
                <a:srgbClr val="97989A"/>
              </a:buClr>
              <a:buSzPct val="100000"/>
            </a:pPr>
            <a:r>
              <a:rPr lang="en-AU" sz="900" b="1" dirty="0" smtClean="0">
                <a:solidFill>
                  <a:srgbClr val="00338D"/>
                </a:solidFill>
                <a:latin typeface="Univers 45 Light" pitchFamily="2" charset="0"/>
              </a:rPr>
              <a:t>Management/ Shareholders:</a:t>
            </a: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Management Presentations</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Provide necessary documentation to assist the due diligence process through KPMG</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Respond to any queries or questions through KPMG</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Review binding offer</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Select and approve preferred buyer</a:t>
            </a:r>
          </a:p>
          <a:p>
            <a:pPr marL="144463" lvl="1" indent="-142875" defTabSz="762000" eaLnBrk="0" hangingPunct="0">
              <a:spcBef>
                <a:spcPts val="100"/>
              </a:spcBef>
              <a:buClr>
                <a:srgbClr val="97989A"/>
              </a:buClr>
              <a:buSzPct val="100000"/>
            </a:pPr>
            <a:endParaRPr lang="en-AU" sz="900" dirty="0" smtClean="0">
              <a:solidFill>
                <a:srgbClr val="000000"/>
              </a:solidFill>
              <a:latin typeface="Univers 45 Light" pitchFamily="2" charset="0"/>
            </a:endParaRPr>
          </a:p>
        </p:txBody>
      </p:sp>
      <p:sp>
        <p:nvSpPr>
          <p:cNvPr id="57" name="Text Box 14"/>
          <p:cNvSpPr txBox="1">
            <a:spLocks noChangeArrowheads="1"/>
          </p:cNvSpPr>
          <p:nvPr>
            <p:custDataLst>
              <p:tags r:id="rId10"/>
            </p:custDataLst>
          </p:nvPr>
        </p:nvSpPr>
        <p:spPr bwMode="auto">
          <a:xfrm>
            <a:off x="7188403" y="2180068"/>
            <a:ext cx="1378434" cy="2360613"/>
          </a:xfrm>
          <a:prstGeom prst="rect">
            <a:avLst/>
          </a:prstGeom>
          <a:noFill/>
          <a:ln w="12700">
            <a:noFill/>
            <a:miter lim="800000"/>
            <a:headEnd type="none" w="sm" len="sm"/>
            <a:tailEnd type="none" w="sm" len="sm"/>
          </a:ln>
        </p:spPr>
        <p:txBody>
          <a:bodyPr lIns="0"/>
          <a:lstStyle/>
          <a:p>
            <a:pPr marL="0" lvl="1" indent="1588" defTabSz="762000" eaLnBrk="0" hangingPunct="0">
              <a:spcBef>
                <a:spcPts val="100"/>
              </a:spcBef>
              <a:buClr>
                <a:srgbClr val="97989A"/>
              </a:buClr>
              <a:buSzPct val="100000"/>
            </a:pPr>
            <a:r>
              <a:rPr lang="en-AU" sz="900" b="1" dirty="0" smtClean="0">
                <a:solidFill>
                  <a:srgbClr val="00338D"/>
                </a:solidFill>
                <a:latin typeface="Univers 45 Light" pitchFamily="2" charset="0"/>
              </a:rPr>
              <a:t>Management/ Shareholders:</a:t>
            </a: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Assist and support due diligence</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Legal review</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Final approval of sale</a:t>
            </a:r>
          </a:p>
          <a:p>
            <a:pPr marL="144463" lvl="1" indent="-142875" defTabSz="762000" eaLnBrk="0" fontAlgn="base" hangingPunct="0">
              <a:spcBef>
                <a:spcPts val="100"/>
              </a:spcBef>
              <a:spcAft>
                <a:spcPct val="0"/>
              </a:spcAft>
              <a:buClr>
                <a:srgbClr val="97989A"/>
              </a:buClr>
              <a:buSzPct val="100000"/>
            </a:pP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pP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pPr>
            <a:endParaRPr lang="en-AU" sz="900" dirty="0">
              <a:solidFill>
                <a:srgbClr val="000000"/>
              </a:solidFill>
              <a:latin typeface="Univers 45 Light" pitchFamily="2" charset="0"/>
            </a:endParaRPr>
          </a:p>
        </p:txBody>
      </p:sp>
      <p:sp>
        <p:nvSpPr>
          <p:cNvPr id="58" name="Text Box 15"/>
          <p:cNvSpPr>
            <a:spLocks noChangeArrowheads="1"/>
          </p:cNvSpPr>
          <p:nvPr>
            <p:custDataLst>
              <p:tags r:id="rId11"/>
            </p:custDataLst>
          </p:nvPr>
        </p:nvSpPr>
        <p:spPr bwMode="auto">
          <a:xfrm>
            <a:off x="407718" y="1433947"/>
            <a:ext cx="3778387" cy="288925"/>
          </a:xfrm>
          <a:prstGeom prst="roundRect">
            <a:avLst>
              <a:gd name="adj" fmla="val 16667"/>
            </a:avLst>
          </a:prstGeom>
          <a:solidFill>
            <a:srgbClr val="4066AA"/>
          </a:solidFill>
          <a:ln w="6350" algn="ctr">
            <a:noFill/>
            <a:miter lim="800000"/>
            <a:headEnd type="none" w="sm" len="sm"/>
            <a:tailEnd type="none" w="sm" len="sm"/>
          </a:ln>
        </p:spPr>
        <p:txBody>
          <a:bodyPr wrap="none" lIns="36000" tIns="0" rIns="0" bIns="0" anchor="ctr"/>
          <a:lstStyle/>
          <a:p>
            <a:pPr algn="ctr" fontAlgn="base">
              <a:spcBef>
                <a:spcPct val="0"/>
              </a:spcBef>
              <a:spcAft>
                <a:spcPct val="0"/>
              </a:spcAft>
            </a:pPr>
            <a:r>
              <a:rPr lang="en-GB" sz="1000" b="1" dirty="0">
                <a:solidFill>
                  <a:srgbClr val="FFFFFF"/>
                </a:solidFill>
                <a:latin typeface="Univers 45 Light" pitchFamily="2" charset="0"/>
              </a:rPr>
              <a:t>Preparation</a:t>
            </a:r>
            <a:endParaRPr lang="en-GB" sz="1000" dirty="0">
              <a:solidFill>
                <a:srgbClr val="FFFFFF"/>
              </a:solidFill>
              <a:latin typeface="Univers 45 Light" pitchFamily="2" charset="0"/>
            </a:endParaRPr>
          </a:p>
        </p:txBody>
      </p:sp>
      <p:sp>
        <p:nvSpPr>
          <p:cNvPr id="67" name="AutoShape 5"/>
          <p:cNvSpPr>
            <a:spLocks noChangeArrowheads="1"/>
          </p:cNvSpPr>
          <p:nvPr>
            <p:custDataLst>
              <p:tags r:id="rId12"/>
            </p:custDataLst>
          </p:nvPr>
        </p:nvSpPr>
        <p:spPr bwMode="auto">
          <a:xfrm>
            <a:off x="1878326" y="1765728"/>
            <a:ext cx="1271661" cy="376238"/>
          </a:xfrm>
          <a:prstGeom prst="chevron">
            <a:avLst>
              <a:gd name="adj" fmla="val 49995"/>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Approach</a:t>
            </a:r>
          </a:p>
        </p:txBody>
      </p:sp>
      <p:sp>
        <p:nvSpPr>
          <p:cNvPr id="68" name="Text Box 11"/>
          <p:cNvSpPr txBox="1">
            <a:spLocks noChangeArrowheads="1"/>
          </p:cNvSpPr>
          <p:nvPr>
            <p:custDataLst>
              <p:tags r:id="rId13"/>
            </p:custDataLst>
          </p:nvPr>
        </p:nvSpPr>
        <p:spPr bwMode="auto">
          <a:xfrm>
            <a:off x="1891196" y="2154668"/>
            <a:ext cx="1148737" cy="2360613"/>
          </a:xfrm>
          <a:prstGeom prst="rect">
            <a:avLst/>
          </a:prstGeom>
          <a:noFill/>
          <a:ln w="12700">
            <a:noFill/>
            <a:miter lim="800000"/>
            <a:headEnd type="none" w="sm" len="sm"/>
            <a:tailEnd type="none" w="sm" len="sm"/>
          </a:ln>
        </p:spPr>
        <p:txBody>
          <a:bodyPr lIns="0"/>
          <a:lstStyle/>
          <a:p>
            <a:pPr marL="0" lvl="1" indent="1588" defTabSz="762000" eaLnBrk="0" hangingPunct="0">
              <a:spcBef>
                <a:spcPts val="100"/>
              </a:spcBef>
              <a:buClr>
                <a:srgbClr val="97989A"/>
              </a:buClr>
              <a:buSzPct val="100000"/>
            </a:pPr>
            <a:r>
              <a:rPr lang="en-AU" sz="900" b="1" dirty="0" smtClean="0">
                <a:solidFill>
                  <a:srgbClr val="00338D"/>
                </a:solidFill>
                <a:latin typeface="Univers 45 Light" pitchFamily="2" charset="0"/>
              </a:rPr>
              <a:t>Management/ Shareholders:</a:t>
            </a: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Collection and preparation of documentation required for the data room</a:t>
            </a:r>
          </a:p>
          <a:p>
            <a:pPr marL="144463" lvl="1" indent="-142875" defTabSz="762000" eaLnBrk="0" fontAlgn="base" hangingPunct="0">
              <a:spcBef>
                <a:spcPts val="100"/>
              </a:spcBef>
              <a:spcAft>
                <a:spcPct val="0"/>
              </a:spcAft>
              <a:buClr>
                <a:srgbClr val="97989A"/>
              </a:buClr>
              <a:buSzPct val="100000"/>
              <a:buFont typeface="Arial" pitchFamily="34" charset="0"/>
              <a:buChar char="■"/>
            </a:pPr>
            <a:endParaRPr lang="en-AU" sz="900" dirty="0" smtClean="0">
              <a:solidFill>
                <a:srgbClr val="000000"/>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pPr>
            <a:endParaRPr lang="en-AU" sz="900" dirty="0" smtClean="0">
              <a:solidFill>
                <a:srgbClr val="000000"/>
              </a:solidFill>
              <a:latin typeface="Univers 45 Light" pitchFamily="2" charset="0"/>
            </a:endParaRPr>
          </a:p>
        </p:txBody>
      </p:sp>
      <p:sp>
        <p:nvSpPr>
          <p:cNvPr id="31" name="AutoShape 4"/>
          <p:cNvSpPr>
            <a:spLocks noChangeArrowheads="1"/>
          </p:cNvSpPr>
          <p:nvPr>
            <p:custDataLst>
              <p:tags r:id="rId14"/>
            </p:custDataLst>
          </p:nvPr>
        </p:nvSpPr>
        <p:spPr bwMode="auto">
          <a:xfrm>
            <a:off x="411060" y="1765735"/>
            <a:ext cx="1490832" cy="376237"/>
          </a:xfrm>
          <a:prstGeom prst="homePlate">
            <a:avLst>
              <a:gd name="adj" fmla="val 48604"/>
            </a:avLst>
          </a:prstGeom>
          <a:solidFill>
            <a:srgbClr val="8099C6"/>
          </a:solidFill>
          <a:ln w="6350">
            <a:noFill/>
            <a:miter lim="800000"/>
            <a:headEnd type="none" w="sm" len="sm"/>
            <a:tailEnd type="none" w="sm" len="sm"/>
          </a:ln>
        </p:spPr>
        <p:txBody>
          <a:bodyPr lIns="0" tIns="36576" rIns="0" bIns="36576" anchor="ctr"/>
          <a:lstStyle/>
          <a:p>
            <a:pPr algn="ctr" eaLnBrk="0" fontAlgn="base" hangingPunct="0">
              <a:spcBef>
                <a:spcPct val="0"/>
              </a:spcBef>
              <a:spcAft>
                <a:spcPct val="0"/>
              </a:spcAft>
            </a:pPr>
            <a:r>
              <a:rPr lang="en-GB" sz="800" b="1" dirty="0">
                <a:solidFill>
                  <a:srgbClr val="FFFFFF"/>
                </a:solidFill>
                <a:latin typeface="Univers 45 Light" pitchFamily="2" charset="0"/>
              </a:rPr>
              <a:t>Preparation</a:t>
            </a:r>
          </a:p>
        </p:txBody>
      </p:sp>
      <p:sp>
        <p:nvSpPr>
          <p:cNvPr id="34" name="Title 1"/>
          <p:cNvSpPr>
            <a:spLocks noGrp="1"/>
          </p:cNvSpPr>
          <p:nvPr>
            <p:ph type="title"/>
          </p:nvPr>
        </p:nvSpPr>
        <p:spPr>
          <a:xfrm>
            <a:off x="179512" y="116632"/>
            <a:ext cx="8712968" cy="576064"/>
          </a:xfrm>
        </p:spPr>
        <p:txBody>
          <a:bodyPr/>
          <a:lstStyle/>
          <a:p>
            <a:r>
              <a:rPr lang="en-US" sz="2400" dirty="0" smtClean="0">
                <a:latin typeface="Univers 45 Light" pitchFamily="2" charset="0"/>
              </a:rPr>
              <a:t>Maximizing Shareholder Value</a:t>
            </a:r>
            <a:endParaRPr lang="en-US" sz="2400" b="0" dirty="0">
              <a:latin typeface="Univers 45 Light" pitchFamily="2" charset="0"/>
            </a:endParaRPr>
          </a:p>
        </p:txBody>
      </p:sp>
      <p:sp>
        <p:nvSpPr>
          <p:cNvPr id="25" name="Text Box 9"/>
          <p:cNvSpPr txBox="1">
            <a:spLocks noChangeArrowheads="1"/>
          </p:cNvSpPr>
          <p:nvPr>
            <p:custDataLst>
              <p:tags r:id="rId15"/>
            </p:custDataLst>
          </p:nvPr>
        </p:nvSpPr>
        <p:spPr bwMode="auto">
          <a:xfrm>
            <a:off x="410716" y="5570054"/>
            <a:ext cx="1571803"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900" b="1" dirty="0">
                <a:solidFill>
                  <a:srgbClr val="00338D"/>
                </a:solidFill>
                <a:latin typeface="Univers 45 Light" pitchFamily="2" charset="0"/>
              </a:rPr>
              <a:t>Key </a:t>
            </a:r>
            <a:r>
              <a:rPr lang="en-AU" sz="900" b="1" dirty="0" smtClean="0">
                <a:solidFill>
                  <a:srgbClr val="00338D"/>
                </a:solidFill>
                <a:latin typeface="Univers 45 Light" pitchFamily="2" charset="0"/>
              </a:rPr>
              <a:t>documents</a:t>
            </a:r>
            <a:endParaRPr lang="en-AU" sz="900" b="1" dirty="0">
              <a:solidFill>
                <a:srgbClr val="00338D"/>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Teaser</a:t>
            </a: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CIM</a:t>
            </a:r>
            <a:endParaRPr lang="en-AU" sz="900" dirty="0">
              <a:solidFill>
                <a:srgbClr val="000000"/>
              </a:solidFill>
              <a:latin typeface="Univers 45 Light" pitchFamily="2" charset="0"/>
            </a:endParaRPr>
          </a:p>
        </p:txBody>
      </p:sp>
      <p:sp>
        <p:nvSpPr>
          <p:cNvPr id="26" name="Text Box 11"/>
          <p:cNvSpPr txBox="1">
            <a:spLocks noChangeArrowheads="1"/>
          </p:cNvSpPr>
          <p:nvPr>
            <p:custDataLst>
              <p:tags r:id="rId16"/>
            </p:custDataLst>
          </p:nvPr>
        </p:nvSpPr>
        <p:spPr bwMode="auto">
          <a:xfrm>
            <a:off x="3072314" y="5570054"/>
            <a:ext cx="1135183"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900" b="1" dirty="0">
                <a:solidFill>
                  <a:srgbClr val="00338D"/>
                </a:solidFill>
                <a:latin typeface="Univers 45 Light" pitchFamily="2" charset="0"/>
              </a:rPr>
              <a:t>Key </a:t>
            </a:r>
            <a:r>
              <a:rPr lang="en-AU" sz="900" b="1" dirty="0" smtClean="0">
                <a:solidFill>
                  <a:srgbClr val="00338D"/>
                </a:solidFill>
                <a:latin typeface="Univers 45 Light" pitchFamily="2" charset="0"/>
              </a:rPr>
              <a:t>documents</a:t>
            </a:r>
            <a:endParaRPr lang="en-AU" sz="900" b="1" dirty="0">
              <a:solidFill>
                <a:srgbClr val="00338D"/>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Management Presentation</a:t>
            </a:r>
          </a:p>
        </p:txBody>
      </p:sp>
      <p:sp>
        <p:nvSpPr>
          <p:cNvPr id="27" name="Text Box 12"/>
          <p:cNvSpPr txBox="1">
            <a:spLocks noChangeArrowheads="1"/>
          </p:cNvSpPr>
          <p:nvPr>
            <p:custDataLst>
              <p:tags r:id="rId17"/>
            </p:custDataLst>
          </p:nvPr>
        </p:nvSpPr>
        <p:spPr bwMode="auto">
          <a:xfrm>
            <a:off x="4395699" y="5570053"/>
            <a:ext cx="1207235" cy="983147"/>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900" b="1" dirty="0">
                <a:solidFill>
                  <a:srgbClr val="00338D"/>
                </a:solidFill>
                <a:latin typeface="Univers 45 Light" pitchFamily="2" charset="0"/>
              </a:rPr>
              <a:t>Key </a:t>
            </a:r>
            <a:r>
              <a:rPr lang="en-AU" sz="900" b="1" dirty="0" smtClean="0">
                <a:solidFill>
                  <a:srgbClr val="00338D"/>
                </a:solidFill>
                <a:latin typeface="Univers 45 Light" pitchFamily="2" charset="0"/>
              </a:rPr>
              <a:t>documents</a:t>
            </a: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N/A</a:t>
            </a:r>
          </a:p>
          <a:p>
            <a:pPr marL="144463" lvl="1" indent="-142875" defTabSz="762000" eaLnBrk="0" fontAlgn="base" hangingPunct="0">
              <a:spcBef>
                <a:spcPts val="100"/>
              </a:spcBef>
              <a:spcAft>
                <a:spcPct val="0"/>
              </a:spcAft>
              <a:buClr>
                <a:srgbClr val="97989A"/>
              </a:buClr>
              <a:buSzPct val="100000"/>
            </a:pPr>
            <a:endParaRPr lang="en-AU" sz="900" b="1" dirty="0" smtClean="0">
              <a:solidFill>
                <a:srgbClr val="00338D"/>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pPr>
            <a:endParaRPr lang="en-AU" sz="900" b="1" dirty="0">
              <a:solidFill>
                <a:srgbClr val="00338D"/>
              </a:solidFill>
              <a:latin typeface="Univers 45 Light" pitchFamily="2" charset="0"/>
            </a:endParaRPr>
          </a:p>
        </p:txBody>
      </p:sp>
      <p:sp>
        <p:nvSpPr>
          <p:cNvPr id="28" name="Text Box 13"/>
          <p:cNvSpPr txBox="1">
            <a:spLocks noChangeArrowheads="1"/>
          </p:cNvSpPr>
          <p:nvPr>
            <p:custDataLst>
              <p:tags r:id="rId18"/>
            </p:custDataLst>
          </p:nvPr>
        </p:nvSpPr>
        <p:spPr bwMode="auto">
          <a:xfrm>
            <a:off x="5717507" y="5570054"/>
            <a:ext cx="1289640"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900" b="1" dirty="0">
                <a:solidFill>
                  <a:srgbClr val="00338D"/>
                </a:solidFill>
                <a:latin typeface="Univers 45 Light" pitchFamily="2" charset="0"/>
              </a:rPr>
              <a:t>Key </a:t>
            </a:r>
            <a:r>
              <a:rPr lang="en-AU" sz="900" b="1" dirty="0" smtClean="0">
                <a:solidFill>
                  <a:srgbClr val="00338D"/>
                </a:solidFill>
                <a:latin typeface="Univers 45 Light" pitchFamily="2" charset="0"/>
              </a:rPr>
              <a:t>documents</a:t>
            </a:r>
            <a:endParaRPr lang="en-AU" sz="900" b="1" dirty="0">
              <a:solidFill>
                <a:srgbClr val="00338D"/>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2</a:t>
            </a:r>
            <a:r>
              <a:rPr lang="en-AU" sz="900" baseline="30000" dirty="0" smtClean="0">
                <a:solidFill>
                  <a:srgbClr val="000000"/>
                </a:solidFill>
                <a:latin typeface="Univers 45 Light" pitchFamily="2" charset="0"/>
              </a:rPr>
              <a:t>nd</a:t>
            </a:r>
            <a:r>
              <a:rPr lang="en-AU" sz="900" dirty="0" smtClean="0">
                <a:solidFill>
                  <a:srgbClr val="000000"/>
                </a:solidFill>
                <a:latin typeface="Univers 45 Light" pitchFamily="2" charset="0"/>
              </a:rPr>
              <a:t> round Process Letter</a:t>
            </a:r>
            <a:endParaRPr lang="en-AU" sz="900" dirty="0">
              <a:solidFill>
                <a:srgbClr val="000000"/>
              </a:solidFill>
              <a:latin typeface="Univers 45 Light" pitchFamily="2" charset="0"/>
            </a:endParaRPr>
          </a:p>
        </p:txBody>
      </p:sp>
      <p:sp>
        <p:nvSpPr>
          <p:cNvPr id="29" name="Text Box 14"/>
          <p:cNvSpPr txBox="1">
            <a:spLocks noChangeArrowheads="1"/>
          </p:cNvSpPr>
          <p:nvPr>
            <p:custDataLst>
              <p:tags r:id="rId19"/>
            </p:custDataLst>
          </p:nvPr>
        </p:nvSpPr>
        <p:spPr bwMode="auto">
          <a:xfrm>
            <a:off x="7188403" y="5570054"/>
            <a:ext cx="1459294"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900" b="1" dirty="0">
                <a:solidFill>
                  <a:srgbClr val="00338D"/>
                </a:solidFill>
                <a:latin typeface="Univers 45 Light" pitchFamily="2" charset="0"/>
              </a:rPr>
              <a:t>Key </a:t>
            </a:r>
            <a:r>
              <a:rPr lang="en-AU" sz="900" b="1" dirty="0" smtClean="0">
                <a:solidFill>
                  <a:srgbClr val="00338D"/>
                </a:solidFill>
                <a:latin typeface="Univers 45 Light" pitchFamily="2" charset="0"/>
              </a:rPr>
              <a:t>documents</a:t>
            </a:r>
            <a:endParaRPr lang="en-AU" sz="900" b="1" dirty="0">
              <a:solidFill>
                <a:srgbClr val="00338D"/>
              </a:solidFill>
              <a:latin typeface="Univers 45 Light" pitchFamily="2" charset="0"/>
            </a:endParaRPr>
          </a:p>
          <a:p>
            <a:pPr marL="144463" lvl="1" indent="-142875" defTabSz="762000" eaLnBrk="0" fontAlgn="base" hangingPunct="0">
              <a:spcBef>
                <a:spcPts val="100"/>
              </a:spcBef>
              <a:spcAft>
                <a:spcPct val="0"/>
              </a:spcAft>
              <a:buClr>
                <a:srgbClr val="97989A"/>
              </a:buClr>
              <a:buSzPct val="100000"/>
              <a:buFont typeface="Arial" pitchFamily="34" charset="0"/>
              <a:buChar char="■"/>
            </a:pPr>
            <a:r>
              <a:rPr lang="en-AU" sz="900" dirty="0" smtClean="0">
                <a:solidFill>
                  <a:srgbClr val="000000"/>
                </a:solidFill>
                <a:latin typeface="Univers 45 Light" pitchFamily="2" charset="0"/>
              </a:rPr>
              <a:t>Sale and Purchase Agreement</a:t>
            </a:r>
            <a:endParaRPr lang="en-AU" sz="900" dirty="0">
              <a:solidFill>
                <a:srgbClr val="000000"/>
              </a:solidFill>
              <a:latin typeface="Univers 45 Light" pitchFamily="2" charset="0"/>
            </a:endParaRPr>
          </a:p>
        </p:txBody>
      </p:sp>
      <p:cxnSp>
        <p:nvCxnSpPr>
          <p:cNvPr id="30" name="Straight Connector 29"/>
          <p:cNvCxnSpPr/>
          <p:nvPr/>
        </p:nvCxnSpPr>
        <p:spPr bwMode="auto">
          <a:xfrm>
            <a:off x="396140" y="5516165"/>
            <a:ext cx="8108830" cy="0"/>
          </a:xfrm>
          <a:prstGeom prst="line">
            <a:avLst/>
          </a:prstGeom>
          <a:solidFill>
            <a:schemeClr val="bg2"/>
          </a:solidFill>
          <a:ln w="15875" cap="flat" cmpd="sng" algn="ctr">
            <a:solidFill>
              <a:srgbClr val="DCDDDD"/>
            </a:solidFill>
            <a:prstDash val="dash"/>
            <a:round/>
            <a:headEnd type="none" w="med" len="med"/>
            <a:tailEnd type="none" w="med" len="med"/>
          </a:ln>
          <a:effectLst/>
        </p:spPr>
      </p:cxnSp>
      <p:sp>
        <p:nvSpPr>
          <p:cNvPr id="32" name="Text Box 9"/>
          <p:cNvSpPr txBox="1">
            <a:spLocks noChangeArrowheads="1"/>
          </p:cNvSpPr>
          <p:nvPr>
            <p:custDataLst>
              <p:tags r:id="rId20"/>
            </p:custDataLst>
          </p:nvPr>
        </p:nvSpPr>
        <p:spPr bwMode="auto">
          <a:xfrm>
            <a:off x="1891196" y="5570054"/>
            <a:ext cx="1014829" cy="906462"/>
          </a:xfrm>
          <a:prstGeom prst="rect">
            <a:avLst/>
          </a:prstGeom>
          <a:noFill/>
          <a:ln w="12700">
            <a:noFill/>
            <a:miter lim="800000"/>
            <a:headEnd type="none" w="sm" len="sm"/>
            <a:tailEnd type="none" w="sm" len="sm"/>
          </a:ln>
        </p:spPr>
        <p:txBody>
          <a:bodyPr lIns="0"/>
          <a:lstStyle/>
          <a:p>
            <a:pPr marL="144463" lvl="1" indent="-142875" defTabSz="762000" eaLnBrk="0" fontAlgn="base" hangingPunct="0">
              <a:spcBef>
                <a:spcPts val="100"/>
              </a:spcBef>
              <a:spcAft>
                <a:spcPct val="0"/>
              </a:spcAft>
              <a:buClr>
                <a:srgbClr val="97989A"/>
              </a:buClr>
              <a:buSzPct val="100000"/>
            </a:pPr>
            <a:r>
              <a:rPr lang="en-AU" sz="900" b="1" dirty="0">
                <a:solidFill>
                  <a:srgbClr val="00338D"/>
                </a:solidFill>
                <a:latin typeface="Univers 45 Light" pitchFamily="2" charset="0"/>
              </a:rPr>
              <a:t>Key </a:t>
            </a:r>
            <a:r>
              <a:rPr lang="en-AU" sz="900" b="1" dirty="0" smtClean="0">
                <a:solidFill>
                  <a:srgbClr val="00338D"/>
                </a:solidFill>
                <a:latin typeface="Univers 45 Light" pitchFamily="2" charset="0"/>
              </a:rPr>
              <a:t>documents</a:t>
            </a:r>
            <a:endParaRPr lang="en-AU" sz="900" b="1" dirty="0">
              <a:solidFill>
                <a:srgbClr val="00338D"/>
              </a:solidFill>
              <a:latin typeface="Univers 45 Light" pitchFamily="2" charset="0"/>
            </a:endParaRPr>
          </a:p>
          <a:p>
            <a:pPr marL="144463" lvl="1" indent="-142875" defTabSz="762000" eaLnBrk="0" hangingPunct="0">
              <a:spcBef>
                <a:spcPts val="100"/>
              </a:spcBef>
              <a:buClr>
                <a:srgbClr val="97989A"/>
              </a:buClr>
              <a:buSzPct val="100000"/>
              <a:buFont typeface="Arial" pitchFamily="34" charset="0"/>
              <a:buChar char="■"/>
            </a:pPr>
            <a:r>
              <a:rPr lang="en-AU" sz="900" dirty="0" smtClean="0">
                <a:solidFill>
                  <a:srgbClr val="000000"/>
                </a:solidFill>
                <a:latin typeface="Univers 45 Light" pitchFamily="2" charset="0"/>
              </a:rPr>
              <a:t>Process Letter</a:t>
            </a:r>
          </a:p>
        </p:txBody>
      </p:sp>
      <p:sp>
        <p:nvSpPr>
          <p:cNvPr id="41" name="Rectangle 40"/>
          <p:cNvSpPr/>
          <p:nvPr/>
        </p:nvSpPr>
        <p:spPr>
          <a:xfrm>
            <a:off x="147153" y="947201"/>
            <a:ext cx="8721614" cy="461665"/>
          </a:xfrm>
          <a:prstGeom prst="rect">
            <a:avLst/>
          </a:prstGeom>
        </p:spPr>
        <p:txBody>
          <a:bodyPr wrap="square">
            <a:spAutoFit/>
          </a:bodyPr>
          <a:lstStyle/>
          <a:p>
            <a:pPr marL="0" lvl="2" indent="-114300" fontAlgn="auto">
              <a:spcBef>
                <a:spcPts val="0"/>
              </a:spcBef>
              <a:spcAft>
                <a:spcPts val="300"/>
              </a:spcAft>
              <a:buClr>
                <a:srgbClr val="97989A"/>
              </a:buClr>
              <a:defRPr/>
            </a:pPr>
            <a:r>
              <a:rPr lang="en-GB" sz="1200" b="1" dirty="0" smtClean="0">
                <a:latin typeface="Univers 45 Light" pitchFamily="2" charset="0"/>
              </a:rPr>
              <a:t>Management and the Shareholders play a critical role throughout the transaction process, outlined below are key areas of support required under each stage of a transaction:</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latin typeface="Univers 45 Light" pitchFamily="2" charset="0"/>
              </a:rPr>
              <a:t>Specific Value Drivers</a:t>
            </a:r>
            <a:endParaRPr lang="en-US" sz="2400" dirty="0">
              <a:latin typeface="Univers 45 Light" pitchFamily="2" charset="0"/>
            </a:endParaRPr>
          </a:p>
        </p:txBody>
      </p:sp>
      <p:grpSp>
        <p:nvGrpSpPr>
          <p:cNvPr id="2" name="Group 30"/>
          <p:cNvGrpSpPr/>
          <p:nvPr/>
        </p:nvGrpSpPr>
        <p:grpSpPr>
          <a:xfrm>
            <a:off x="228601" y="1063187"/>
            <a:ext cx="8686800" cy="460813"/>
            <a:chOff x="228600" y="1063187"/>
            <a:chExt cx="8762999" cy="460813"/>
          </a:xfrm>
        </p:grpSpPr>
        <p:sp>
          <p:nvSpPr>
            <p:cNvPr id="22" name="Rounded Rectangle 21"/>
            <p:cNvSpPr/>
            <p:nvPr/>
          </p:nvSpPr>
          <p:spPr>
            <a:xfrm>
              <a:off x="1281166" y="1064217"/>
              <a:ext cx="7710433" cy="459783"/>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In additional to total revenue, the relative proportion of revenue paid to radiologists will drive value for corporate purchasers. </a:t>
              </a:r>
              <a:endParaRPr lang="en-US" sz="1000" dirty="0">
                <a:solidFill>
                  <a:schemeClr val="accent4"/>
                </a:solidFill>
                <a:latin typeface="Univers 45 Light" pitchFamily="2" charset="0"/>
              </a:endParaRPr>
            </a:p>
          </p:txBody>
        </p:sp>
        <p:sp>
          <p:nvSpPr>
            <p:cNvPr id="5" name="Chevron 4"/>
            <p:cNvSpPr/>
            <p:nvPr/>
          </p:nvSpPr>
          <p:spPr>
            <a:xfrm>
              <a:off x="228600" y="1063187"/>
              <a:ext cx="1849438"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Revenue Breakdown</a:t>
              </a:r>
              <a:endParaRPr lang="en-US" sz="1200" b="1" dirty="0">
                <a:solidFill>
                  <a:schemeClr val="bg1"/>
                </a:solidFill>
                <a:latin typeface="Univers 45 Light" pitchFamily="2" charset="0"/>
              </a:endParaRPr>
            </a:p>
          </p:txBody>
        </p:sp>
      </p:grpSp>
      <p:grpSp>
        <p:nvGrpSpPr>
          <p:cNvPr id="3" name="Group 31"/>
          <p:cNvGrpSpPr/>
          <p:nvPr/>
        </p:nvGrpSpPr>
        <p:grpSpPr>
          <a:xfrm>
            <a:off x="228600" y="1663320"/>
            <a:ext cx="8686800" cy="461405"/>
            <a:chOff x="228600" y="1799195"/>
            <a:chExt cx="8763000" cy="461405"/>
          </a:xfrm>
        </p:grpSpPr>
        <p:sp>
          <p:nvSpPr>
            <p:cNvPr id="23" name="Rounded Rectangle 22"/>
            <p:cNvSpPr/>
            <p:nvPr/>
          </p:nvSpPr>
          <p:spPr>
            <a:xfrm>
              <a:off x="1281167" y="1800817"/>
              <a:ext cx="7710433" cy="459783"/>
            </a:xfrm>
            <a:prstGeom prst="round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Patient referral base is a key driver of value. A strong diversified referral network, without over reliance on any one individual or group, will drive higher value.</a:t>
              </a:r>
              <a:endParaRPr lang="en-US" sz="1000" dirty="0">
                <a:solidFill>
                  <a:schemeClr val="accent4"/>
                </a:solidFill>
                <a:latin typeface="Univers 45 Light" pitchFamily="2" charset="0"/>
              </a:endParaRPr>
            </a:p>
          </p:txBody>
        </p:sp>
        <p:sp>
          <p:nvSpPr>
            <p:cNvPr id="13" name="Chevron 12"/>
            <p:cNvSpPr/>
            <p:nvPr/>
          </p:nvSpPr>
          <p:spPr>
            <a:xfrm>
              <a:off x="228600" y="1799195"/>
              <a:ext cx="1849438"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Referral Base</a:t>
              </a:r>
              <a:endParaRPr lang="en-US" sz="1200" b="1" dirty="0">
                <a:solidFill>
                  <a:schemeClr val="bg1"/>
                </a:solidFill>
                <a:latin typeface="Univers 45 Light" pitchFamily="2" charset="0"/>
              </a:endParaRPr>
            </a:p>
          </p:txBody>
        </p:sp>
      </p:grpSp>
      <p:grpSp>
        <p:nvGrpSpPr>
          <p:cNvPr id="6" name="Group 32"/>
          <p:cNvGrpSpPr/>
          <p:nvPr/>
        </p:nvGrpSpPr>
        <p:grpSpPr>
          <a:xfrm>
            <a:off x="228600" y="2264045"/>
            <a:ext cx="8686800" cy="459783"/>
            <a:chOff x="228600" y="2379312"/>
            <a:chExt cx="8763000" cy="459783"/>
          </a:xfrm>
        </p:grpSpPr>
        <p:sp>
          <p:nvSpPr>
            <p:cNvPr id="24" name="Rounded Rectangle 23"/>
            <p:cNvSpPr/>
            <p:nvPr/>
          </p:nvSpPr>
          <p:spPr>
            <a:xfrm>
              <a:off x="1281167" y="2379312"/>
              <a:ext cx="7710433" cy="459783"/>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The RIS and PACS systems used will have an impact on value. In particular, the ability to transfer licenses to new owners and the associated transfer costs will affect a clinic’s value.</a:t>
              </a:r>
              <a:endParaRPr lang="en-US" sz="1000" dirty="0">
                <a:solidFill>
                  <a:schemeClr val="accent4"/>
                </a:solidFill>
                <a:latin typeface="Univers 45 Light" pitchFamily="2" charset="0"/>
              </a:endParaRPr>
            </a:p>
          </p:txBody>
        </p:sp>
        <p:sp>
          <p:nvSpPr>
            <p:cNvPr id="14" name="Chevron 13"/>
            <p:cNvSpPr/>
            <p:nvPr/>
          </p:nvSpPr>
          <p:spPr>
            <a:xfrm>
              <a:off x="228600" y="2380220"/>
              <a:ext cx="1849438"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Technology Systems</a:t>
              </a:r>
              <a:endParaRPr lang="en-US" sz="1200" b="1" dirty="0">
                <a:solidFill>
                  <a:schemeClr val="bg1"/>
                </a:solidFill>
                <a:latin typeface="Univers 45 Light" pitchFamily="2" charset="0"/>
              </a:endParaRPr>
            </a:p>
          </p:txBody>
        </p:sp>
      </p:grpSp>
      <p:grpSp>
        <p:nvGrpSpPr>
          <p:cNvPr id="7" name="Group 33"/>
          <p:cNvGrpSpPr/>
          <p:nvPr/>
        </p:nvGrpSpPr>
        <p:grpSpPr>
          <a:xfrm>
            <a:off x="228600" y="2863148"/>
            <a:ext cx="8686800" cy="461405"/>
            <a:chOff x="228600" y="2961245"/>
            <a:chExt cx="8763000" cy="461405"/>
          </a:xfrm>
        </p:grpSpPr>
        <p:sp>
          <p:nvSpPr>
            <p:cNvPr id="25" name="Rounded Rectangle 24"/>
            <p:cNvSpPr/>
            <p:nvPr/>
          </p:nvSpPr>
          <p:spPr>
            <a:xfrm>
              <a:off x="1281167" y="2962867"/>
              <a:ext cx="7710433" cy="459783"/>
            </a:xfrm>
            <a:prstGeom prst="round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The transferability and length of a lease will impact value – particularly important for purchasers relying on financial institutions to provide financing.</a:t>
              </a:r>
              <a:endParaRPr lang="en-US" sz="1000" dirty="0">
                <a:solidFill>
                  <a:schemeClr val="accent4"/>
                </a:solidFill>
                <a:latin typeface="Univers 45 Light" pitchFamily="2" charset="0"/>
              </a:endParaRPr>
            </a:p>
          </p:txBody>
        </p:sp>
        <p:sp>
          <p:nvSpPr>
            <p:cNvPr id="15" name="Chevron 14"/>
            <p:cNvSpPr/>
            <p:nvPr/>
          </p:nvSpPr>
          <p:spPr>
            <a:xfrm>
              <a:off x="228600" y="2961245"/>
              <a:ext cx="1849438"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Real Estate Leases</a:t>
              </a:r>
              <a:endParaRPr lang="en-US" sz="1200" b="1" dirty="0">
                <a:solidFill>
                  <a:schemeClr val="bg1"/>
                </a:solidFill>
                <a:latin typeface="Univers 45 Light" pitchFamily="2" charset="0"/>
              </a:endParaRPr>
            </a:p>
          </p:txBody>
        </p:sp>
      </p:grpSp>
      <p:grpSp>
        <p:nvGrpSpPr>
          <p:cNvPr id="8" name="Group 34"/>
          <p:cNvGrpSpPr/>
          <p:nvPr/>
        </p:nvGrpSpPr>
        <p:grpSpPr>
          <a:xfrm>
            <a:off x="228600" y="3463873"/>
            <a:ext cx="8686800" cy="459783"/>
            <a:chOff x="228600" y="3540717"/>
            <a:chExt cx="8763000" cy="459783"/>
          </a:xfrm>
        </p:grpSpPr>
        <p:sp>
          <p:nvSpPr>
            <p:cNvPr id="26" name="Rounded Rectangle 25"/>
            <p:cNvSpPr/>
            <p:nvPr/>
          </p:nvSpPr>
          <p:spPr>
            <a:xfrm>
              <a:off x="1281167" y="3540717"/>
              <a:ext cx="7710433" cy="459783"/>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Proximity to growing population clusters generally attracts a premium price.</a:t>
              </a:r>
            </a:p>
          </p:txBody>
        </p:sp>
        <p:sp>
          <p:nvSpPr>
            <p:cNvPr id="16" name="Chevron 15"/>
            <p:cNvSpPr/>
            <p:nvPr/>
          </p:nvSpPr>
          <p:spPr>
            <a:xfrm>
              <a:off x="228600" y="3542270"/>
              <a:ext cx="1849438"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Location</a:t>
              </a:r>
              <a:endParaRPr lang="en-US" sz="1200" b="1" dirty="0">
                <a:solidFill>
                  <a:schemeClr val="bg1"/>
                </a:solidFill>
                <a:latin typeface="Univers 45 Light" pitchFamily="2" charset="0"/>
              </a:endParaRPr>
            </a:p>
          </p:txBody>
        </p:sp>
      </p:grpSp>
      <p:grpSp>
        <p:nvGrpSpPr>
          <p:cNvPr id="9" name="Group 35"/>
          <p:cNvGrpSpPr/>
          <p:nvPr/>
        </p:nvGrpSpPr>
        <p:grpSpPr>
          <a:xfrm>
            <a:off x="228600" y="4062976"/>
            <a:ext cx="8686800" cy="462696"/>
            <a:chOff x="228600" y="4123295"/>
            <a:chExt cx="8763000" cy="462696"/>
          </a:xfrm>
        </p:grpSpPr>
        <p:sp>
          <p:nvSpPr>
            <p:cNvPr id="27" name="Rounded Rectangle 26"/>
            <p:cNvSpPr/>
            <p:nvPr/>
          </p:nvSpPr>
          <p:spPr>
            <a:xfrm>
              <a:off x="1281167" y="4126208"/>
              <a:ext cx="7710433" cy="459783"/>
            </a:xfrm>
            <a:prstGeom prst="round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Impact on value will vary depending on the buyer. Contracts in place and their length will be an important factor for any type of buyer (</a:t>
              </a:r>
              <a:r>
                <a:rPr lang="en-US" sz="1000" i="1" dirty="0" err="1" smtClean="0">
                  <a:solidFill>
                    <a:schemeClr val="accent4"/>
                  </a:solidFill>
                  <a:latin typeface="Univers 45 Light" pitchFamily="2" charset="0"/>
                </a:rPr>
                <a:t>ie</a:t>
              </a:r>
              <a:r>
                <a:rPr lang="en-US" sz="1000" i="1" dirty="0" smtClean="0">
                  <a:solidFill>
                    <a:schemeClr val="accent4"/>
                  </a:solidFill>
                  <a:latin typeface="Univers 45 Light" pitchFamily="2" charset="0"/>
                </a:rPr>
                <a:t>. Radiologist or financial</a:t>
              </a:r>
              <a:r>
                <a:rPr lang="en-US" sz="1000" dirty="0" smtClean="0">
                  <a:solidFill>
                    <a:schemeClr val="accent4"/>
                  </a:solidFill>
                  <a:latin typeface="Univers 45 Light" pitchFamily="2" charset="0"/>
                </a:rPr>
                <a:t>). </a:t>
              </a:r>
              <a:endParaRPr lang="en-US" sz="1000" dirty="0">
                <a:solidFill>
                  <a:schemeClr val="accent4"/>
                </a:solidFill>
                <a:latin typeface="Univers 45 Light" pitchFamily="2" charset="0"/>
              </a:endParaRPr>
            </a:p>
          </p:txBody>
        </p:sp>
        <p:sp>
          <p:nvSpPr>
            <p:cNvPr id="17" name="Chevron 16"/>
            <p:cNvSpPr/>
            <p:nvPr/>
          </p:nvSpPr>
          <p:spPr>
            <a:xfrm>
              <a:off x="228600" y="4123295"/>
              <a:ext cx="1828800"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Radiologist Contracts</a:t>
              </a:r>
              <a:endParaRPr lang="en-US" sz="1200" b="1" dirty="0">
                <a:solidFill>
                  <a:schemeClr val="bg1"/>
                </a:solidFill>
                <a:latin typeface="Univers 45 Light" pitchFamily="2" charset="0"/>
              </a:endParaRPr>
            </a:p>
          </p:txBody>
        </p:sp>
      </p:grpSp>
      <p:grpSp>
        <p:nvGrpSpPr>
          <p:cNvPr id="10" name="Group 36"/>
          <p:cNvGrpSpPr/>
          <p:nvPr/>
        </p:nvGrpSpPr>
        <p:grpSpPr>
          <a:xfrm>
            <a:off x="228600" y="4664992"/>
            <a:ext cx="8686800" cy="459783"/>
            <a:chOff x="228600" y="4702767"/>
            <a:chExt cx="8763000" cy="459783"/>
          </a:xfrm>
        </p:grpSpPr>
        <p:sp>
          <p:nvSpPr>
            <p:cNvPr id="28" name="Rounded Rectangle 27"/>
            <p:cNvSpPr/>
            <p:nvPr/>
          </p:nvSpPr>
          <p:spPr>
            <a:xfrm>
              <a:off x="1281167" y="4702767"/>
              <a:ext cx="7710433" cy="459783"/>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Unique or specialist skills drive value. Clinics that have developed specialist capabilities (</a:t>
              </a:r>
              <a:r>
                <a:rPr lang="en-US" sz="1000" i="1" dirty="0" err="1" smtClean="0">
                  <a:solidFill>
                    <a:schemeClr val="accent4"/>
                  </a:solidFill>
                  <a:latin typeface="Univers 45 Light" pitchFamily="2" charset="0"/>
                </a:rPr>
                <a:t>ie</a:t>
              </a:r>
              <a:r>
                <a:rPr lang="en-US" sz="1000" i="1" dirty="0" smtClean="0">
                  <a:solidFill>
                    <a:schemeClr val="accent4"/>
                  </a:solidFill>
                  <a:latin typeface="Univers 45 Light" pitchFamily="2" charset="0"/>
                </a:rPr>
                <a:t>. Prostate or Cardiac MRI</a:t>
              </a:r>
              <a:r>
                <a:rPr lang="en-US" sz="1000" dirty="0" smtClean="0">
                  <a:solidFill>
                    <a:schemeClr val="accent4"/>
                  </a:solidFill>
                  <a:latin typeface="Univers 45 Light" pitchFamily="2" charset="0"/>
                </a:rPr>
                <a:t>) will generally attract a premium price.</a:t>
              </a:r>
            </a:p>
          </p:txBody>
        </p:sp>
        <p:sp>
          <p:nvSpPr>
            <p:cNvPr id="18" name="Chevron 17"/>
            <p:cNvSpPr/>
            <p:nvPr/>
          </p:nvSpPr>
          <p:spPr>
            <a:xfrm>
              <a:off x="228600" y="4704320"/>
              <a:ext cx="1849438"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Specialist Capabilities</a:t>
              </a:r>
              <a:endParaRPr lang="en-US" sz="1200" b="1" dirty="0">
                <a:solidFill>
                  <a:schemeClr val="bg1"/>
                </a:solidFill>
                <a:latin typeface="Univers 45 Light" pitchFamily="2" charset="0"/>
              </a:endParaRPr>
            </a:p>
          </p:txBody>
        </p:sp>
      </p:grpSp>
      <p:grpSp>
        <p:nvGrpSpPr>
          <p:cNvPr id="11" name="Group 37"/>
          <p:cNvGrpSpPr/>
          <p:nvPr/>
        </p:nvGrpSpPr>
        <p:grpSpPr>
          <a:xfrm>
            <a:off x="228600" y="5264095"/>
            <a:ext cx="8686800" cy="461405"/>
            <a:chOff x="228600" y="5285345"/>
            <a:chExt cx="8763000" cy="461405"/>
          </a:xfrm>
        </p:grpSpPr>
        <p:sp>
          <p:nvSpPr>
            <p:cNvPr id="29" name="Rounded Rectangle 28"/>
            <p:cNvSpPr/>
            <p:nvPr/>
          </p:nvSpPr>
          <p:spPr>
            <a:xfrm>
              <a:off x="1281167" y="5286967"/>
              <a:ext cx="7710433" cy="459783"/>
            </a:xfrm>
            <a:prstGeom prst="roundRect">
              <a:avLst/>
            </a:prstGeom>
            <a:solidFill>
              <a:srgbClr val="E5E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The breadth of the offering available under the license will drive value with different modalities attracting different levels of interest (</a:t>
              </a:r>
              <a:r>
                <a:rPr lang="en-US" sz="1000" i="1" dirty="0" err="1" smtClean="0">
                  <a:solidFill>
                    <a:schemeClr val="accent4"/>
                  </a:solidFill>
                  <a:latin typeface="Univers 45 Light" pitchFamily="2" charset="0"/>
                </a:rPr>
                <a:t>ie</a:t>
              </a:r>
              <a:r>
                <a:rPr lang="en-US" sz="1000" i="1" dirty="0" smtClean="0">
                  <a:solidFill>
                    <a:schemeClr val="accent4"/>
                  </a:solidFill>
                  <a:latin typeface="Univers 45 Light" pitchFamily="2" charset="0"/>
                </a:rPr>
                <a:t>. nuclear generally attracts a premium while X-ray is often less attractive</a:t>
              </a:r>
              <a:r>
                <a:rPr lang="en-US" sz="1000" dirty="0" smtClean="0">
                  <a:solidFill>
                    <a:schemeClr val="accent4"/>
                  </a:solidFill>
                  <a:latin typeface="Univers 45 Light" pitchFamily="2" charset="0"/>
                </a:rPr>
                <a:t>).</a:t>
              </a:r>
              <a:endParaRPr lang="en-US" sz="1000" dirty="0">
                <a:solidFill>
                  <a:schemeClr val="accent4"/>
                </a:solidFill>
                <a:latin typeface="Univers 45 Light" pitchFamily="2" charset="0"/>
              </a:endParaRPr>
            </a:p>
          </p:txBody>
        </p:sp>
        <p:sp>
          <p:nvSpPr>
            <p:cNvPr id="19" name="Chevron 18"/>
            <p:cNvSpPr/>
            <p:nvPr/>
          </p:nvSpPr>
          <p:spPr>
            <a:xfrm>
              <a:off x="228600" y="5285345"/>
              <a:ext cx="1849438"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License Modalities</a:t>
              </a:r>
              <a:endParaRPr lang="en-US" sz="1200" b="1" dirty="0">
                <a:solidFill>
                  <a:schemeClr val="bg1"/>
                </a:solidFill>
                <a:latin typeface="Univers 45 Light" pitchFamily="2" charset="0"/>
              </a:endParaRPr>
            </a:p>
          </p:txBody>
        </p:sp>
      </p:grpSp>
      <p:grpSp>
        <p:nvGrpSpPr>
          <p:cNvPr id="12" name="Group 38"/>
          <p:cNvGrpSpPr/>
          <p:nvPr/>
        </p:nvGrpSpPr>
        <p:grpSpPr>
          <a:xfrm>
            <a:off x="228600" y="5864817"/>
            <a:ext cx="8686800" cy="459783"/>
            <a:chOff x="228600" y="5864817"/>
            <a:chExt cx="8763000" cy="459783"/>
          </a:xfrm>
        </p:grpSpPr>
        <p:sp>
          <p:nvSpPr>
            <p:cNvPr id="30" name="Rounded Rectangle 29"/>
            <p:cNvSpPr/>
            <p:nvPr/>
          </p:nvSpPr>
          <p:spPr>
            <a:xfrm>
              <a:off x="1281167" y="5864817"/>
              <a:ext cx="7710433" cy="459783"/>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7763" indent="-169863">
                <a:buFont typeface="Wingdings" pitchFamily="2" charset="2"/>
                <a:buChar char="§"/>
              </a:pPr>
              <a:r>
                <a:rPr lang="en-US" sz="1000" dirty="0" smtClean="0">
                  <a:solidFill>
                    <a:schemeClr val="accent4"/>
                  </a:solidFill>
                  <a:latin typeface="Univers 45 Light" pitchFamily="2" charset="0"/>
                </a:rPr>
                <a:t>Age and condition of equipment are important considerations. Prospective purchasers prefer to acquire clinics with well maintained equipment and minimal future capital expenditure requirements.</a:t>
              </a:r>
              <a:endParaRPr lang="en-US" sz="1000" dirty="0">
                <a:solidFill>
                  <a:schemeClr val="accent4"/>
                </a:solidFill>
                <a:latin typeface="Univers 45 Light" pitchFamily="2" charset="0"/>
              </a:endParaRPr>
            </a:p>
          </p:txBody>
        </p:sp>
        <p:sp>
          <p:nvSpPr>
            <p:cNvPr id="20" name="Chevron 19"/>
            <p:cNvSpPr/>
            <p:nvPr/>
          </p:nvSpPr>
          <p:spPr>
            <a:xfrm>
              <a:off x="228600" y="5866370"/>
              <a:ext cx="1849438" cy="458230"/>
            </a:xfrm>
            <a:prstGeom prst="chevron">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Univers 45 Light" pitchFamily="2" charset="0"/>
                </a:rPr>
                <a:t>Equipment</a:t>
              </a:r>
              <a:endParaRPr lang="en-US" sz="1200" b="1" dirty="0">
                <a:solidFill>
                  <a:schemeClr val="bg1"/>
                </a:solidFill>
                <a:latin typeface="Univers 45 Light" pitchFamily="2" charset="0"/>
              </a:endParaRPr>
            </a:p>
          </p:txBody>
        </p:sp>
      </p:gr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3716338"/>
            <a:ext cx="3528392" cy="2809006"/>
          </a:xfrm>
        </p:spPr>
        <p:txBody>
          <a:bodyPr/>
          <a:lstStyle/>
          <a:p>
            <a:r>
              <a:rPr lang="fr-CA" sz="1000" dirty="0" smtClean="0">
                <a:latin typeface="Univers 45 Light" pitchFamily="2" charset="0"/>
              </a:rPr>
              <a:t>KPMG CONFIDENTIAL</a:t>
            </a:r>
          </a:p>
          <a:p>
            <a:r>
              <a:rPr lang="fr-CA" sz="1000" dirty="0" smtClean="0">
                <a:latin typeface="Univers 45 Light" pitchFamily="2" charset="0"/>
              </a:rPr>
              <a:t>The </a:t>
            </a:r>
            <a:r>
              <a:rPr lang="fr-CA" sz="1000" dirty="0">
                <a:latin typeface="Univers 45 Light" pitchFamily="2" charset="0"/>
              </a:rPr>
              <a:t>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GB" sz="1000" dirty="0">
              <a:latin typeface="Univers 45 Light" pitchFamily="2" charset="0"/>
            </a:endParaRPr>
          </a:p>
          <a:p>
            <a:r>
              <a:rPr lang="en-GB" sz="1000" dirty="0">
                <a:latin typeface="Univers 45 Light" pitchFamily="2" charset="0"/>
              </a:rPr>
              <a:t>© </a:t>
            </a:r>
            <a:r>
              <a:rPr lang="en-US" sz="1000" dirty="0" smtClean="0">
                <a:latin typeface="Univers 45 Light" pitchFamily="2" charset="0"/>
              </a:rPr>
              <a:t>2013 </a:t>
            </a:r>
            <a:r>
              <a:rPr lang="en-US" sz="1000" dirty="0">
                <a:latin typeface="Univers 45 Light" pitchFamily="2" charset="0"/>
              </a:rPr>
              <a:t>KPMG LLP, a Canadian limited liability partnership </a:t>
            </a:r>
            <a:r>
              <a:rPr lang="en-GB" sz="1000" dirty="0">
                <a:latin typeface="Univers 45 Light" pitchFamily="2" charset="0"/>
              </a:rPr>
              <a:t>and a member firm of the KPMG network of independent </a:t>
            </a:r>
            <a:r>
              <a:rPr lang="en-GB" sz="1000" dirty="0" smtClean="0">
                <a:latin typeface="Univers 45 Light" pitchFamily="2" charset="0"/>
              </a:rPr>
              <a:t>member firms affiliated with KPMG International Cooperative (“KPMG International”), a Swiss entity. All rights reserved.</a:t>
            </a:r>
          </a:p>
          <a:p>
            <a:r>
              <a:rPr lang="en-GB" sz="1000" dirty="0" smtClean="0">
                <a:latin typeface="Univers 45 Light" pitchFamily="2" charset="0"/>
              </a:rPr>
              <a:t>The KPMG name, logo and “cutting through complexity” are registered trademarks or trademarks of KPMG International.</a:t>
            </a:r>
            <a:endParaRPr lang="en-GB" sz="1000" dirty="0">
              <a:latin typeface="Univers 45 Light" pitchFamily="2"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Gallagher_Iain_formal.jpg"/>
          <p:cNvPicPr>
            <a:picLocks noChangeAspect="1"/>
          </p:cNvPicPr>
          <p:nvPr/>
        </p:nvPicPr>
        <p:blipFill>
          <a:blip r:embed="rId2" cstate="print"/>
          <a:stretch>
            <a:fillRect/>
          </a:stretch>
        </p:blipFill>
        <p:spPr>
          <a:xfrm>
            <a:off x="5486400" y="1828800"/>
            <a:ext cx="13716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2"/>
          <p:cNvPicPr>
            <a:picLocks noChangeAspect="1" noChangeArrowheads="1"/>
          </p:cNvPicPr>
          <p:nvPr/>
        </p:nvPicPr>
        <p:blipFill>
          <a:blip r:embed="rId3" cstate="print"/>
          <a:srcRect/>
          <a:stretch>
            <a:fillRect/>
          </a:stretch>
        </p:blipFill>
        <p:spPr bwMode="auto">
          <a:xfrm>
            <a:off x="2286000" y="1828800"/>
            <a:ext cx="13716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p:txBody>
          <a:bodyPr/>
          <a:lstStyle/>
          <a:p>
            <a:r>
              <a:rPr lang="en-US" sz="2400" dirty="0" smtClean="0">
                <a:latin typeface="Univers 45 Light" pitchFamily="2" charset="0"/>
              </a:rPr>
              <a:t>Who are we?</a:t>
            </a:r>
            <a:endParaRPr lang="en-US" sz="2400" dirty="0">
              <a:latin typeface="Univers 45 Light" pitchFamily="2" charset="0"/>
            </a:endParaRPr>
          </a:p>
        </p:txBody>
      </p:sp>
      <p:sp>
        <p:nvSpPr>
          <p:cNvPr id="48" name="Rectangle 47"/>
          <p:cNvSpPr/>
          <p:nvPr/>
        </p:nvSpPr>
        <p:spPr>
          <a:xfrm>
            <a:off x="1659622" y="4003509"/>
            <a:ext cx="2560320" cy="1498872"/>
          </a:xfrm>
          <a:prstGeom prst="rect">
            <a:avLst/>
          </a:prstGeom>
        </p:spPr>
        <p:txBody>
          <a:bodyPr wrap="square">
            <a:spAutoFit/>
          </a:bodyPr>
          <a:lstStyle/>
          <a:p>
            <a:pPr algn="ctr" defTabSz="571500" eaLnBrk="0" hangingPunct="0">
              <a:spcBef>
                <a:spcPct val="40000"/>
              </a:spcBef>
              <a:spcAft>
                <a:spcPct val="40000"/>
              </a:spcAft>
              <a:buClr>
                <a:schemeClr val="accent1"/>
              </a:buClr>
              <a:buSzPct val="85000"/>
              <a:buFont typeface="Wingdings" pitchFamily="2" charset="2"/>
              <a:buNone/>
              <a:tabLst>
                <a:tab pos="285750" algn="l"/>
              </a:tabLst>
            </a:pPr>
            <a:r>
              <a:rPr lang="en-GB" sz="1600" b="1" dirty="0" smtClean="0">
                <a:solidFill>
                  <a:srgbClr val="00338D"/>
                </a:solidFill>
                <a:latin typeface="Univers 45 Light" pitchFamily="2" charset="0"/>
              </a:rPr>
              <a:t>Neil Blair</a:t>
            </a:r>
          </a:p>
          <a:p>
            <a:pPr algn="ctr" defTabSz="571500" eaLnBrk="0" hangingPunct="0">
              <a:spcBef>
                <a:spcPts val="600"/>
              </a:spcBef>
              <a:buClr>
                <a:schemeClr val="accent1"/>
              </a:buClr>
              <a:buSzPct val="85000"/>
              <a:buFont typeface="Wingdings" pitchFamily="2" charset="2"/>
              <a:buNone/>
              <a:tabLst>
                <a:tab pos="285750" algn="l"/>
              </a:tabLst>
            </a:pPr>
            <a:r>
              <a:rPr lang="en-GB" sz="1600" dirty="0" smtClean="0">
                <a:solidFill>
                  <a:srgbClr val="00338D"/>
                </a:solidFill>
                <a:latin typeface="Univers 45 Light" pitchFamily="2" charset="0"/>
              </a:rPr>
              <a:t>Managing Director</a:t>
            </a:r>
          </a:p>
          <a:p>
            <a:pPr algn="ctr" defTabSz="571500" eaLnBrk="0" hangingPunct="0">
              <a:buClr>
                <a:schemeClr val="accent1"/>
              </a:buClr>
              <a:buSzPct val="85000"/>
              <a:buFont typeface="Wingdings" pitchFamily="2" charset="2"/>
              <a:buNone/>
              <a:tabLst>
                <a:tab pos="285750" algn="l"/>
              </a:tabLst>
            </a:pPr>
            <a:r>
              <a:rPr lang="en-GB" sz="1600" dirty="0" smtClean="0">
                <a:solidFill>
                  <a:srgbClr val="00338D"/>
                </a:solidFill>
                <a:latin typeface="Univers 45 Light" pitchFamily="2" charset="0"/>
              </a:rPr>
              <a:t>KPMG Corporate Finance</a:t>
            </a:r>
          </a:p>
          <a:p>
            <a:pPr algn="ctr" defTabSz="571500" eaLnBrk="0" hangingPunct="0">
              <a:buClr>
                <a:schemeClr val="accent1"/>
              </a:buClr>
              <a:buSzPct val="85000"/>
              <a:buFont typeface="Wingdings" pitchFamily="2" charset="2"/>
              <a:buNone/>
              <a:tabLst>
                <a:tab pos="285750" algn="l"/>
              </a:tabLst>
            </a:pPr>
            <a:r>
              <a:rPr lang="en-GB" sz="1600" dirty="0" smtClean="0">
                <a:solidFill>
                  <a:srgbClr val="00338D"/>
                </a:solidFill>
                <a:latin typeface="Univers 45 Light" pitchFamily="2" charset="0"/>
                <a:hlinkClick r:id="rId4"/>
              </a:rPr>
              <a:t>nblair@kpmg.ca</a:t>
            </a:r>
            <a:endParaRPr lang="en-GB" sz="1600" dirty="0" smtClean="0">
              <a:solidFill>
                <a:srgbClr val="00338D"/>
              </a:solidFill>
              <a:latin typeface="Univers 45 Light" pitchFamily="2" charset="0"/>
            </a:endParaRPr>
          </a:p>
          <a:p>
            <a:pPr algn="ctr" defTabSz="571500" eaLnBrk="0" hangingPunct="0">
              <a:buClr>
                <a:schemeClr val="accent1"/>
              </a:buClr>
              <a:buSzPct val="85000"/>
              <a:buFont typeface="Wingdings" pitchFamily="2" charset="2"/>
              <a:buNone/>
              <a:tabLst>
                <a:tab pos="285750" algn="l"/>
              </a:tabLst>
            </a:pPr>
            <a:r>
              <a:rPr lang="en-GB" sz="1600" dirty="0" smtClean="0">
                <a:solidFill>
                  <a:srgbClr val="00338D"/>
                </a:solidFill>
                <a:latin typeface="Univers 45 Light" pitchFamily="2" charset="0"/>
              </a:rPr>
              <a:t>(416)777-8657</a:t>
            </a:r>
          </a:p>
        </p:txBody>
      </p:sp>
      <p:sp>
        <p:nvSpPr>
          <p:cNvPr id="29" name="Rectangle 28"/>
          <p:cNvSpPr/>
          <p:nvPr/>
        </p:nvSpPr>
        <p:spPr>
          <a:xfrm>
            <a:off x="4907280" y="4003509"/>
            <a:ext cx="2560320" cy="1498872"/>
          </a:xfrm>
          <a:prstGeom prst="rect">
            <a:avLst/>
          </a:prstGeom>
          <a:solidFill>
            <a:schemeClr val="bg1"/>
          </a:solidFill>
        </p:spPr>
        <p:txBody>
          <a:bodyPr wrap="square">
            <a:spAutoFit/>
          </a:bodyPr>
          <a:lstStyle/>
          <a:p>
            <a:pPr algn="ctr" defTabSz="571500" eaLnBrk="0" hangingPunct="0">
              <a:spcBef>
                <a:spcPct val="40000"/>
              </a:spcBef>
              <a:spcAft>
                <a:spcPct val="40000"/>
              </a:spcAft>
              <a:buClr>
                <a:schemeClr val="accent1"/>
              </a:buClr>
              <a:buSzPct val="85000"/>
              <a:buFont typeface="Wingdings" pitchFamily="2" charset="2"/>
              <a:buNone/>
              <a:tabLst>
                <a:tab pos="285750" algn="l"/>
              </a:tabLst>
            </a:pPr>
            <a:r>
              <a:rPr lang="en-GB" sz="1600" b="1" dirty="0" smtClean="0">
                <a:solidFill>
                  <a:srgbClr val="00338D"/>
                </a:solidFill>
                <a:latin typeface="Univers 45 Light" pitchFamily="2" charset="0"/>
              </a:rPr>
              <a:t>Iain Gallagher</a:t>
            </a:r>
          </a:p>
          <a:p>
            <a:pPr algn="ctr" defTabSz="571500" eaLnBrk="0" hangingPunct="0">
              <a:spcBef>
                <a:spcPts val="600"/>
              </a:spcBef>
              <a:buClr>
                <a:schemeClr val="accent1"/>
              </a:buClr>
              <a:buSzPct val="85000"/>
              <a:buFont typeface="Wingdings" pitchFamily="2" charset="2"/>
              <a:buNone/>
              <a:tabLst>
                <a:tab pos="285750" algn="l"/>
              </a:tabLst>
            </a:pPr>
            <a:r>
              <a:rPr lang="en-GB" sz="1600" dirty="0" smtClean="0">
                <a:solidFill>
                  <a:srgbClr val="00338D"/>
                </a:solidFill>
                <a:latin typeface="Univers 45 Light" pitchFamily="2" charset="0"/>
              </a:rPr>
              <a:t>Vice President </a:t>
            </a:r>
          </a:p>
          <a:p>
            <a:pPr algn="ctr" defTabSz="571500" eaLnBrk="0" hangingPunct="0">
              <a:buClr>
                <a:schemeClr val="accent1"/>
              </a:buClr>
              <a:buSzPct val="85000"/>
              <a:buFont typeface="Wingdings" pitchFamily="2" charset="2"/>
              <a:buNone/>
              <a:tabLst>
                <a:tab pos="285750" algn="l"/>
              </a:tabLst>
            </a:pPr>
            <a:r>
              <a:rPr lang="en-GB" sz="1600" dirty="0" smtClean="0">
                <a:solidFill>
                  <a:srgbClr val="00338D"/>
                </a:solidFill>
                <a:latin typeface="Univers 45 Light" pitchFamily="2" charset="0"/>
              </a:rPr>
              <a:t>KPMG Corporate Finance</a:t>
            </a:r>
          </a:p>
          <a:p>
            <a:pPr algn="ctr" defTabSz="571500" eaLnBrk="0" hangingPunct="0">
              <a:buClr>
                <a:schemeClr val="accent1"/>
              </a:buClr>
              <a:buSzPct val="85000"/>
              <a:buFont typeface="Wingdings" pitchFamily="2" charset="2"/>
              <a:buNone/>
              <a:tabLst>
                <a:tab pos="285750" algn="l"/>
              </a:tabLst>
            </a:pPr>
            <a:r>
              <a:rPr lang="en-GB" sz="1600" dirty="0" smtClean="0">
                <a:solidFill>
                  <a:srgbClr val="00338D"/>
                </a:solidFill>
                <a:latin typeface="Univers 45 Light" pitchFamily="2" charset="0"/>
                <a:hlinkClick r:id="rId5"/>
              </a:rPr>
              <a:t>igallagher@kpmg.ca</a:t>
            </a:r>
            <a:endParaRPr lang="en-GB" sz="1600" dirty="0" smtClean="0">
              <a:solidFill>
                <a:srgbClr val="00338D"/>
              </a:solidFill>
              <a:latin typeface="Univers 45 Light" pitchFamily="2" charset="0"/>
            </a:endParaRPr>
          </a:p>
          <a:p>
            <a:pPr algn="ctr" defTabSz="571500" eaLnBrk="0" hangingPunct="0">
              <a:buClr>
                <a:schemeClr val="accent1"/>
              </a:buClr>
              <a:buSzPct val="85000"/>
              <a:buFont typeface="Wingdings" pitchFamily="2" charset="2"/>
              <a:buNone/>
              <a:tabLst>
                <a:tab pos="285750" algn="l"/>
              </a:tabLst>
            </a:pPr>
            <a:r>
              <a:rPr lang="en-GB" sz="1600" dirty="0" smtClean="0">
                <a:solidFill>
                  <a:srgbClr val="00338D"/>
                </a:solidFill>
                <a:latin typeface="Univers 45 Light" pitchFamily="2" charset="0"/>
              </a:rPr>
              <a:t>(416)777-3573</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Univers 45 Light" pitchFamily="2" charset="0"/>
              </a:rPr>
              <a:t>What do we do and why is it relevant to you?</a:t>
            </a:r>
            <a:endParaRPr lang="en-US" sz="2400" dirty="0">
              <a:latin typeface="Univers 45 Light" pitchFamily="2" charset="0"/>
            </a:endParaRPr>
          </a:p>
        </p:txBody>
      </p:sp>
      <p:sp>
        <p:nvSpPr>
          <p:cNvPr id="7" name="Rectangle 6"/>
          <p:cNvSpPr/>
          <p:nvPr/>
        </p:nvSpPr>
        <p:spPr>
          <a:xfrm>
            <a:off x="381000" y="2895600"/>
            <a:ext cx="256032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Univers 45 Light" pitchFamily="2" charset="0"/>
              </a:rPr>
              <a:t>Buy</a:t>
            </a:r>
            <a:endParaRPr lang="en-US" sz="2400" b="1" dirty="0">
              <a:latin typeface="Univers 45 Light" pitchFamily="2" charset="0"/>
            </a:endParaRPr>
          </a:p>
        </p:txBody>
      </p:sp>
      <p:sp>
        <p:nvSpPr>
          <p:cNvPr id="8" name="Rectangle 7"/>
          <p:cNvSpPr/>
          <p:nvPr/>
        </p:nvSpPr>
        <p:spPr>
          <a:xfrm>
            <a:off x="3276600" y="2895600"/>
            <a:ext cx="256032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Univers 45 Light" pitchFamily="2" charset="0"/>
              </a:rPr>
              <a:t>Sell</a:t>
            </a:r>
            <a:endParaRPr lang="en-US" sz="2400" b="1" dirty="0">
              <a:latin typeface="Univers 45 Light" pitchFamily="2" charset="0"/>
            </a:endParaRPr>
          </a:p>
        </p:txBody>
      </p:sp>
      <p:sp>
        <p:nvSpPr>
          <p:cNvPr id="9" name="Rectangle 8"/>
          <p:cNvSpPr/>
          <p:nvPr/>
        </p:nvSpPr>
        <p:spPr>
          <a:xfrm>
            <a:off x="6172200" y="2895600"/>
            <a:ext cx="2560320" cy="914400"/>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Univers 45 Light" pitchFamily="2" charset="0"/>
              </a:rPr>
              <a:t>Finance</a:t>
            </a:r>
            <a:endParaRPr lang="en-US" sz="2400" b="1" dirty="0">
              <a:latin typeface="Univers 45 Light" pitchFamily="2" charset="0"/>
            </a:endParaRPr>
          </a:p>
        </p:txBody>
      </p:sp>
      <p:sp>
        <p:nvSpPr>
          <p:cNvPr id="10" name="Rectangle 9"/>
          <p:cNvSpPr/>
          <p:nvPr/>
        </p:nvSpPr>
        <p:spPr>
          <a:xfrm>
            <a:off x="381000" y="4038600"/>
            <a:ext cx="2560320" cy="1905000"/>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338D"/>
                </a:solidFill>
                <a:latin typeface="Univers 45 Light" pitchFamily="2" charset="0"/>
              </a:rPr>
              <a:t>We help companies buy companies in order to grow.</a:t>
            </a:r>
            <a:endParaRPr lang="en-US" sz="1600" b="1" dirty="0">
              <a:solidFill>
                <a:srgbClr val="00338D"/>
              </a:solidFill>
              <a:latin typeface="Univers 45 Light" pitchFamily="2" charset="0"/>
            </a:endParaRPr>
          </a:p>
        </p:txBody>
      </p:sp>
      <p:sp>
        <p:nvSpPr>
          <p:cNvPr id="11" name="Rectangle 10"/>
          <p:cNvSpPr/>
          <p:nvPr/>
        </p:nvSpPr>
        <p:spPr>
          <a:xfrm>
            <a:off x="3276600" y="4038600"/>
            <a:ext cx="2560320" cy="1905000"/>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338D"/>
                </a:solidFill>
                <a:latin typeface="Univers 45 Light" pitchFamily="2" charset="0"/>
              </a:rPr>
              <a:t>We assist companies in selling their businesses and maximizing value.</a:t>
            </a:r>
            <a:endParaRPr lang="en-US" sz="1600" b="1" dirty="0">
              <a:solidFill>
                <a:srgbClr val="00338D"/>
              </a:solidFill>
              <a:latin typeface="Univers 45 Light" pitchFamily="2" charset="0"/>
            </a:endParaRPr>
          </a:p>
        </p:txBody>
      </p:sp>
      <p:sp>
        <p:nvSpPr>
          <p:cNvPr id="12" name="Rectangle 11"/>
          <p:cNvSpPr/>
          <p:nvPr/>
        </p:nvSpPr>
        <p:spPr>
          <a:xfrm>
            <a:off x="6172200" y="4038600"/>
            <a:ext cx="2560320" cy="1905000"/>
          </a:xfrm>
          <a:prstGeom prst="rect">
            <a:avLst/>
          </a:prstGeom>
          <a:solidFill>
            <a:srgbClr val="BF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dirty="0" smtClean="0">
                <a:solidFill>
                  <a:srgbClr val="00338D"/>
                </a:solidFill>
                <a:latin typeface="Univers 45 Light" pitchFamily="2" charset="0"/>
              </a:rPr>
              <a:t>We help companies access financing through chartered banks and alternative finance providers.</a:t>
            </a:r>
            <a:endParaRPr lang="en-US" sz="1600" b="1" dirty="0">
              <a:solidFill>
                <a:srgbClr val="00338D"/>
              </a:solidFill>
              <a:latin typeface="Univers 45 Light" pitchFamily="2" charset="0"/>
            </a:endParaRPr>
          </a:p>
        </p:txBody>
      </p:sp>
      <p:pic>
        <p:nvPicPr>
          <p:cNvPr id="1026" name="Picture 2" descr="C:\Users\jbrearton\Pictures\42-27251243.jpg"/>
          <p:cNvPicPr>
            <a:picLocks noChangeArrowheads="1"/>
          </p:cNvPicPr>
          <p:nvPr/>
        </p:nvPicPr>
        <p:blipFill>
          <a:blip r:embed="rId2" cstate="print"/>
          <a:srcRect t="15872" b="4768"/>
          <a:stretch>
            <a:fillRect/>
          </a:stretch>
        </p:blipFill>
        <p:spPr bwMode="auto">
          <a:xfrm>
            <a:off x="3276600" y="1158240"/>
            <a:ext cx="2560320" cy="1508760"/>
          </a:xfrm>
          <a:prstGeom prst="rect">
            <a:avLst/>
          </a:prstGeom>
          <a:noFill/>
        </p:spPr>
      </p:pic>
      <p:pic>
        <p:nvPicPr>
          <p:cNvPr id="1028" name="Picture 4" descr="http://www.leadliaison.com/wp-content/uploads/2013/04/financial-services-marketing-automation.png"/>
          <p:cNvPicPr>
            <a:picLocks noChangeAspect="1" noChangeArrowheads="1"/>
          </p:cNvPicPr>
          <p:nvPr/>
        </p:nvPicPr>
        <p:blipFill>
          <a:blip r:embed="rId3" cstate="print"/>
          <a:srcRect/>
          <a:stretch>
            <a:fillRect/>
          </a:stretch>
        </p:blipFill>
        <p:spPr bwMode="auto">
          <a:xfrm>
            <a:off x="6172200" y="1153017"/>
            <a:ext cx="2560320" cy="1503965"/>
          </a:xfrm>
          <a:prstGeom prst="rect">
            <a:avLst/>
          </a:prstGeom>
          <a:noFill/>
        </p:spPr>
      </p:pic>
      <p:pic>
        <p:nvPicPr>
          <p:cNvPr id="1032" name="Picture 8" descr="http://www.comilfo.lv/wp-content/uploads/2011/01/business_handshake1.jpg"/>
          <p:cNvPicPr>
            <a:picLocks noChangeArrowheads="1"/>
          </p:cNvPicPr>
          <p:nvPr/>
        </p:nvPicPr>
        <p:blipFill>
          <a:blip r:embed="rId4" cstate="print"/>
          <a:srcRect b="9810"/>
          <a:stretch>
            <a:fillRect/>
          </a:stretch>
        </p:blipFill>
        <p:spPr bwMode="auto">
          <a:xfrm>
            <a:off x="381000" y="1158240"/>
            <a:ext cx="2560320" cy="150876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5"/>
          <p:cNvGraphicFramePr>
            <a:graphicFrameLocks noGrp="1"/>
          </p:cNvGraphicFramePr>
          <p:nvPr/>
        </p:nvGraphicFramePr>
        <p:xfrm>
          <a:off x="7373706" y="1524000"/>
          <a:ext cx="1584177" cy="1905004"/>
        </p:xfrm>
        <a:graphic>
          <a:graphicData uri="http://schemas.openxmlformats.org/drawingml/2006/table">
            <a:tbl>
              <a:tblPr/>
              <a:tblGrid>
                <a:gridCol w="185163"/>
                <a:gridCol w="621622"/>
                <a:gridCol w="462908"/>
                <a:gridCol w="314484"/>
              </a:tblGrid>
              <a:tr h="213644">
                <a:tc gridSpan="2">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GB" sz="750" b="1" i="0" u="none" strike="noStrike" cap="none" normalizeH="0" baseline="0" dirty="0" smtClean="0">
                          <a:ln>
                            <a:noFill/>
                          </a:ln>
                          <a:solidFill>
                            <a:schemeClr val="bg1"/>
                          </a:solidFill>
                          <a:effectLst/>
                          <a:latin typeface="Univers 45 Light" pitchFamily="2" charset="0"/>
                          <a:cs typeface="Arial" charset="0"/>
                        </a:rPr>
                        <a:t>2012**</a:t>
                      </a:r>
                      <a:endParaRPr kumimoji="0" lang="en-US" sz="750" b="1" i="0" u="none" strike="noStrike" cap="none" normalizeH="0" baseline="0" dirty="0" smtClean="0">
                        <a:ln>
                          <a:noFill/>
                        </a:ln>
                        <a:solidFill>
                          <a:schemeClr val="bg1"/>
                        </a:solidFill>
                        <a:effectLst/>
                        <a:latin typeface="Univers 45 Light" pitchFamily="2" charset="0"/>
                        <a:cs typeface="Arial" charset="0"/>
                      </a:endParaRPr>
                    </a:p>
                  </a:txBody>
                  <a:tcPr marL="38100" marR="38100" marT="38100" marB="38100" anchor="ctr" horzOverflow="overflow">
                    <a:lnL w="12700" cap="flat" cmpd="sng" algn="ctr">
                      <a:solidFill>
                        <a:srgbClr val="00338D"/>
                      </a:solidFill>
                      <a:prstDash val="solid"/>
                      <a:round/>
                      <a:headEnd type="none" w="med" len="med"/>
                      <a:tailEnd type="none" w="med" len="med"/>
                    </a:lnL>
                    <a:lnR>
                      <a:noFill/>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 typeface="Arial" charset="0"/>
                        <a:buNone/>
                        <a:tabLst/>
                      </a:pPr>
                      <a:r>
                        <a:rPr kumimoji="0" lang="en-US" sz="750" b="1" i="0" u="none" strike="noStrike" cap="none" normalizeH="0" baseline="0" dirty="0" smtClean="0">
                          <a:ln>
                            <a:noFill/>
                          </a:ln>
                          <a:solidFill>
                            <a:schemeClr val="bg1"/>
                          </a:solidFill>
                          <a:effectLst/>
                          <a:latin typeface="Univers 45 Light" pitchFamily="2" charset="0"/>
                          <a:cs typeface="Arial" charset="0"/>
                        </a:rPr>
                        <a:t>No. of deals</a:t>
                      </a:r>
                    </a:p>
                  </a:txBody>
                  <a:tcPr marL="38100" marR="38100" marT="38100" marB="38100" anchor="ctr" horzOverflow="overflow">
                    <a:lnL>
                      <a:noFill/>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1" i="0" u="none" strike="noStrike" kern="1200" cap="none" normalizeH="0" baseline="0" dirty="0" smtClean="0">
                          <a:ln>
                            <a:noFill/>
                          </a:ln>
                          <a:solidFill>
                            <a:srgbClr val="00338D"/>
                          </a:solidFill>
                          <a:effectLst/>
                          <a:latin typeface="Univers 45 Light" pitchFamily="2" charset="0"/>
                          <a:ea typeface="+mn-ea"/>
                          <a:cs typeface="Arial" charset="0"/>
                        </a:rPr>
                        <a:t>1</a:t>
                      </a:r>
                      <a:endParaRPr kumimoji="0" lang="en-US" sz="750" b="1" i="0" u="none" strike="noStrike" kern="1200" cap="none" normalizeH="0" baseline="0" dirty="0" smtClean="0">
                        <a:ln>
                          <a:noFill/>
                        </a:ln>
                        <a:solidFill>
                          <a:srgbClr val="00338D"/>
                        </a:solidFill>
                        <a:effectLst/>
                        <a:latin typeface="Univers 45 Light" pitchFamily="2" charset="0"/>
                        <a:ea typeface="+mn-ea"/>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gridSpan="2">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US" sz="750" b="1" i="0" u="none" strike="noStrike" kern="1200" cap="none" normalizeH="0" baseline="0" dirty="0">
                          <a:ln>
                            <a:noFill/>
                          </a:ln>
                          <a:solidFill>
                            <a:srgbClr val="00338D"/>
                          </a:solidFill>
                          <a:effectLst/>
                          <a:latin typeface="Univers 45 Light" pitchFamily="2" charset="0"/>
                          <a:ea typeface="+mn-ea"/>
                          <a:cs typeface="Arial" charset="0"/>
                        </a:rPr>
                        <a:t>KPMG</a:t>
                      </a:r>
                    </a:p>
                  </a:txBody>
                  <a:tcPr marL="9525" marR="9525" marT="9525" marB="0">
                    <a:lnL>
                      <a:noFill/>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hMerge="1">
                  <a:txBody>
                    <a:bodyPr/>
                    <a:lstStyle/>
                    <a:p>
                      <a:endParaRPr lang="en-GB" dirty="0"/>
                    </a:p>
                  </a:txBody>
                  <a:tcPr/>
                </a:tc>
                <a:tc>
                  <a:txBody>
                    <a:bodyPr/>
                    <a:lstStyle/>
                    <a:p>
                      <a:pPr marL="0" marR="0" lvl="0" indent="0" algn="r" defTabSz="914400" rtl="0" eaLnBrk="1" fontAlgn="base" latinLnBrk="0" hangingPunct="1">
                        <a:lnSpc>
                          <a:spcPct val="100000"/>
                        </a:lnSpc>
                        <a:spcBef>
                          <a:spcPct val="25000"/>
                        </a:spcBef>
                        <a:spcAft>
                          <a:spcPct val="0"/>
                        </a:spcAft>
                        <a:buClrTx/>
                        <a:buSzTx/>
                        <a:buFont typeface="Arial" charset="0"/>
                        <a:buNone/>
                        <a:tabLst/>
                      </a:pPr>
                      <a:r>
                        <a:rPr kumimoji="0" lang="en-US" sz="750" b="1" i="0" u="none" strike="noStrike" kern="1200" cap="none" normalizeH="0" baseline="0" dirty="0" smtClean="0">
                          <a:ln>
                            <a:noFill/>
                          </a:ln>
                          <a:solidFill>
                            <a:srgbClr val="00338D"/>
                          </a:solidFill>
                          <a:effectLst/>
                          <a:latin typeface="Univers 45 Light" pitchFamily="2" charset="0"/>
                          <a:ea typeface="+mn-ea"/>
                          <a:cs typeface="Arial" charset="0"/>
                        </a:rPr>
                        <a:t>332</a:t>
                      </a:r>
                      <a:endParaRPr kumimoji="0" lang="en-US" sz="750" b="1" i="0" u="none" strike="noStrike" kern="1200" cap="none" normalizeH="0" baseline="0" dirty="0">
                        <a:ln>
                          <a:noFill/>
                        </a:ln>
                        <a:solidFill>
                          <a:srgbClr val="00338D"/>
                        </a:solidFill>
                        <a:effectLst/>
                        <a:latin typeface="Univers 45 Light" pitchFamily="2" charset="0"/>
                        <a:ea typeface="+mn-ea"/>
                        <a:cs typeface="Arial" charset="0"/>
                      </a:endParaRPr>
                    </a:p>
                  </a:txBody>
                  <a:tcPr marL="9525" marR="9525" marT="9525" marB="0">
                    <a:lnL>
                      <a:noFill/>
                    </a:lnL>
                    <a:lnR w="12700" cap="flat" cmpd="sng" algn="ctr">
                      <a:solidFill>
                        <a:srgbClr val="00338D"/>
                      </a:solid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solidFill>
                      <a:srgbClr val="BFDEE4"/>
                    </a:solid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algn="l" fontAlgn="t"/>
                      <a:r>
                        <a:rPr lang="en-US" sz="750" b="0" i="0" u="none" strike="noStrike" dirty="0" smtClean="0">
                          <a:solidFill>
                            <a:srgbClr val="000000"/>
                          </a:solidFill>
                          <a:latin typeface="Univers 45 Light" pitchFamily="2" charset="0"/>
                          <a:ea typeface="Verdana" pitchFamily="34" charset="0"/>
                          <a:cs typeface="Verdana" pitchFamily="34" charset="0"/>
                        </a:rPr>
                        <a:t>PwC</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331</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3</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smtClean="0">
                          <a:solidFill>
                            <a:srgbClr val="000000"/>
                          </a:solidFill>
                          <a:latin typeface="Univers 45 Light" pitchFamily="2" charset="0"/>
                          <a:ea typeface="Verdana" pitchFamily="34" charset="0"/>
                          <a:cs typeface="Verdana" pitchFamily="34" charset="0"/>
                        </a:rPr>
                        <a:t>Morgan Stanley</a:t>
                      </a:r>
                      <a:endParaRPr lang="en-US" sz="750" b="0" i="0" u="none" strike="noStrike" kern="1200"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219</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4</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smtClean="0">
                          <a:solidFill>
                            <a:srgbClr val="000000"/>
                          </a:solidFill>
                          <a:latin typeface="Univers 45 Light" pitchFamily="2" charset="0"/>
                          <a:ea typeface="Verdana" pitchFamily="34" charset="0"/>
                          <a:cs typeface="Verdana" pitchFamily="34" charset="0"/>
                        </a:rPr>
                        <a:t>Rothschild</a:t>
                      </a:r>
                      <a:endParaRPr lang="en-US" sz="750" b="0" i="0" u="none" strike="noStrike" kern="1200"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212</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4</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t" latinLnBrk="0" hangingPunct="1">
                        <a:lnSpc>
                          <a:spcPct val="100000"/>
                        </a:lnSpc>
                        <a:spcBef>
                          <a:spcPts val="600"/>
                        </a:spcBef>
                        <a:spcAft>
                          <a:spcPct val="0"/>
                        </a:spcAft>
                        <a:buClrTx/>
                        <a:buSzTx/>
                        <a:buFont typeface="Arial" charset="0"/>
                        <a:buNone/>
                        <a:tabLst/>
                      </a:pPr>
                      <a:r>
                        <a:rPr lang="en-GB" sz="750" b="0" i="0" u="none" strike="noStrike" kern="1200" dirty="0" smtClean="0">
                          <a:solidFill>
                            <a:srgbClr val="000000"/>
                          </a:solidFill>
                          <a:latin typeface="Univers 45 Light" pitchFamily="2" charset="0"/>
                          <a:ea typeface="Verdana" pitchFamily="34" charset="0"/>
                          <a:cs typeface="Verdana" pitchFamily="34" charset="0"/>
                        </a:rPr>
                        <a:t>Goldman Sachs &amp; Co</a:t>
                      </a:r>
                    </a:p>
                  </a:txBody>
                  <a:tcPr marL="9525" marR="9525" marT="9525" marB="0">
                    <a:lnL>
                      <a:noFill/>
                    </a:lnL>
                    <a:lnR>
                      <a:noFill/>
                    </a:lnR>
                    <a:lnT>
                      <a:noFill/>
                    </a:lnT>
                    <a:lnB>
                      <a:noFill/>
                    </a:lnB>
                    <a:lnTlToBr>
                      <a:noFill/>
                    </a:lnTlToBr>
                    <a:lnBlToTr>
                      <a:noFill/>
                    </a:lnBlToTr>
                    <a:noFill/>
                  </a:tcPr>
                </a:tc>
                <a:tc hMerge="1">
                  <a:txBody>
                    <a:bodyPr/>
                    <a:lstStyle/>
                    <a:p>
                      <a:endParaRPr lang="en-GB" dirty="0"/>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212</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6</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smtClean="0">
                          <a:solidFill>
                            <a:srgbClr val="000000"/>
                          </a:solidFill>
                          <a:latin typeface="Univers 45 Light" pitchFamily="2" charset="0"/>
                          <a:ea typeface="Verdana" pitchFamily="34" charset="0"/>
                          <a:cs typeface="Verdana" pitchFamily="34" charset="0"/>
                        </a:rPr>
                        <a:t>IMAP</a:t>
                      </a:r>
                      <a:endParaRPr lang="en-US" sz="750" b="0" i="0" u="none" strike="noStrike" kern="1200"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196</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7</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smtClean="0">
                          <a:solidFill>
                            <a:srgbClr val="000000"/>
                          </a:solidFill>
                          <a:latin typeface="Univers 45 Light" pitchFamily="2" charset="0"/>
                          <a:ea typeface="Verdana" pitchFamily="34" charset="0"/>
                          <a:cs typeface="Verdana" pitchFamily="34" charset="0"/>
                        </a:rPr>
                        <a:t>Lazard</a:t>
                      </a:r>
                      <a:endParaRPr lang="en-US" sz="750" b="0" i="0" u="none" strike="noStrike" kern="1200"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187</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8</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smtClean="0">
                          <a:solidFill>
                            <a:srgbClr val="000000"/>
                          </a:solidFill>
                          <a:latin typeface="Univers 45 Light" pitchFamily="2" charset="0"/>
                          <a:ea typeface="Verdana" pitchFamily="34" charset="0"/>
                          <a:cs typeface="Verdana" pitchFamily="34" charset="0"/>
                        </a:rPr>
                        <a:t>Deloitte</a:t>
                      </a:r>
                      <a:endParaRPr lang="en-US" sz="750" b="0" i="0" u="none" strike="noStrike" kern="1200"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185</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de-DE" sz="750" b="0" i="0" u="none" strike="noStrike" cap="none" normalizeH="0" baseline="0" dirty="0" smtClean="0">
                          <a:ln>
                            <a:noFill/>
                          </a:ln>
                          <a:solidFill>
                            <a:schemeClr val="tx1"/>
                          </a:solidFill>
                          <a:effectLst/>
                          <a:latin typeface="Univers 45 Light" pitchFamily="2" charset="0"/>
                          <a:cs typeface="Arial" charset="0"/>
                        </a:rPr>
                        <a:t>9</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smtClean="0">
                          <a:solidFill>
                            <a:srgbClr val="000000"/>
                          </a:solidFill>
                          <a:latin typeface="Univers 45 Light" pitchFamily="2" charset="0"/>
                          <a:ea typeface="Verdana" pitchFamily="34" charset="0"/>
                          <a:cs typeface="Verdana" pitchFamily="34" charset="0"/>
                        </a:rPr>
                        <a:t>Nomura</a:t>
                      </a:r>
                      <a:endParaRPr lang="en-US" sz="750" b="0" i="0" u="none" strike="noStrike" kern="1200"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157</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136">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10</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gridSpan="2">
                  <a:txBody>
                    <a:bodyPr/>
                    <a:lstStyle/>
                    <a:p>
                      <a:pPr marL="0" algn="l" defTabSz="914400" rtl="0" eaLnBrk="1" fontAlgn="t" latinLnBrk="0" hangingPunct="1"/>
                      <a:r>
                        <a:rPr lang="en-US" sz="750" b="0" i="0" u="none" strike="noStrike" kern="1200" dirty="0" smtClean="0">
                          <a:solidFill>
                            <a:srgbClr val="000000"/>
                          </a:solidFill>
                          <a:latin typeface="Univers 45 Light" pitchFamily="2" charset="0"/>
                          <a:ea typeface="Verdana" pitchFamily="34" charset="0"/>
                          <a:cs typeface="Verdana" pitchFamily="34" charset="0"/>
                        </a:rPr>
                        <a:t>Barclays</a:t>
                      </a:r>
                      <a:endParaRPr lang="en-US" sz="750" b="0" i="0" u="none" strike="noStrike" kern="1200"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hMerge="1">
                  <a:txBody>
                    <a:bodyPr/>
                    <a:lstStyle/>
                    <a:p>
                      <a:endParaRPr lang="en-GB" dirty="0"/>
                    </a:p>
                  </a:txBody>
                  <a:tcPr/>
                </a:tc>
                <a:tc>
                  <a:txBody>
                    <a:bodyPr/>
                    <a:lstStyle/>
                    <a:p>
                      <a:pPr algn="r" fontAlgn="t"/>
                      <a:r>
                        <a:rPr lang="en-US" sz="750" b="0" i="0" u="none" strike="noStrike" dirty="0" smtClean="0">
                          <a:solidFill>
                            <a:srgbClr val="000000"/>
                          </a:solidFill>
                          <a:latin typeface="Univers 45 Light" pitchFamily="2" charset="0"/>
                          <a:ea typeface="Verdana" pitchFamily="34" charset="0"/>
                          <a:cs typeface="Verdana" pitchFamily="34" charset="0"/>
                        </a:rPr>
                        <a:t>154</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w="12700" cap="flat" cmpd="sng" algn="ctr">
                      <a:solidFill>
                        <a:srgbClr val="00338D"/>
                      </a:solidFill>
                      <a:prstDash val="solid"/>
                      <a:round/>
                      <a:headEnd type="none" w="med" len="med"/>
                      <a:tailEnd type="none" w="med" len="med"/>
                    </a:lnR>
                    <a:lnT>
                      <a:noFill/>
                    </a:lnT>
                    <a:lnB w="12700" cap="flat" cmpd="sng" algn="ctr">
                      <a:solidFill>
                        <a:srgbClr val="00338D"/>
                      </a:solidFill>
                      <a:prstDash val="solid"/>
                      <a:round/>
                      <a:headEnd type="none" w="med" len="med"/>
                      <a:tailEnd type="none" w="med" len="med"/>
                    </a:lnB>
                    <a:lnTlToBr>
                      <a:noFill/>
                    </a:lnTlToBr>
                    <a:lnBlToTr>
                      <a:noFill/>
                    </a:lnBlToTr>
                    <a:noFill/>
                  </a:tcPr>
                </a:tc>
              </a:tr>
            </a:tbl>
          </a:graphicData>
        </a:graphic>
      </p:graphicFrame>
      <p:graphicFrame>
        <p:nvGraphicFramePr>
          <p:cNvPr id="17" name="Group 5"/>
          <p:cNvGraphicFramePr>
            <a:graphicFrameLocks noGrp="1"/>
          </p:cNvGraphicFramePr>
          <p:nvPr/>
        </p:nvGraphicFramePr>
        <p:xfrm>
          <a:off x="5578623" y="2196988"/>
          <a:ext cx="1584177" cy="1872216"/>
        </p:xfrm>
        <a:graphic>
          <a:graphicData uri="http://schemas.openxmlformats.org/drawingml/2006/table">
            <a:tbl>
              <a:tblPr/>
              <a:tblGrid>
                <a:gridCol w="185163"/>
                <a:gridCol w="621622"/>
                <a:gridCol w="462908"/>
                <a:gridCol w="314484"/>
              </a:tblGrid>
              <a:tr h="197076">
                <a:tc gridSpan="2">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GB" sz="750" b="1" i="0" u="none" strike="noStrike" cap="none" normalizeH="0" baseline="0" dirty="0" smtClean="0">
                          <a:ln>
                            <a:noFill/>
                          </a:ln>
                          <a:solidFill>
                            <a:schemeClr val="bg1"/>
                          </a:solidFill>
                          <a:effectLst/>
                          <a:latin typeface="Univers 45 Light" pitchFamily="2" charset="0"/>
                          <a:cs typeface="Arial" charset="0"/>
                        </a:rPr>
                        <a:t>2011*</a:t>
                      </a:r>
                      <a:endParaRPr kumimoji="0" lang="en-US" sz="750" b="1" i="0" u="none" strike="noStrike" cap="none" normalizeH="0" baseline="0" dirty="0" smtClean="0">
                        <a:ln>
                          <a:noFill/>
                        </a:ln>
                        <a:solidFill>
                          <a:schemeClr val="bg1"/>
                        </a:solidFill>
                        <a:effectLst/>
                        <a:latin typeface="Univers 45 Light" pitchFamily="2" charset="0"/>
                        <a:cs typeface="Arial" charset="0"/>
                      </a:endParaRPr>
                    </a:p>
                  </a:txBody>
                  <a:tcPr marL="38100" marR="38100" marT="38100" marB="38100" anchor="ctr" horzOverflow="overflow">
                    <a:lnL w="12700" cap="flat" cmpd="sng" algn="ctr">
                      <a:solidFill>
                        <a:srgbClr val="00338D"/>
                      </a:solidFill>
                      <a:prstDash val="solid"/>
                      <a:round/>
                      <a:headEnd type="none" w="med" len="med"/>
                      <a:tailEnd type="none" w="med" len="med"/>
                    </a:lnL>
                    <a:lnR>
                      <a:noFill/>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 typeface="Arial" charset="0"/>
                        <a:buNone/>
                        <a:tabLst/>
                      </a:pPr>
                      <a:r>
                        <a:rPr kumimoji="0" lang="en-US" sz="750" b="1" i="0" u="none" strike="noStrike" cap="none" normalizeH="0" baseline="0" dirty="0" smtClean="0">
                          <a:ln>
                            <a:noFill/>
                          </a:ln>
                          <a:solidFill>
                            <a:schemeClr val="bg1"/>
                          </a:solidFill>
                          <a:effectLst/>
                          <a:latin typeface="Univers 45 Light" pitchFamily="2" charset="0"/>
                          <a:cs typeface="Arial" charset="0"/>
                        </a:rPr>
                        <a:t>No. of deals</a:t>
                      </a:r>
                    </a:p>
                  </a:txBody>
                  <a:tcPr marL="38100" marR="38100" marT="38100" marB="38100" anchor="ctr" horzOverflow="overflow">
                    <a:lnL>
                      <a:noFill/>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1" i="0" u="none" strike="noStrike" kern="1200" cap="none" normalizeH="0" baseline="0" dirty="0" smtClean="0">
                          <a:ln>
                            <a:noFill/>
                          </a:ln>
                          <a:solidFill>
                            <a:srgbClr val="00338D"/>
                          </a:solidFill>
                          <a:effectLst/>
                          <a:latin typeface="Univers 45 Light" pitchFamily="2" charset="0"/>
                          <a:ea typeface="+mn-ea"/>
                          <a:cs typeface="Arial" charset="0"/>
                        </a:rPr>
                        <a:t>1</a:t>
                      </a:r>
                      <a:endParaRPr kumimoji="0" lang="en-US" sz="750" b="1" i="0" u="none" strike="noStrike" kern="1200" cap="none" normalizeH="0" baseline="0" dirty="0" smtClean="0">
                        <a:ln>
                          <a:noFill/>
                        </a:ln>
                        <a:solidFill>
                          <a:srgbClr val="00338D"/>
                        </a:solidFill>
                        <a:effectLst/>
                        <a:latin typeface="Univers 45 Light" pitchFamily="2" charset="0"/>
                        <a:ea typeface="+mn-ea"/>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gridSpan="2">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US" sz="750" b="1" i="0" u="none" strike="noStrike" kern="1200" cap="none" normalizeH="0" baseline="0" dirty="0">
                          <a:ln>
                            <a:noFill/>
                          </a:ln>
                          <a:solidFill>
                            <a:srgbClr val="00338D"/>
                          </a:solidFill>
                          <a:effectLst/>
                          <a:latin typeface="Univers 45 Light" pitchFamily="2" charset="0"/>
                          <a:ea typeface="+mn-ea"/>
                          <a:cs typeface="Arial" charset="0"/>
                        </a:rPr>
                        <a:t>KPMG</a:t>
                      </a:r>
                    </a:p>
                  </a:txBody>
                  <a:tcPr marL="9525" marR="9525" marT="9525" marB="0">
                    <a:lnL>
                      <a:noFill/>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ct val="25000"/>
                        </a:spcBef>
                        <a:spcAft>
                          <a:spcPct val="0"/>
                        </a:spcAft>
                        <a:buClrTx/>
                        <a:buSzTx/>
                        <a:buFont typeface="Arial" charset="0"/>
                        <a:buNone/>
                        <a:tabLst/>
                      </a:pPr>
                      <a:r>
                        <a:rPr kumimoji="0" lang="en-US" sz="750" b="1" i="0" u="none" strike="noStrike" kern="1200" cap="none" normalizeH="0" baseline="0" dirty="0">
                          <a:ln>
                            <a:noFill/>
                          </a:ln>
                          <a:solidFill>
                            <a:srgbClr val="00338D"/>
                          </a:solidFill>
                          <a:effectLst/>
                          <a:latin typeface="Univers 45 Light" pitchFamily="2" charset="0"/>
                          <a:ea typeface="+mn-ea"/>
                          <a:cs typeface="Arial" charset="0"/>
                        </a:rPr>
                        <a:t>360</a:t>
                      </a:r>
                    </a:p>
                  </a:txBody>
                  <a:tcPr marL="9525" marR="9525" marT="9525" marB="0">
                    <a:lnL>
                      <a:noFill/>
                    </a:lnL>
                    <a:lnR w="12700" cap="flat" cmpd="sng" algn="ctr">
                      <a:solidFill>
                        <a:srgbClr val="00338D"/>
                      </a:solid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solidFill>
                      <a:srgbClr val="BFDEE4"/>
                    </a:solidFill>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algn="l" fontAlgn="t"/>
                      <a:r>
                        <a:rPr lang="en-US" sz="750" b="0" i="0" u="none" strike="noStrike" dirty="0" smtClean="0">
                          <a:solidFill>
                            <a:srgbClr val="000000"/>
                          </a:solidFill>
                          <a:latin typeface="Univers 45 Light" pitchFamily="2" charset="0"/>
                          <a:ea typeface="Verdana" pitchFamily="34" charset="0"/>
                          <a:cs typeface="Verdana" pitchFamily="34" charset="0"/>
                        </a:rPr>
                        <a:t>PwC</a:t>
                      </a:r>
                      <a:endParaRPr lang="en-US" sz="750" b="0" i="0" u="none" strike="noStrike" dirty="0">
                        <a:solidFill>
                          <a:srgbClr val="000000"/>
                        </a:solidFill>
                        <a:latin typeface="Univers 45 Light" pitchFamily="2" charset="0"/>
                        <a:ea typeface="Verdana" pitchFamily="34" charset="0"/>
                        <a:cs typeface="Verdana" pitchFamily="34" charset="0"/>
                      </a:endParaRP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270</a:t>
                      </a: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3</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a:solidFill>
                            <a:srgbClr val="000000"/>
                          </a:solidFill>
                          <a:latin typeface="Univers 45 Light" pitchFamily="2" charset="0"/>
                          <a:ea typeface="Verdana" pitchFamily="34" charset="0"/>
                          <a:cs typeface="Verdana" pitchFamily="34" charset="0"/>
                        </a:rPr>
                        <a:t>Goldman Sachs &amp; Co</a:t>
                      </a: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238</a:t>
                      </a: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3</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a:solidFill>
                            <a:srgbClr val="000000"/>
                          </a:solidFill>
                          <a:latin typeface="Univers 45 Light" pitchFamily="2" charset="0"/>
                          <a:ea typeface="Verdana" pitchFamily="34" charset="0"/>
                          <a:cs typeface="Verdana" pitchFamily="34" charset="0"/>
                        </a:rPr>
                        <a:t>Morgan Stanley</a:t>
                      </a: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234</a:t>
                      </a: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5</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a:solidFill>
                            <a:srgbClr val="000000"/>
                          </a:solidFill>
                          <a:latin typeface="Univers 45 Light" pitchFamily="2" charset="0"/>
                          <a:ea typeface="Verdana" pitchFamily="34" charset="0"/>
                          <a:cs typeface="Verdana" pitchFamily="34" charset="0"/>
                        </a:rPr>
                        <a:t>Ernst &amp; Young LLP</a:t>
                      </a: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226</a:t>
                      </a: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5</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a:solidFill>
                            <a:srgbClr val="000000"/>
                          </a:solidFill>
                          <a:latin typeface="Univers 45 Light" pitchFamily="2" charset="0"/>
                          <a:ea typeface="Verdana" pitchFamily="34" charset="0"/>
                          <a:cs typeface="Verdana" pitchFamily="34" charset="0"/>
                        </a:rPr>
                        <a:t>Rothschild</a:t>
                      </a: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205</a:t>
                      </a: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7</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a:solidFill>
                            <a:srgbClr val="000000"/>
                          </a:solidFill>
                          <a:latin typeface="Univers 45 Light" pitchFamily="2" charset="0"/>
                          <a:ea typeface="Verdana" pitchFamily="34" charset="0"/>
                          <a:cs typeface="Verdana" pitchFamily="34" charset="0"/>
                        </a:rPr>
                        <a:t>JP Morgan</a:t>
                      </a: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195</a:t>
                      </a: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8</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a:solidFill>
                            <a:srgbClr val="000000"/>
                          </a:solidFill>
                          <a:latin typeface="Univers 45 Light" pitchFamily="2" charset="0"/>
                          <a:ea typeface="Verdana" pitchFamily="34" charset="0"/>
                          <a:cs typeface="Verdana" pitchFamily="34" charset="0"/>
                        </a:rPr>
                        <a:t>UBS</a:t>
                      </a: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194</a:t>
                      </a: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601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de-DE" sz="750" b="0" i="0" u="none" strike="noStrike" cap="none" normalizeH="0" baseline="0" dirty="0" smtClean="0">
                          <a:ln>
                            <a:noFill/>
                          </a:ln>
                          <a:solidFill>
                            <a:schemeClr val="tx1"/>
                          </a:solidFill>
                          <a:effectLst/>
                          <a:latin typeface="Univers 45 Light" pitchFamily="2" charset="0"/>
                          <a:cs typeface="Arial" charset="0"/>
                        </a:rPr>
                        <a:t>9</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algn="l" defTabSz="914400" rtl="0" eaLnBrk="1" fontAlgn="t" latinLnBrk="0" hangingPunct="1"/>
                      <a:r>
                        <a:rPr lang="en-US" sz="750" b="0" i="0" u="none" strike="noStrike" kern="1200" dirty="0">
                          <a:solidFill>
                            <a:srgbClr val="000000"/>
                          </a:solidFill>
                          <a:latin typeface="Univers 45 Light" pitchFamily="2" charset="0"/>
                          <a:ea typeface="Verdana" pitchFamily="34" charset="0"/>
                          <a:cs typeface="Verdana" pitchFamily="34" charset="0"/>
                        </a:rPr>
                        <a:t>Credit Suisse</a:t>
                      </a:r>
                    </a:p>
                  </a:txBody>
                  <a:tcPr marL="9525" marR="9525" marT="9525" marB="0">
                    <a:lnL>
                      <a:noFill/>
                    </a:lnL>
                    <a:lnR>
                      <a:noFill/>
                    </a:lnR>
                    <a:lnT>
                      <a:noFill/>
                    </a:lnT>
                    <a:lnB>
                      <a:noFill/>
                    </a:lnB>
                    <a:lnTlToBr>
                      <a:noFill/>
                    </a:lnTlToBr>
                    <a:lnBlToTr>
                      <a:noFill/>
                    </a:lnBlToTr>
                    <a:noFill/>
                  </a:tcPr>
                </a:tc>
                <a:tc hMerge="1">
                  <a:txBody>
                    <a:bodyPr/>
                    <a:lstStyle/>
                    <a:p>
                      <a:endParaRPr lang="en-GB"/>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189</a:t>
                      </a:r>
                    </a:p>
                  </a:txBody>
                  <a:tcPr marL="9525" marR="9525" marT="9525" marB="0">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270978">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10</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gridSpan="2">
                  <a:txBody>
                    <a:bodyPr/>
                    <a:lstStyle/>
                    <a:p>
                      <a:pPr marL="0" algn="l" defTabSz="914400" rtl="0" eaLnBrk="1" fontAlgn="t" latinLnBrk="0" hangingPunct="1"/>
                      <a:r>
                        <a:rPr lang="en-US" sz="750" b="0" i="0" u="none" strike="noStrike" kern="1200" dirty="0">
                          <a:solidFill>
                            <a:srgbClr val="000000"/>
                          </a:solidFill>
                          <a:latin typeface="Univers 45 Light" pitchFamily="2" charset="0"/>
                          <a:ea typeface="Verdana" pitchFamily="34" charset="0"/>
                          <a:cs typeface="Verdana" pitchFamily="34" charset="0"/>
                        </a:rPr>
                        <a:t>Bank of America Merrill Lynch</a:t>
                      </a:r>
                    </a:p>
                  </a:txBody>
                  <a:tcPr marL="9525" marR="9525" marT="9525" marB="0">
                    <a:lnL>
                      <a:noFill/>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hMerge="1">
                  <a:txBody>
                    <a:bodyPr/>
                    <a:lstStyle/>
                    <a:p>
                      <a:endParaRPr lang="en-GB" dirty="0"/>
                    </a:p>
                  </a:txBody>
                  <a:tcPr/>
                </a:tc>
                <a:tc>
                  <a:txBody>
                    <a:bodyPr/>
                    <a:lstStyle/>
                    <a:p>
                      <a:pPr algn="r" fontAlgn="t"/>
                      <a:r>
                        <a:rPr lang="en-US" sz="750" b="0" i="0" u="none" strike="noStrike" dirty="0">
                          <a:solidFill>
                            <a:srgbClr val="000000"/>
                          </a:solidFill>
                          <a:latin typeface="Univers 45 Light" pitchFamily="2" charset="0"/>
                          <a:ea typeface="Verdana" pitchFamily="34" charset="0"/>
                          <a:cs typeface="Verdana" pitchFamily="34" charset="0"/>
                        </a:rPr>
                        <a:t>179</a:t>
                      </a:r>
                    </a:p>
                  </a:txBody>
                  <a:tcPr marL="9525" marR="9525" marT="9525" marB="0">
                    <a:lnL>
                      <a:noFill/>
                    </a:lnL>
                    <a:lnR w="12700" cap="flat" cmpd="sng" algn="ctr">
                      <a:solidFill>
                        <a:srgbClr val="00338D"/>
                      </a:solidFill>
                      <a:prstDash val="solid"/>
                      <a:round/>
                      <a:headEnd type="none" w="med" len="med"/>
                      <a:tailEnd type="none" w="med" len="med"/>
                    </a:lnR>
                    <a:lnT>
                      <a:noFill/>
                    </a:lnT>
                    <a:lnB w="12700" cap="flat" cmpd="sng" algn="ctr">
                      <a:solidFill>
                        <a:srgbClr val="00338D"/>
                      </a:solidFill>
                      <a:prstDash val="solid"/>
                      <a:round/>
                      <a:headEnd type="none" w="med" len="med"/>
                      <a:tailEnd type="none" w="med" len="med"/>
                    </a:lnB>
                    <a:lnTlToBr>
                      <a:noFill/>
                    </a:lnTlToBr>
                    <a:lnBlToTr>
                      <a:noFill/>
                    </a:lnBlToTr>
                    <a:noFill/>
                  </a:tcPr>
                </a:tc>
              </a:tr>
            </a:tbl>
          </a:graphicData>
        </a:graphic>
      </p:graphicFrame>
      <p:graphicFrame>
        <p:nvGraphicFramePr>
          <p:cNvPr id="16" name="Group 5"/>
          <p:cNvGraphicFramePr>
            <a:graphicFrameLocks noGrp="1"/>
          </p:cNvGraphicFramePr>
          <p:nvPr/>
        </p:nvGraphicFramePr>
        <p:xfrm>
          <a:off x="3752850" y="2816116"/>
          <a:ext cx="1584176" cy="1908283"/>
        </p:xfrm>
        <a:graphic>
          <a:graphicData uri="http://schemas.openxmlformats.org/drawingml/2006/table">
            <a:tbl>
              <a:tblPr/>
              <a:tblGrid>
                <a:gridCol w="185163"/>
                <a:gridCol w="621621"/>
                <a:gridCol w="462908"/>
                <a:gridCol w="314484"/>
              </a:tblGrid>
              <a:tr h="214013">
                <a:tc gridSpan="2">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GB" sz="750" b="1" i="0" u="none" strike="noStrike" cap="none" normalizeH="0" baseline="0" dirty="0" smtClean="0">
                          <a:ln>
                            <a:noFill/>
                          </a:ln>
                          <a:solidFill>
                            <a:schemeClr val="bg1"/>
                          </a:solidFill>
                          <a:effectLst/>
                          <a:latin typeface="Univers 45 Light" pitchFamily="2" charset="0"/>
                          <a:cs typeface="Arial" charset="0"/>
                        </a:rPr>
                        <a:t>2010*</a:t>
                      </a:r>
                      <a:endParaRPr kumimoji="0" lang="en-US" sz="750" b="1" i="0" u="none" strike="noStrike" cap="none" normalizeH="0" baseline="0" dirty="0" smtClean="0">
                        <a:ln>
                          <a:noFill/>
                        </a:ln>
                        <a:solidFill>
                          <a:schemeClr val="bg1"/>
                        </a:solidFill>
                        <a:effectLst/>
                        <a:latin typeface="Univers 45 Light" pitchFamily="2" charset="0"/>
                        <a:cs typeface="Arial" charset="0"/>
                      </a:endParaRPr>
                    </a:p>
                  </a:txBody>
                  <a:tcPr marL="38100" marR="38100" marT="38100" marB="38100" anchor="ctr" horzOverflow="overflow">
                    <a:lnL w="12700" cap="flat" cmpd="sng" algn="ctr">
                      <a:solidFill>
                        <a:srgbClr val="00338D"/>
                      </a:solidFill>
                      <a:prstDash val="solid"/>
                      <a:round/>
                      <a:headEnd type="none" w="med" len="med"/>
                      <a:tailEnd type="none" w="med" len="med"/>
                    </a:lnL>
                    <a:lnR>
                      <a:noFill/>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c gridSpan="2">
                  <a:txBody>
                    <a:bodyPr/>
                    <a:lstStyle/>
                    <a:p>
                      <a:pPr marL="0" marR="0" lvl="0" indent="0" algn="r" defTabSz="914400" rtl="0" eaLnBrk="1" fontAlgn="base" latinLnBrk="0" hangingPunct="1">
                        <a:lnSpc>
                          <a:spcPct val="100000"/>
                        </a:lnSpc>
                        <a:spcBef>
                          <a:spcPct val="0"/>
                        </a:spcBef>
                        <a:spcAft>
                          <a:spcPct val="0"/>
                        </a:spcAft>
                        <a:buClrTx/>
                        <a:buSzTx/>
                        <a:buFont typeface="Arial" charset="0"/>
                        <a:buNone/>
                        <a:tabLst/>
                      </a:pPr>
                      <a:r>
                        <a:rPr kumimoji="0" lang="en-US" sz="750" b="1" i="0" u="none" strike="noStrike" cap="none" normalizeH="0" baseline="0" dirty="0" smtClean="0">
                          <a:ln>
                            <a:noFill/>
                          </a:ln>
                          <a:solidFill>
                            <a:schemeClr val="bg1"/>
                          </a:solidFill>
                          <a:effectLst/>
                          <a:latin typeface="Univers 45 Light" pitchFamily="2" charset="0"/>
                          <a:cs typeface="Arial" charset="0"/>
                        </a:rPr>
                        <a:t>No. of deals</a:t>
                      </a:r>
                    </a:p>
                  </a:txBody>
                  <a:tcPr marL="38100" marR="38100" marT="38100" marB="38100" anchor="ctr" horzOverflow="overflow">
                    <a:lnL>
                      <a:noFill/>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1" i="0" u="none" strike="noStrike" cap="none" normalizeH="0" baseline="0" dirty="0" smtClean="0">
                          <a:ln>
                            <a:noFill/>
                          </a:ln>
                          <a:solidFill>
                            <a:srgbClr val="00338D"/>
                          </a:solidFill>
                          <a:effectLst/>
                          <a:latin typeface="Univers 45 Light" pitchFamily="2" charset="0"/>
                          <a:cs typeface="Arial" charset="0"/>
                        </a:rPr>
                        <a:t>1</a:t>
                      </a:r>
                      <a:endParaRPr kumimoji="0" lang="en-US" sz="750" b="1" i="0" u="none" strike="noStrike" cap="none" normalizeH="0" baseline="0" dirty="0" smtClean="0">
                        <a:ln>
                          <a:noFill/>
                        </a:ln>
                        <a:solidFill>
                          <a:srgbClr val="00338D"/>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1" i="0" u="none" strike="noStrike" cap="none" normalizeH="0" baseline="0" dirty="0" smtClean="0">
                          <a:ln>
                            <a:noFill/>
                          </a:ln>
                          <a:solidFill>
                            <a:srgbClr val="00338D"/>
                          </a:solidFill>
                          <a:effectLst/>
                          <a:latin typeface="Univers 45 Light" pitchFamily="2" charset="0"/>
                          <a:cs typeface="Arial" charset="0"/>
                        </a:rPr>
                        <a:t>KPMG</a:t>
                      </a:r>
                    </a:p>
                  </a:txBody>
                  <a:tcPr marL="38100" marR="38100" marT="19050" marB="19050" horzOverflow="overflow">
                    <a:lnL>
                      <a:noFill/>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1" i="0" u="none" strike="noStrike" cap="none" normalizeH="0" baseline="0" dirty="0" smtClean="0">
                          <a:ln>
                            <a:noFill/>
                          </a:ln>
                          <a:solidFill>
                            <a:srgbClr val="00338D"/>
                          </a:solidFill>
                          <a:effectLst/>
                          <a:latin typeface="Univers 45 Light" pitchFamily="2" charset="0"/>
                          <a:cs typeface="Arial" charset="0"/>
                        </a:rPr>
                        <a:t>321</a:t>
                      </a:r>
                    </a:p>
                  </a:txBody>
                  <a:tcPr marL="38100" marR="38100" marT="19050" marB="19050" horzOverflow="overflow">
                    <a:lnL>
                      <a:noFill/>
                    </a:lnL>
                    <a:lnR w="12700" cap="flat" cmpd="sng" algn="ctr">
                      <a:solidFill>
                        <a:srgbClr val="00338D"/>
                      </a:solid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solidFill>
                      <a:srgbClr val="BFDEE4"/>
                    </a:solid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PwC</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253</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3</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Deloitte</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241</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3</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Morgan Stanley</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236</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5</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Goldman Sachs &amp; Co</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230</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5</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Lazard</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224</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7</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Rothschild</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213</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8</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JP Morgan</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197</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de-DE" sz="750" b="0" i="0" u="none" strike="noStrike" cap="none" normalizeH="0" baseline="0" dirty="0" smtClean="0">
                          <a:ln>
                            <a:noFill/>
                          </a:ln>
                          <a:solidFill>
                            <a:schemeClr val="tx1"/>
                          </a:solidFill>
                          <a:effectLst/>
                          <a:latin typeface="Univers 45 Light" pitchFamily="2" charset="0"/>
                          <a:cs typeface="Arial" charset="0"/>
                        </a:rPr>
                        <a:t>9</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Credit Suisse</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189</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69427">
                <a:tc>
                  <a:txBody>
                    <a:bodyPr/>
                    <a:lstStyle/>
                    <a:p>
                      <a:pPr marL="0" marR="0" lvl="0" indent="0" algn="l" defTabSz="914400" rtl="0" eaLnBrk="1" fontAlgn="base" latinLnBrk="0" hangingPunct="1">
                        <a:lnSpc>
                          <a:spcPct val="100000"/>
                        </a:lnSpc>
                        <a:spcBef>
                          <a:spcPct val="25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10</a:t>
                      </a:r>
                      <a:endParaRPr kumimoji="0" lang="en-US" sz="750" b="0" i="0" u="none" strike="noStrike" cap="none" normalizeH="0" baseline="0" dirty="0" smtClean="0">
                        <a:ln>
                          <a:noFill/>
                        </a:ln>
                        <a:solidFill>
                          <a:schemeClr val="tx1"/>
                        </a:solidFill>
                        <a:effectLst/>
                        <a:latin typeface="Univers 45 Light" pitchFamily="2" charset="0"/>
                        <a:cs typeface="Arial" charset="0"/>
                      </a:endParaRPr>
                    </a:p>
                  </a:txBody>
                  <a:tcPr marL="38100" marR="38100" marT="19050" marB="19050" horzOverflow="overflow">
                    <a:lnL w="12700" cap="flat" cmpd="sng" algn="ctr">
                      <a:solidFill>
                        <a:srgbClr val="00338D"/>
                      </a:solidFill>
                      <a:prstDash val="solid"/>
                      <a:round/>
                      <a:headEnd type="none" w="med" len="med"/>
                      <a:tailEnd type="none" w="med" len="med"/>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IMAP</a:t>
                      </a:r>
                    </a:p>
                  </a:txBody>
                  <a:tcPr marL="38100" marR="38100" marT="19050" marB="19050" horzOverflow="overflow">
                    <a:lnL>
                      <a:noFill/>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180</a:t>
                      </a:r>
                    </a:p>
                  </a:txBody>
                  <a:tcPr marL="38100" marR="38100" marT="19050" marB="19050" horzOverflow="overflow">
                    <a:lnL>
                      <a:noFill/>
                    </a:lnL>
                    <a:lnR w="12700" cap="flat" cmpd="sng" algn="ctr">
                      <a:solidFill>
                        <a:srgbClr val="00338D"/>
                      </a:solidFill>
                      <a:prstDash val="solid"/>
                      <a:round/>
                      <a:headEnd type="none" w="med" len="med"/>
                      <a:tailEnd type="none" w="med" len="med"/>
                    </a:lnR>
                    <a:lnT>
                      <a:noFill/>
                    </a:lnT>
                    <a:lnB w="12700" cap="flat" cmpd="sng" algn="ctr">
                      <a:solidFill>
                        <a:srgbClr val="00338D"/>
                      </a:solidFill>
                      <a:prstDash val="solid"/>
                      <a:round/>
                      <a:headEnd type="none" w="med" len="med"/>
                      <a:tailEnd type="none" w="med" len="med"/>
                    </a:lnB>
                    <a:lnTlToBr>
                      <a:noFill/>
                    </a:lnTlToBr>
                    <a:lnBlToTr>
                      <a:noFill/>
                    </a:lnBlToTr>
                    <a:noFill/>
                  </a:tcPr>
                </a:tc>
              </a:tr>
            </a:tbl>
          </a:graphicData>
        </a:graphic>
      </p:graphicFrame>
      <p:graphicFrame>
        <p:nvGraphicFramePr>
          <p:cNvPr id="15" name="Group 157"/>
          <p:cNvGraphicFramePr>
            <a:graphicFrameLocks noGrp="1"/>
          </p:cNvGraphicFramePr>
          <p:nvPr/>
        </p:nvGraphicFramePr>
        <p:xfrm>
          <a:off x="1952625" y="3411975"/>
          <a:ext cx="1584176" cy="1922024"/>
        </p:xfrm>
        <a:graphic>
          <a:graphicData uri="http://schemas.openxmlformats.org/drawingml/2006/table">
            <a:tbl>
              <a:tblPr/>
              <a:tblGrid>
                <a:gridCol w="196179"/>
                <a:gridCol w="641635"/>
                <a:gridCol w="548709"/>
                <a:gridCol w="197653"/>
              </a:tblGrid>
              <a:tr h="215554">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US" sz="750" b="1" i="0" u="none" strike="noStrike" cap="none" normalizeH="0" baseline="0" dirty="0" smtClean="0">
                          <a:ln>
                            <a:noFill/>
                          </a:ln>
                          <a:solidFill>
                            <a:schemeClr val="bg1"/>
                          </a:solidFill>
                          <a:effectLst/>
                          <a:latin typeface="Univers 45 Light" pitchFamily="2" charset="0"/>
                          <a:cs typeface="Arial" charset="0"/>
                        </a:rPr>
                        <a:t>2009*</a:t>
                      </a:r>
                      <a:endParaRPr kumimoji="0" lang="en-GB" sz="750" b="1" i="0" u="none" strike="noStrike" cap="none" normalizeH="0" baseline="0" dirty="0" smtClean="0">
                        <a:ln>
                          <a:noFill/>
                        </a:ln>
                        <a:solidFill>
                          <a:schemeClr val="bg1"/>
                        </a:solidFill>
                        <a:effectLst/>
                        <a:latin typeface="Univers 45 Light" pitchFamily="2" charset="0"/>
                        <a:cs typeface="Arial" charset="0"/>
                      </a:endParaRPr>
                    </a:p>
                  </a:txBody>
                  <a:tcPr marL="38100" marR="38100" marT="38100" marB="38100" anchor="ctr" horzOverflow="overflow">
                    <a:lnL w="12700" cap="flat" cmpd="sng" algn="ctr">
                      <a:solidFill>
                        <a:srgbClr val="00338D"/>
                      </a:solidFill>
                      <a:prstDash val="solid"/>
                      <a:round/>
                      <a:headEnd type="none" w="med" len="med"/>
                      <a:tailEnd type="none" w="med" len="med"/>
                    </a:lnL>
                    <a:lnR>
                      <a:noFill/>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c gridSpan="2">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US" sz="750" b="1" i="0" u="none" strike="noStrike" cap="none" normalizeH="0" baseline="0" dirty="0" smtClean="0">
                          <a:ln>
                            <a:noFill/>
                          </a:ln>
                          <a:solidFill>
                            <a:schemeClr val="bg1"/>
                          </a:solidFill>
                          <a:effectLst/>
                          <a:latin typeface="Univers 45 Light" pitchFamily="2" charset="0"/>
                          <a:cs typeface="Arial" charset="0"/>
                        </a:rPr>
                        <a:t>No. of deals</a:t>
                      </a:r>
                      <a:endParaRPr kumimoji="0" lang="en-GB" sz="750" b="1" i="0" u="none" strike="noStrike" cap="none" normalizeH="0" baseline="0" dirty="0" smtClean="0">
                        <a:ln>
                          <a:noFill/>
                        </a:ln>
                        <a:solidFill>
                          <a:schemeClr val="bg1"/>
                        </a:solidFill>
                        <a:effectLst/>
                        <a:latin typeface="Univers 45 Light" pitchFamily="2" charset="0"/>
                        <a:cs typeface="Arial" charset="0"/>
                      </a:endParaRPr>
                    </a:p>
                  </a:txBody>
                  <a:tcPr marL="38100" marR="38100" marT="38100" marB="38100" anchor="ctr" horzOverflow="overflow">
                    <a:lnL>
                      <a:noFill/>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1" i="0" u="none" strike="noStrike" cap="none" normalizeH="0" baseline="0" dirty="0" smtClean="0">
                          <a:ln>
                            <a:noFill/>
                          </a:ln>
                          <a:solidFill>
                            <a:srgbClr val="00338D"/>
                          </a:solidFill>
                          <a:effectLst/>
                          <a:latin typeface="Univers 45 Light" pitchFamily="2" charset="0"/>
                          <a:cs typeface="Arial" charset="0"/>
                        </a:rPr>
                        <a:t>1</a:t>
                      </a:r>
                      <a:endParaRPr kumimoji="0" lang="en-GB" sz="750" b="1" i="0" u="none" strike="noStrike" cap="none" normalizeH="0" baseline="0" dirty="0" smtClean="0">
                        <a:ln>
                          <a:noFill/>
                        </a:ln>
                        <a:solidFill>
                          <a:srgbClr val="00338D"/>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1" i="0" u="none" strike="noStrike" cap="none" normalizeH="0" baseline="0" dirty="0" smtClean="0">
                          <a:ln>
                            <a:noFill/>
                          </a:ln>
                          <a:solidFill>
                            <a:srgbClr val="00338D"/>
                          </a:solidFill>
                          <a:effectLst/>
                          <a:latin typeface="Univers 45 Light" pitchFamily="2" charset="0"/>
                          <a:cs typeface="Arial" charset="0"/>
                        </a:rPr>
                        <a:t>KPMG</a:t>
                      </a:r>
                    </a:p>
                  </a:txBody>
                  <a:tcPr marL="38100" marR="38100" marT="19050" marB="19050" horzOverflow="overflow">
                    <a:lnL>
                      <a:noFill/>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1" i="0" u="none" strike="noStrike" cap="none" normalizeH="0" baseline="0" dirty="0" smtClean="0">
                          <a:ln>
                            <a:noFill/>
                          </a:ln>
                          <a:solidFill>
                            <a:srgbClr val="00338D"/>
                          </a:solidFill>
                          <a:effectLst/>
                          <a:latin typeface="Univers 45 Light" pitchFamily="2" charset="0"/>
                          <a:cs typeface="Arial" charset="0"/>
                        </a:rPr>
                        <a:t>287</a:t>
                      </a:r>
                    </a:p>
                  </a:txBody>
                  <a:tcPr marL="0" marR="38100" marT="19050" marB="19050" horzOverflow="overflow">
                    <a:lnL>
                      <a:noFill/>
                    </a:lnL>
                    <a:lnR w="12700" cap="flat" cmpd="sng" algn="ctr">
                      <a:solidFill>
                        <a:srgbClr val="00338D"/>
                      </a:solid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solidFill>
                      <a:srgbClr val="BFDEE4"/>
                    </a:solid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2</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PwC</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255</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3</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Rothschild</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196</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4</a:t>
                      </a: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JP Morgan</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191</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5</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Goldman Sachs &amp; Co</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175</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6</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Credit Suisse</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174</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7</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Morgan Stanley</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171</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8</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Lazard</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170</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9</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Deutsche Bank AG</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167</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70647">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10</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UBS</a:t>
                      </a:r>
                    </a:p>
                  </a:txBody>
                  <a:tcPr marL="38100" marR="38100" marT="19050" marB="19050" horzOverflow="overflow">
                    <a:lnL>
                      <a:noFill/>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165</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w="12700" cap="flat" cmpd="sng" algn="ctr">
                      <a:solidFill>
                        <a:srgbClr val="00338D"/>
                      </a:solidFill>
                      <a:prstDash val="solid"/>
                      <a:round/>
                      <a:headEnd type="none" w="med" len="med"/>
                      <a:tailEnd type="none" w="med" len="med"/>
                    </a:lnB>
                    <a:lnTlToBr>
                      <a:noFill/>
                    </a:lnTlToBr>
                    <a:lnBlToTr>
                      <a:noFill/>
                    </a:lnBlToTr>
                    <a:noFill/>
                  </a:tcPr>
                </a:tc>
              </a:tr>
            </a:tbl>
          </a:graphicData>
        </a:graphic>
      </p:graphicFrame>
      <p:graphicFrame>
        <p:nvGraphicFramePr>
          <p:cNvPr id="13" name="Group 119"/>
          <p:cNvGraphicFramePr>
            <a:graphicFrameLocks noGrp="1"/>
          </p:cNvGraphicFramePr>
          <p:nvPr/>
        </p:nvGraphicFramePr>
        <p:xfrm>
          <a:off x="180975" y="4035316"/>
          <a:ext cx="1584177" cy="1872213"/>
        </p:xfrm>
        <a:graphic>
          <a:graphicData uri="http://schemas.openxmlformats.org/drawingml/2006/table">
            <a:tbl>
              <a:tblPr/>
              <a:tblGrid>
                <a:gridCol w="185241"/>
                <a:gridCol w="650564"/>
                <a:gridCol w="549794"/>
                <a:gridCol w="198578"/>
              </a:tblGrid>
              <a:tr h="199417">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US" sz="750" b="1" i="0" u="none" strike="noStrike" cap="none" normalizeH="0" baseline="0" dirty="0" smtClean="0">
                          <a:ln>
                            <a:noFill/>
                          </a:ln>
                          <a:solidFill>
                            <a:schemeClr val="bg1"/>
                          </a:solidFill>
                          <a:effectLst/>
                          <a:latin typeface="Univers 45 Light" pitchFamily="2" charset="0"/>
                          <a:cs typeface="Arial" charset="0"/>
                        </a:rPr>
                        <a:t>2008*</a:t>
                      </a:r>
                      <a:endParaRPr kumimoji="0" lang="en-GB" sz="750" b="1" i="0" u="none" strike="noStrike" cap="none" normalizeH="0" baseline="0" dirty="0" smtClean="0">
                        <a:ln>
                          <a:noFill/>
                        </a:ln>
                        <a:solidFill>
                          <a:schemeClr val="bg1"/>
                        </a:solidFill>
                        <a:effectLst/>
                        <a:latin typeface="Univers 45 Light" pitchFamily="2" charset="0"/>
                        <a:cs typeface="Arial" charset="0"/>
                      </a:endParaRPr>
                    </a:p>
                  </a:txBody>
                  <a:tcPr marL="38100" marR="38100" marT="38100" marB="38100" anchor="ctr" horzOverflow="overflow">
                    <a:lnL w="12700" cap="flat" cmpd="sng" algn="ctr">
                      <a:solidFill>
                        <a:srgbClr val="00338D"/>
                      </a:solidFill>
                      <a:prstDash val="solid"/>
                      <a:round/>
                      <a:headEnd type="none" w="med" len="med"/>
                      <a:tailEnd type="none" w="med" len="med"/>
                    </a:lnL>
                    <a:lnR>
                      <a:noFill/>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c gridSpan="2">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US" sz="750" b="1" i="0" u="none" strike="noStrike" cap="none" normalizeH="0" baseline="0" dirty="0" smtClean="0">
                          <a:ln>
                            <a:noFill/>
                          </a:ln>
                          <a:solidFill>
                            <a:schemeClr val="bg1"/>
                          </a:solidFill>
                          <a:effectLst/>
                          <a:latin typeface="Univers 45 Light" pitchFamily="2" charset="0"/>
                          <a:cs typeface="Arial" charset="0"/>
                        </a:rPr>
                        <a:t>No. of deals</a:t>
                      </a:r>
                      <a:endParaRPr kumimoji="0" lang="en-GB" sz="750" b="1" i="0" u="none" strike="noStrike" cap="none" normalizeH="0" baseline="0" dirty="0" smtClean="0">
                        <a:ln>
                          <a:noFill/>
                        </a:ln>
                        <a:solidFill>
                          <a:schemeClr val="bg1"/>
                        </a:solidFill>
                        <a:effectLst/>
                        <a:latin typeface="Univers 45 Light" pitchFamily="2" charset="0"/>
                        <a:cs typeface="Arial" charset="0"/>
                      </a:endParaRPr>
                    </a:p>
                  </a:txBody>
                  <a:tcPr marL="38100" marR="38100" marT="38100" marB="38100" anchor="ctr" horzOverflow="overflow">
                    <a:lnL>
                      <a:noFill/>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C2D83"/>
                    </a:solidFill>
                  </a:tcPr>
                </a:tc>
                <a:tc hMerge="1">
                  <a:txBody>
                    <a:bodyPr/>
                    <a:lstStyle/>
                    <a:p>
                      <a:endParaRPr lang="en-GB"/>
                    </a:p>
                  </a:txBody>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1" i="0" u="none" strike="noStrike" cap="none" normalizeH="0" baseline="0" dirty="0" smtClean="0">
                          <a:ln>
                            <a:noFill/>
                          </a:ln>
                          <a:solidFill>
                            <a:srgbClr val="00338D"/>
                          </a:solidFill>
                          <a:effectLst/>
                          <a:latin typeface="Univers 45 Light" pitchFamily="2" charset="0"/>
                          <a:cs typeface="Arial" charset="0"/>
                        </a:rPr>
                        <a:t>1</a:t>
                      </a:r>
                      <a:endParaRPr kumimoji="0" lang="en-GB" sz="750" b="1" i="0" u="none" strike="noStrike" cap="none" normalizeH="0" baseline="0" dirty="0" smtClean="0">
                        <a:ln>
                          <a:noFill/>
                        </a:ln>
                        <a:solidFill>
                          <a:srgbClr val="00338D"/>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1" i="0" u="none" strike="noStrike" cap="none" normalizeH="0" baseline="0" dirty="0" smtClean="0">
                          <a:ln>
                            <a:noFill/>
                          </a:ln>
                          <a:solidFill>
                            <a:srgbClr val="00338D"/>
                          </a:solidFill>
                          <a:effectLst/>
                          <a:latin typeface="Univers 45 Light" pitchFamily="2" charset="0"/>
                          <a:cs typeface="Arial" charset="0"/>
                        </a:rPr>
                        <a:t>KPMG</a:t>
                      </a:r>
                    </a:p>
                  </a:txBody>
                  <a:tcPr marL="38100" marR="38100" marT="19050" marB="19050" horzOverflow="overflow">
                    <a:lnL>
                      <a:noFill/>
                    </a:lnL>
                    <a:lnR>
                      <a:noFill/>
                    </a:lnR>
                    <a:lnT w="6350" cap="flat" cmpd="sng" algn="ctr">
                      <a:noFill/>
                      <a:prstDash val="solid"/>
                      <a:round/>
                      <a:headEnd type="none" w="med" len="med"/>
                      <a:tailEnd type="none" w="med" len="med"/>
                    </a:lnT>
                    <a:lnB>
                      <a:noFill/>
                    </a:lnB>
                    <a:lnTlToBr>
                      <a:noFill/>
                    </a:lnTlToBr>
                    <a:lnBlToTr>
                      <a:noFill/>
                    </a:lnBlToTr>
                    <a:solidFill>
                      <a:srgbClr val="BFDEE4"/>
                    </a:solid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1" i="0" u="none" strike="noStrike" cap="none" normalizeH="0" baseline="0" dirty="0" smtClean="0">
                          <a:ln>
                            <a:noFill/>
                          </a:ln>
                          <a:solidFill>
                            <a:srgbClr val="00338D"/>
                          </a:solidFill>
                          <a:effectLst/>
                          <a:latin typeface="Univers 45 Light" pitchFamily="2" charset="0"/>
                          <a:cs typeface="Arial" charset="0"/>
                        </a:rPr>
                        <a:t>483</a:t>
                      </a:r>
                    </a:p>
                  </a:txBody>
                  <a:tcPr marL="0" marR="38100" marT="19050" marB="19050" horzOverflow="overflow">
                    <a:lnL>
                      <a:noFill/>
                    </a:lnL>
                    <a:lnR w="12700" cap="flat" cmpd="sng" algn="ctr">
                      <a:solidFill>
                        <a:srgbClr val="00338D"/>
                      </a:solidFill>
                      <a:prstDash val="solid"/>
                      <a:round/>
                      <a:headEnd type="none" w="med" len="med"/>
                      <a:tailEnd type="none" w="med" len="med"/>
                    </a:lnR>
                    <a:lnT w="6350" cap="flat" cmpd="sng" algn="ctr">
                      <a:noFill/>
                      <a:prstDash val="solid"/>
                      <a:round/>
                      <a:headEnd type="none" w="med" len="med"/>
                      <a:tailEnd type="none" w="med" len="med"/>
                    </a:lnT>
                    <a:lnB>
                      <a:noFill/>
                    </a:lnB>
                    <a:lnTlToBr>
                      <a:noFill/>
                    </a:lnTlToBr>
                    <a:lnBlToTr>
                      <a:noFill/>
                    </a:lnBlToTr>
                    <a:solidFill>
                      <a:srgbClr val="BFDEE4"/>
                    </a:solidFill>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2</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PwC</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387</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3</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UBS</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293</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4</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JP Morgan</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285</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5</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Rothschild</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282</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6</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Deloitte</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272</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251948">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7</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Bank of America Merrill Lynch</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264</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8</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Citi</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253</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9</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Goldman Sachs &amp; Co</a:t>
                      </a:r>
                    </a:p>
                  </a:txBody>
                  <a:tcPr marL="38100" marR="38100" marT="19050" marB="19050" horzOverflow="overflow">
                    <a:lnL>
                      <a:noFill/>
                    </a:lnL>
                    <a:lnR>
                      <a:noFill/>
                    </a:lnR>
                    <a:lnT>
                      <a:noFill/>
                    </a:lnT>
                    <a:lnB>
                      <a:noFill/>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249</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a:noFill/>
                    </a:lnB>
                    <a:lnTlToBr>
                      <a:noFill/>
                    </a:lnTlToBr>
                    <a:lnBlToTr>
                      <a:noFill/>
                    </a:lnBlToTr>
                    <a:noFill/>
                  </a:tcPr>
                </a:tc>
              </a:tr>
              <a:tr h="157872">
                <a:tc>
                  <a:txBody>
                    <a:bodyPr/>
                    <a:lstStyle/>
                    <a:p>
                      <a:pPr marL="0" marR="0" lvl="0" indent="0" algn="l" defTabSz="914400" rtl="0" eaLnBrk="1" fontAlgn="base" latinLnBrk="0" hangingPunct="1">
                        <a:lnSpc>
                          <a:spcPct val="100000"/>
                        </a:lnSpc>
                        <a:spcBef>
                          <a:spcPct val="30000"/>
                        </a:spcBef>
                        <a:spcAft>
                          <a:spcPct val="0"/>
                        </a:spcAft>
                        <a:buClrTx/>
                        <a:buSzTx/>
                        <a:buFont typeface="Arial" charset="0"/>
                        <a:buNone/>
                        <a:tabLst/>
                      </a:pPr>
                      <a:r>
                        <a:rPr kumimoji="0" lang="en-US" sz="750" b="0" i="0" u="none" strike="noStrike" cap="none" normalizeH="0" baseline="0" dirty="0" smtClean="0">
                          <a:ln>
                            <a:noFill/>
                          </a:ln>
                          <a:solidFill>
                            <a:schemeClr val="tx1"/>
                          </a:solidFill>
                          <a:effectLst/>
                          <a:latin typeface="Univers 45 Light" pitchFamily="2" charset="0"/>
                          <a:cs typeface="Arial" charset="0"/>
                        </a:rPr>
                        <a:t>10</a:t>
                      </a:r>
                      <a:endParaRPr kumimoji="0" lang="en-GB" sz="750" b="0" i="0" u="none" strike="noStrike" cap="none" normalizeH="0" baseline="0" dirty="0" smtClean="0">
                        <a:ln>
                          <a:noFill/>
                        </a:ln>
                        <a:solidFill>
                          <a:schemeClr val="tx1"/>
                        </a:solidFill>
                        <a:effectLst/>
                        <a:latin typeface="Univers 45 Light" pitchFamily="2" charset="0"/>
                        <a:cs typeface="Arial" charset="0"/>
                      </a:endParaRPr>
                    </a:p>
                  </a:txBody>
                  <a:tcPr marL="38100" marR="19050" marT="19050" marB="19050" horzOverflow="overflow">
                    <a:lnL w="12700" cap="flat" cmpd="sng" algn="ctr">
                      <a:solidFill>
                        <a:srgbClr val="00338D"/>
                      </a:solidFill>
                      <a:prstDash val="solid"/>
                      <a:round/>
                      <a:headEnd type="none" w="med" len="med"/>
                      <a:tailEnd type="none" w="med" len="med"/>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ts val="600"/>
                        </a:spcBef>
                        <a:spcAft>
                          <a:spcPct val="0"/>
                        </a:spcAft>
                        <a:buClrTx/>
                        <a:buSzTx/>
                        <a:buFont typeface="Arial" charset="0"/>
                        <a:buNone/>
                        <a:tabLst/>
                        <a:defRPr/>
                      </a:pPr>
                      <a:r>
                        <a:rPr kumimoji="0" lang="en-GB" sz="750" b="0" i="0" u="none" strike="noStrike" cap="none" normalizeH="0" baseline="0" dirty="0" smtClean="0">
                          <a:ln>
                            <a:noFill/>
                          </a:ln>
                          <a:solidFill>
                            <a:schemeClr val="tx1"/>
                          </a:solidFill>
                          <a:effectLst/>
                          <a:latin typeface="Univers 45 Light" pitchFamily="2" charset="0"/>
                          <a:cs typeface="Arial" charset="0"/>
                        </a:rPr>
                        <a:t>Morgan Stanley</a:t>
                      </a:r>
                    </a:p>
                  </a:txBody>
                  <a:tcPr marL="38100" marR="38100" marT="19050" marB="19050" horzOverflow="overflow">
                    <a:lnL>
                      <a:noFill/>
                    </a:lnL>
                    <a:lnR>
                      <a:noFill/>
                    </a:lnR>
                    <a:lnT>
                      <a:noFill/>
                    </a:lnT>
                    <a:lnB w="12700" cap="flat" cmpd="sng" algn="ctr">
                      <a:solidFill>
                        <a:srgbClr val="00338D"/>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r" defTabSz="914400" rtl="0" eaLnBrk="1" fontAlgn="base" latinLnBrk="0" hangingPunct="1">
                        <a:lnSpc>
                          <a:spcPct val="100000"/>
                        </a:lnSpc>
                        <a:spcBef>
                          <a:spcPts val="600"/>
                        </a:spcBef>
                        <a:spcAft>
                          <a:spcPct val="0"/>
                        </a:spcAft>
                        <a:buClrTx/>
                        <a:buSzTx/>
                        <a:buFont typeface="Arial" charset="0"/>
                        <a:buNone/>
                        <a:tabLst/>
                      </a:pPr>
                      <a:r>
                        <a:rPr kumimoji="0" lang="en-GB" sz="750" b="0" i="0" u="none" strike="noStrike" cap="none" normalizeH="0" baseline="0" dirty="0" smtClean="0">
                          <a:ln>
                            <a:noFill/>
                          </a:ln>
                          <a:solidFill>
                            <a:schemeClr val="tx1"/>
                          </a:solidFill>
                          <a:effectLst/>
                          <a:latin typeface="Univers 45 Light" pitchFamily="2" charset="0"/>
                          <a:cs typeface="Arial" charset="0"/>
                        </a:rPr>
                        <a:t>247</a:t>
                      </a:r>
                    </a:p>
                  </a:txBody>
                  <a:tcPr marL="0" marR="38100" marT="19050" marB="19050" horzOverflow="overflow">
                    <a:lnL>
                      <a:noFill/>
                    </a:lnL>
                    <a:lnR w="12700" cap="flat" cmpd="sng" algn="ctr">
                      <a:solidFill>
                        <a:srgbClr val="00338D"/>
                      </a:solidFill>
                      <a:prstDash val="solid"/>
                      <a:round/>
                      <a:headEnd type="none" w="med" len="med"/>
                      <a:tailEnd type="none" w="med" len="med"/>
                    </a:lnR>
                    <a:lnT>
                      <a:noFill/>
                    </a:lnT>
                    <a:lnB w="12700" cap="flat" cmpd="sng" algn="ctr">
                      <a:solidFill>
                        <a:srgbClr val="00338D"/>
                      </a:solidFill>
                      <a:prstDash val="solid"/>
                      <a:round/>
                      <a:headEnd type="none" w="med" len="med"/>
                      <a:tailEnd type="none" w="med" len="med"/>
                    </a:lnB>
                    <a:lnTlToBr>
                      <a:noFill/>
                    </a:lnTlToBr>
                    <a:lnBlToTr>
                      <a:noFill/>
                    </a:lnBlToTr>
                    <a:noFill/>
                  </a:tcPr>
                </a:tc>
              </a:tr>
            </a:tbl>
          </a:graphicData>
        </a:graphic>
      </p:graphicFrame>
      <p:sp>
        <p:nvSpPr>
          <p:cNvPr id="22" name="TextBox 21"/>
          <p:cNvSpPr txBox="1"/>
          <p:nvPr/>
        </p:nvSpPr>
        <p:spPr>
          <a:xfrm>
            <a:off x="91489" y="990600"/>
            <a:ext cx="8800991" cy="990138"/>
          </a:xfrm>
          <a:prstGeom prst="rect">
            <a:avLst/>
          </a:prstGeom>
          <a:noFill/>
          <a:ln>
            <a:noFill/>
          </a:ln>
        </p:spPr>
        <p:txBody>
          <a:bodyPr wrap="square" lIns="54000" tIns="54000" rIns="54000" bIns="54000" rtlCol="0">
            <a:noAutofit/>
          </a:bodyPr>
          <a:lstStyle/>
          <a:p>
            <a:pPr algn="ctr"/>
            <a:r>
              <a:rPr lang="en-US" sz="1600" b="1" i="1" dirty="0" smtClean="0">
                <a:solidFill>
                  <a:schemeClr val="accent4"/>
                </a:solidFill>
                <a:latin typeface="Univers 45 Light" pitchFamily="2" charset="0"/>
                <a:cs typeface="Arial" pitchFamily="34" charset="0"/>
              </a:rPr>
              <a:t>We consistently advise on more middle market transactions than any other advisor in the world, ranking #1 for the last five years. </a:t>
            </a:r>
            <a:endParaRPr lang="en-CA" sz="1600" b="1" i="1" dirty="0" smtClean="0">
              <a:solidFill>
                <a:schemeClr val="accent4"/>
              </a:solidFill>
              <a:latin typeface="Univers 45 Light" pitchFamily="2" charset="0"/>
              <a:cs typeface="Arial" pitchFamily="34" charset="0"/>
            </a:endParaRPr>
          </a:p>
        </p:txBody>
      </p:sp>
      <p:sp>
        <p:nvSpPr>
          <p:cNvPr id="24" name="Text Box 4"/>
          <p:cNvSpPr txBox="1">
            <a:spLocks noChangeArrowheads="1"/>
          </p:cNvSpPr>
          <p:nvPr/>
        </p:nvSpPr>
        <p:spPr bwMode="auto">
          <a:xfrm>
            <a:off x="182928" y="6080731"/>
            <a:ext cx="3740886" cy="377796"/>
          </a:xfrm>
          <a:prstGeom prst="rect">
            <a:avLst/>
          </a:prstGeom>
          <a:noFill/>
          <a:ln w="12700">
            <a:noFill/>
            <a:miter lim="800000"/>
            <a:headEnd/>
            <a:tailEnd/>
          </a:ln>
        </p:spPr>
        <p:txBody>
          <a:bodyPr wrap="square" lIns="0" tIns="0" bIns="0" anchor="ctr">
            <a:spAutoFit/>
          </a:bodyPr>
          <a:lstStyle/>
          <a:p>
            <a:pPr marL="450850" indent="-450850" algn="l" defTabSz="762000" eaLnBrk="0" hangingPunct="0">
              <a:spcBef>
                <a:spcPct val="15000"/>
              </a:spcBef>
              <a:tabLst>
                <a:tab pos="628650" algn="l"/>
              </a:tabLst>
            </a:pPr>
            <a:r>
              <a:rPr lang="en-GB" sz="500" i="1" dirty="0">
                <a:latin typeface="Univers 45 Light" pitchFamily="2" charset="0"/>
              </a:rPr>
              <a:t>Source: 	Thomson Reuters </a:t>
            </a:r>
            <a:r>
              <a:rPr lang="en-GB" sz="500" i="1" dirty="0" smtClean="0">
                <a:latin typeface="Univers 45 Light" pitchFamily="2" charset="0"/>
              </a:rPr>
              <a:t>SDC</a:t>
            </a:r>
          </a:p>
          <a:p>
            <a:pPr marL="450850" indent="-450850" defTabSz="762000" eaLnBrk="0" hangingPunct="0">
              <a:spcBef>
                <a:spcPct val="15000"/>
              </a:spcBef>
              <a:tabLst>
                <a:tab pos="628650" algn="l"/>
              </a:tabLst>
            </a:pPr>
            <a:r>
              <a:rPr lang="en-US" sz="500" i="1" dirty="0" smtClean="0">
                <a:latin typeface="Univers 45 Light" pitchFamily="2" charset="0"/>
              </a:rPr>
              <a:t>*Closed transactions with undisclosed values and  values up to $500 million</a:t>
            </a:r>
          </a:p>
          <a:p>
            <a:pPr marL="450850" indent="-450850" defTabSz="762000" eaLnBrk="0" hangingPunct="0">
              <a:spcBef>
                <a:spcPct val="15000"/>
              </a:spcBef>
              <a:tabLst>
                <a:tab pos="628650" algn="l"/>
              </a:tabLst>
            </a:pPr>
            <a:r>
              <a:rPr lang="en-US" sz="500" i="1" dirty="0" smtClean="0">
                <a:latin typeface="Univers 45 Light" pitchFamily="2" charset="0"/>
              </a:rPr>
              <a:t>** Announced transactions with undisclosed values and  values up to $500 million</a:t>
            </a:r>
          </a:p>
          <a:p>
            <a:pPr marL="450850" indent="-450850" algn="l" defTabSz="762000" eaLnBrk="0" hangingPunct="0">
              <a:spcBef>
                <a:spcPct val="15000"/>
              </a:spcBef>
              <a:tabLst>
                <a:tab pos="628650" algn="l"/>
              </a:tabLst>
            </a:pPr>
            <a:endParaRPr lang="en-GB" sz="700" i="1" dirty="0">
              <a:latin typeface="Univers 45 Light" pitchFamily="2" charset="0"/>
            </a:endParaRPr>
          </a:p>
        </p:txBody>
      </p:sp>
      <p:sp>
        <p:nvSpPr>
          <p:cNvPr id="10" name="Title 1"/>
          <p:cNvSpPr txBox="1">
            <a:spLocks/>
          </p:cNvSpPr>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spcBef>
                <a:spcPct val="0"/>
              </a:spcBef>
            </a:pPr>
            <a:r>
              <a:rPr lang="en-US" sz="2400" b="1" dirty="0" smtClean="0">
                <a:solidFill>
                  <a:schemeClr val="bg1"/>
                </a:solidFill>
                <a:latin typeface="Univers 45 Light" pitchFamily="2" charset="0"/>
                <a:ea typeface="+mj-ea"/>
                <a:cs typeface="Arial" pitchFamily="34" charset="0"/>
              </a:rPr>
              <a:t>Who are we?</a:t>
            </a:r>
            <a:endParaRPr kumimoji="0" lang="en-US" sz="2400" b="0" i="0" u="none" strike="noStrike" kern="1200" cap="none" spc="0" normalizeH="0" baseline="0" noProof="0" dirty="0">
              <a:ln>
                <a:noFill/>
              </a:ln>
              <a:solidFill>
                <a:schemeClr val="bg1"/>
              </a:solidFill>
              <a:effectLst/>
              <a:uLnTx/>
              <a:uFillTx/>
              <a:latin typeface="Univers 45 Light" pitchFamily="2" charset="0"/>
              <a:ea typeface="+mj-ea"/>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381000" y="1143000"/>
            <a:ext cx="8458200" cy="381000"/>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i="1" dirty="0" smtClean="0">
                <a:solidFill>
                  <a:schemeClr val="bg1"/>
                </a:solidFill>
                <a:latin typeface="Univers 45 Light" pitchFamily="2" charset="0"/>
              </a:rPr>
              <a:t>Recent KPMG Corporate Finance transactions and credentials in the diagnostic imaging space...</a:t>
            </a:r>
          </a:p>
        </p:txBody>
      </p:sp>
      <p:sp>
        <p:nvSpPr>
          <p:cNvPr id="2" name="Title 1"/>
          <p:cNvSpPr>
            <a:spLocks noGrp="1"/>
          </p:cNvSpPr>
          <p:nvPr>
            <p:ph type="title"/>
          </p:nvPr>
        </p:nvSpPr>
        <p:spPr/>
        <p:txBody>
          <a:bodyPr/>
          <a:lstStyle/>
          <a:p>
            <a:r>
              <a:rPr lang="en-US" sz="2400" dirty="0" smtClean="0">
                <a:latin typeface="Univers 45 Light" pitchFamily="2" charset="0"/>
              </a:rPr>
              <a:t>Why are we here?</a:t>
            </a:r>
            <a:endParaRPr lang="en-US" sz="2400" dirty="0">
              <a:latin typeface="Univers 45 Light" pitchFamily="2" charset="0"/>
            </a:endParaRPr>
          </a:p>
        </p:txBody>
      </p:sp>
      <p:grpSp>
        <p:nvGrpSpPr>
          <p:cNvPr id="40" name="Group 39"/>
          <p:cNvGrpSpPr>
            <a:grpSpLocks noChangeAspect="1"/>
          </p:cNvGrpSpPr>
          <p:nvPr/>
        </p:nvGrpSpPr>
        <p:grpSpPr>
          <a:xfrm>
            <a:off x="3499680" y="1981200"/>
            <a:ext cx="2177220" cy="3017520"/>
            <a:chOff x="2298701" y="3810000"/>
            <a:chExt cx="1649412" cy="2286000"/>
          </a:xfrm>
        </p:grpSpPr>
        <p:sp>
          <p:nvSpPr>
            <p:cNvPr id="14" name="AutoShape 3"/>
            <p:cNvSpPr>
              <a:spLocks noChangeAspect="1" noChangeArrowheads="1" noTextEdit="1"/>
            </p:cNvSpPr>
            <p:nvPr/>
          </p:nvSpPr>
          <p:spPr bwMode="auto">
            <a:xfrm>
              <a:off x="2312988" y="3810000"/>
              <a:ext cx="1363662" cy="1976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Univers 45 Light" pitchFamily="2" charset="0"/>
              </a:endParaRPr>
            </a:p>
          </p:txBody>
        </p:sp>
        <p:sp>
          <p:nvSpPr>
            <p:cNvPr id="17" name="Rectangle 8"/>
            <p:cNvSpPr>
              <a:spLocks noChangeArrowheads="1"/>
            </p:cNvSpPr>
            <p:nvPr/>
          </p:nvSpPr>
          <p:spPr bwMode="auto">
            <a:xfrm>
              <a:off x="2520936" y="4829889"/>
              <a:ext cx="1316052" cy="1224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Univers 45 Light" pitchFamily="2" charset="0"/>
                  <a:cs typeface="Arial" pitchFamily="34" charset="0"/>
                </a:rPr>
                <a:t>KPMG Corporate Finance</a:t>
              </a:r>
              <a:endParaRPr kumimoji="0" lang="en-US" sz="1050" b="1" i="0" u="none" strike="noStrike" cap="none" normalizeH="0" baseline="0" dirty="0" smtClean="0">
                <a:ln>
                  <a:noFill/>
                </a:ln>
                <a:solidFill>
                  <a:schemeClr val="tx1"/>
                </a:solidFill>
                <a:effectLst/>
                <a:latin typeface="Univers 45 Light" pitchFamily="2" charset="0"/>
                <a:cs typeface="Arial" pitchFamily="34" charset="0"/>
              </a:endParaRPr>
            </a:p>
          </p:txBody>
        </p:sp>
        <p:sp>
          <p:nvSpPr>
            <p:cNvPr id="18" name="Rectangle 9"/>
            <p:cNvSpPr>
              <a:spLocks noChangeArrowheads="1"/>
            </p:cNvSpPr>
            <p:nvPr/>
          </p:nvSpPr>
          <p:spPr bwMode="auto">
            <a:xfrm>
              <a:off x="2465388" y="5080000"/>
              <a:ext cx="1389061" cy="466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ctr"/>
              <a:r>
                <a:rPr lang="en-US" sz="1000" dirty="0" smtClean="0">
                  <a:solidFill>
                    <a:srgbClr val="000000"/>
                  </a:solidFill>
                  <a:latin typeface="Univers 45 Light" pitchFamily="2" charset="0"/>
                  <a:cs typeface="Arial" pitchFamily="34" charset="0"/>
                </a:rPr>
                <a:t>is currently advising CML on the sale of its diagnostic imaging business to a number of different buyers.</a:t>
              </a:r>
            </a:p>
          </p:txBody>
        </p:sp>
        <p:sp>
          <p:nvSpPr>
            <p:cNvPr id="19" name="Freeform 8"/>
            <p:cNvSpPr>
              <a:spLocks noEditPoints="1"/>
            </p:cNvSpPr>
            <p:nvPr/>
          </p:nvSpPr>
          <p:spPr bwMode="gray">
            <a:xfrm>
              <a:off x="2444598" y="3910647"/>
              <a:ext cx="935190" cy="280353"/>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rgbClr val="00338D"/>
            </a:solidFill>
            <a:ln w="9525">
              <a:noFill/>
              <a:round/>
              <a:headEnd/>
              <a:tailEnd/>
            </a:ln>
          </p:spPr>
          <p:txBody>
            <a:bodyPr/>
            <a:lstStyle/>
            <a:p>
              <a:endParaRPr lang="en-GB" sz="1200" dirty="0">
                <a:latin typeface="Univers 45 Light" pitchFamily="2" charset="0"/>
              </a:endParaRPr>
            </a:p>
          </p:txBody>
        </p:sp>
        <p:pic>
          <p:nvPicPr>
            <p:cNvPr id="20" name="Picture 11" descr="http://marsinnovation.com/wp-content/uploads/2012/09/CML.jpeg"/>
            <p:cNvPicPr>
              <a:picLocks noChangeAspect="1" noChangeArrowheads="1"/>
            </p:cNvPicPr>
            <p:nvPr/>
          </p:nvPicPr>
          <p:blipFill>
            <a:blip r:embed="rId2" cstate="print"/>
            <a:srcRect/>
            <a:stretch>
              <a:fillRect/>
            </a:stretch>
          </p:blipFill>
          <p:spPr bwMode="auto">
            <a:xfrm>
              <a:off x="2509421" y="4378783"/>
              <a:ext cx="1251367" cy="274179"/>
            </a:xfrm>
            <a:prstGeom prst="rect">
              <a:avLst/>
            </a:prstGeom>
            <a:noFill/>
          </p:spPr>
        </p:pic>
        <p:sp>
          <p:nvSpPr>
            <p:cNvPr id="22" name="Rectangle 15"/>
            <p:cNvSpPr>
              <a:spLocks noChangeArrowheads="1"/>
            </p:cNvSpPr>
            <p:nvPr/>
          </p:nvSpPr>
          <p:spPr bwMode="auto">
            <a:xfrm>
              <a:off x="2436813" y="5829327"/>
              <a:ext cx="1371600" cy="1165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solidFill>
                    <a:srgbClr val="000000"/>
                  </a:solidFill>
                  <a:latin typeface="Univers 45 Light" pitchFamily="2" charset="0"/>
                  <a:cs typeface="Arial" pitchFamily="34" charset="0"/>
                </a:rPr>
                <a:t>Ongoing</a:t>
              </a:r>
              <a:endParaRPr kumimoji="0" lang="en-US" sz="3200" b="0" i="0" u="none" strike="noStrike" cap="none" normalizeH="0" baseline="0" dirty="0" smtClean="0">
                <a:ln>
                  <a:noFill/>
                </a:ln>
                <a:solidFill>
                  <a:schemeClr val="tx1"/>
                </a:solidFill>
                <a:effectLst/>
                <a:latin typeface="Univers 45 Light" pitchFamily="2" charset="0"/>
                <a:cs typeface="Arial" pitchFamily="34" charset="0"/>
              </a:endParaRPr>
            </a:p>
          </p:txBody>
        </p:sp>
        <p:sp>
          <p:nvSpPr>
            <p:cNvPr id="32" name="Freeform 6"/>
            <p:cNvSpPr>
              <a:spLocks noEditPoints="1"/>
            </p:cNvSpPr>
            <p:nvPr/>
          </p:nvSpPr>
          <p:spPr bwMode="auto">
            <a:xfrm>
              <a:off x="2298701" y="3810000"/>
              <a:ext cx="1649412" cy="2286000"/>
            </a:xfrm>
            <a:custGeom>
              <a:avLst/>
              <a:gdLst/>
              <a:ahLst/>
              <a:cxnLst>
                <a:cxn ang="0">
                  <a:pos x="0" y="0"/>
                </a:cxn>
                <a:cxn ang="0">
                  <a:pos x="853" y="0"/>
                </a:cxn>
                <a:cxn ang="0">
                  <a:pos x="853" y="1239"/>
                </a:cxn>
                <a:cxn ang="0">
                  <a:pos x="0" y="1239"/>
                </a:cxn>
                <a:cxn ang="0">
                  <a:pos x="0" y="0"/>
                </a:cxn>
                <a:cxn ang="0">
                  <a:pos x="5" y="1236"/>
                </a:cxn>
                <a:cxn ang="0">
                  <a:pos x="2" y="1233"/>
                </a:cxn>
                <a:cxn ang="0">
                  <a:pos x="851" y="1233"/>
                </a:cxn>
                <a:cxn ang="0">
                  <a:pos x="848" y="1236"/>
                </a:cxn>
                <a:cxn ang="0">
                  <a:pos x="848" y="3"/>
                </a:cxn>
                <a:cxn ang="0">
                  <a:pos x="851" y="6"/>
                </a:cxn>
                <a:cxn ang="0">
                  <a:pos x="2" y="6"/>
                </a:cxn>
                <a:cxn ang="0">
                  <a:pos x="5" y="3"/>
                </a:cxn>
                <a:cxn ang="0">
                  <a:pos x="5" y="1236"/>
                </a:cxn>
              </a:cxnLst>
              <a:rect l="0" t="0" r="r" b="b"/>
              <a:pathLst>
                <a:path w="853" h="1239">
                  <a:moveTo>
                    <a:pt x="0" y="0"/>
                  </a:moveTo>
                  <a:lnTo>
                    <a:pt x="853" y="0"/>
                  </a:lnTo>
                  <a:lnTo>
                    <a:pt x="853" y="1239"/>
                  </a:lnTo>
                  <a:lnTo>
                    <a:pt x="0" y="1239"/>
                  </a:lnTo>
                  <a:lnTo>
                    <a:pt x="0" y="0"/>
                  </a:lnTo>
                  <a:close/>
                  <a:moveTo>
                    <a:pt x="5" y="1236"/>
                  </a:moveTo>
                  <a:lnTo>
                    <a:pt x="2" y="1233"/>
                  </a:lnTo>
                  <a:lnTo>
                    <a:pt x="851" y="1233"/>
                  </a:lnTo>
                  <a:lnTo>
                    <a:pt x="848" y="1236"/>
                  </a:lnTo>
                  <a:lnTo>
                    <a:pt x="848" y="3"/>
                  </a:lnTo>
                  <a:lnTo>
                    <a:pt x="851" y="6"/>
                  </a:lnTo>
                  <a:lnTo>
                    <a:pt x="2" y="6"/>
                  </a:lnTo>
                  <a:lnTo>
                    <a:pt x="5" y="3"/>
                  </a:lnTo>
                  <a:lnTo>
                    <a:pt x="5" y="1236"/>
                  </a:lnTo>
                  <a:close/>
                </a:path>
              </a:pathLst>
            </a:custGeom>
            <a:solidFill>
              <a:srgbClr val="00338D"/>
            </a:solidFill>
            <a:ln w="3175" cap="flat" cmpd="sng">
              <a:solidFill>
                <a:srgbClr val="00338D"/>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Univers 45 Light" pitchFamily="2" charset="0"/>
              </a:endParaRPr>
            </a:p>
          </p:txBody>
        </p:sp>
      </p:grpSp>
      <p:grpSp>
        <p:nvGrpSpPr>
          <p:cNvPr id="39" name="Group 38"/>
          <p:cNvGrpSpPr>
            <a:grpSpLocks noChangeAspect="1"/>
          </p:cNvGrpSpPr>
          <p:nvPr/>
        </p:nvGrpSpPr>
        <p:grpSpPr>
          <a:xfrm>
            <a:off x="489780" y="1981200"/>
            <a:ext cx="2177220" cy="3017520"/>
            <a:chOff x="282576" y="3810000"/>
            <a:chExt cx="1649412" cy="2286000"/>
          </a:xfrm>
        </p:grpSpPr>
        <p:sp>
          <p:nvSpPr>
            <p:cNvPr id="8" name="Freeform 6"/>
            <p:cNvSpPr>
              <a:spLocks noEditPoints="1"/>
            </p:cNvSpPr>
            <p:nvPr/>
          </p:nvSpPr>
          <p:spPr bwMode="auto">
            <a:xfrm>
              <a:off x="282576" y="3810000"/>
              <a:ext cx="1649412" cy="2286000"/>
            </a:xfrm>
            <a:custGeom>
              <a:avLst/>
              <a:gdLst/>
              <a:ahLst/>
              <a:cxnLst>
                <a:cxn ang="0">
                  <a:pos x="0" y="0"/>
                </a:cxn>
                <a:cxn ang="0">
                  <a:pos x="853" y="0"/>
                </a:cxn>
                <a:cxn ang="0">
                  <a:pos x="853" y="1239"/>
                </a:cxn>
                <a:cxn ang="0">
                  <a:pos x="0" y="1239"/>
                </a:cxn>
                <a:cxn ang="0">
                  <a:pos x="0" y="0"/>
                </a:cxn>
                <a:cxn ang="0">
                  <a:pos x="5" y="1236"/>
                </a:cxn>
                <a:cxn ang="0">
                  <a:pos x="2" y="1233"/>
                </a:cxn>
                <a:cxn ang="0">
                  <a:pos x="851" y="1233"/>
                </a:cxn>
                <a:cxn ang="0">
                  <a:pos x="848" y="1236"/>
                </a:cxn>
                <a:cxn ang="0">
                  <a:pos x="848" y="3"/>
                </a:cxn>
                <a:cxn ang="0">
                  <a:pos x="851" y="6"/>
                </a:cxn>
                <a:cxn ang="0">
                  <a:pos x="2" y="6"/>
                </a:cxn>
                <a:cxn ang="0">
                  <a:pos x="5" y="3"/>
                </a:cxn>
                <a:cxn ang="0">
                  <a:pos x="5" y="1236"/>
                </a:cxn>
              </a:cxnLst>
              <a:rect l="0" t="0" r="r" b="b"/>
              <a:pathLst>
                <a:path w="853" h="1239">
                  <a:moveTo>
                    <a:pt x="0" y="0"/>
                  </a:moveTo>
                  <a:lnTo>
                    <a:pt x="853" y="0"/>
                  </a:lnTo>
                  <a:lnTo>
                    <a:pt x="853" y="1239"/>
                  </a:lnTo>
                  <a:lnTo>
                    <a:pt x="0" y="1239"/>
                  </a:lnTo>
                  <a:lnTo>
                    <a:pt x="0" y="0"/>
                  </a:lnTo>
                  <a:close/>
                  <a:moveTo>
                    <a:pt x="5" y="1236"/>
                  </a:moveTo>
                  <a:lnTo>
                    <a:pt x="2" y="1233"/>
                  </a:lnTo>
                  <a:lnTo>
                    <a:pt x="851" y="1233"/>
                  </a:lnTo>
                  <a:lnTo>
                    <a:pt x="848" y="1236"/>
                  </a:lnTo>
                  <a:lnTo>
                    <a:pt x="848" y="3"/>
                  </a:lnTo>
                  <a:lnTo>
                    <a:pt x="851" y="6"/>
                  </a:lnTo>
                  <a:lnTo>
                    <a:pt x="2" y="6"/>
                  </a:lnTo>
                  <a:lnTo>
                    <a:pt x="5" y="3"/>
                  </a:lnTo>
                  <a:lnTo>
                    <a:pt x="5" y="1236"/>
                  </a:lnTo>
                  <a:close/>
                </a:path>
              </a:pathLst>
            </a:custGeom>
            <a:solidFill>
              <a:srgbClr val="00338D"/>
            </a:solidFill>
            <a:ln w="3175" cap="flat" cmpd="sng">
              <a:solidFill>
                <a:srgbClr val="00338D"/>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Univers 45 Light" pitchFamily="2" charset="0"/>
              </a:endParaRPr>
            </a:p>
          </p:txBody>
        </p:sp>
        <p:pic>
          <p:nvPicPr>
            <p:cNvPr id="9" name="Picture 8" descr="kmhlogo"/>
            <p:cNvPicPr>
              <a:picLocks noChangeAspect="1" noChangeArrowheads="1"/>
            </p:cNvPicPr>
            <p:nvPr/>
          </p:nvPicPr>
          <p:blipFill>
            <a:blip r:embed="rId3" cstate="print"/>
            <a:srcRect/>
            <a:stretch>
              <a:fillRect/>
            </a:stretch>
          </p:blipFill>
          <p:spPr bwMode="auto">
            <a:xfrm>
              <a:off x="750888" y="4495800"/>
              <a:ext cx="716904" cy="274320"/>
            </a:xfrm>
            <a:prstGeom prst="rect">
              <a:avLst/>
            </a:prstGeom>
            <a:noFill/>
          </p:spPr>
        </p:pic>
        <p:sp>
          <p:nvSpPr>
            <p:cNvPr id="11" name="Rectangle 9"/>
            <p:cNvSpPr>
              <a:spLocks noChangeArrowheads="1"/>
            </p:cNvSpPr>
            <p:nvPr/>
          </p:nvSpPr>
          <p:spPr bwMode="auto">
            <a:xfrm>
              <a:off x="346206" y="5073236"/>
              <a:ext cx="1532947" cy="5829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ctr"/>
              <a:r>
                <a:rPr lang="en-US" sz="1000" dirty="0" smtClean="0">
                  <a:solidFill>
                    <a:srgbClr val="000000"/>
                  </a:solidFill>
                  <a:latin typeface="Univers 45 Light" pitchFamily="2" charset="0"/>
                  <a:cs typeface="Arial" pitchFamily="34" charset="0"/>
                </a:rPr>
                <a:t>acted as exclusive financial advisor to KMH Cardiology </a:t>
              </a:r>
              <a:r>
                <a:rPr lang="en-US" sz="1000" dirty="0" err="1" smtClean="0">
                  <a:solidFill>
                    <a:srgbClr val="000000"/>
                  </a:solidFill>
                  <a:latin typeface="Univers 45 Light" pitchFamily="2" charset="0"/>
                  <a:cs typeface="Arial" pitchFamily="34" charset="0"/>
                </a:rPr>
                <a:t>Centres</a:t>
              </a:r>
              <a:r>
                <a:rPr lang="en-US" sz="1000" dirty="0" smtClean="0">
                  <a:solidFill>
                    <a:srgbClr val="000000"/>
                  </a:solidFill>
                  <a:latin typeface="Univers 45 Light" pitchFamily="2" charset="0"/>
                  <a:cs typeface="Arial" pitchFamily="34" charset="0"/>
                </a:rPr>
                <a:t> Inc. in connection with financing from </a:t>
              </a:r>
              <a:r>
                <a:rPr lang="en-US" sz="1000" dirty="0" err="1" smtClean="0">
                  <a:solidFill>
                    <a:srgbClr val="000000"/>
                  </a:solidFill>
                  <a:latin typeface="Univers 45 Light" pitchFamily="2" charset="0"/>
                  <a:cs typeface="Arial" pitchFamily="34" charset="0"/>
                </a:rPr>
                <a:t>Alaris</a:t>
              </a:r>
              <a:r>
                <a:rPr lang="en-US" sz="1000" dirty="0" smtClean="0">
                  <a:solidFill>
                    <a:srgbClr val="000000"/>
                  </a:solidFill>
                  <a:latin typeface="Univers 45 Light" pitchFamily="2" charset="0"/>
                  <a:cs typeface="Arial" pitchFamily="34" charset="0"/>
                </a:rPr>
                <a:t> Royalty, to fund a recent U.S. acquisition and future growth.</a:t>
              </a:r>
            </a:p>
          </p:txBody>
        </p:sp>
        <p:pic>
          <p:nvPicPr>
            <p:cNvPr id="12" name="Picture 11"/>
            <p:cNvPicPr>
              <a:picLocks noChangeAspect="1" noChangeArrowheads="1"/>
            </p:cNvPicPr>
            <p:nvPr/>
          </p:nvPicPr>
          <p:blipFill>
            <a:blip r:embed="rId4" cstate="print"/>
            <a:srcRect/>
            <a:stretch>
              <a:fillRect/>
            </a:stretch>
          </p:blipFill>
          <p:spPr bwMode="auto">
            <a:xfrm>
              <a:off x="636588" y="4300682"/>
              <a:ext cx="951656" cy="182880"/>
            </a:xfrm>
            <a:prstGeom prst="rect">
              <a:avLst/>
            </a:prstGeom>
            <a:noFill/>
            <a:ln w="9525">
              <a:noFill/>
              <a:miter lim="800000"/>
              <a:headEnd/>
              <a:tailEnd/>
            </a:ln>
            <a:effectLst/>
          </p:spPr>
        </p:pic>
        <p:sp>
          <p:nvSpPr>
            <p:cNvPr id="21" name="Rectangle 15"/>
            <p:cNvSpPr>
              <a:spLocks noChangeArrowheads="1"/>
            </p:cNvSpPr>
            <p:nvPr/>
          </p:nvSpPr>
          <p:spPr bwMode="auto">
            <a:xfrm>
              <a:off x="469615" y="5829327"/>
              <a:ext cx="1371600" cy="1165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solidFill>
                    <a:srgbClr val="000000"/>
                  </a:solidFill>
                  <a:latin typeface="Univers 45 Light" pitchFamily="2" charset="0"/>
                  <a:cs typeface="Arial" pitchFamily="34" charset="0"/>
                </a:rPr>
                <a:t>April 2010</a:t>
              </a:r>
              <a:endParaRPr kumimoji="0" lang="en-US" sz="3200" b="0" i="0" u="none" strike="noStrike" cap="none" normalizeH="0" baseline="0" dirty="0" smtClean="0">
                <a:ln>
                  <a:noFill/>
                </a:ln>
                <a:solidFill>
                  <a:schemeClr val="tx1"/>
                </a:solidFill>
                <a:effectLst/>
                <a:latin typeface="Univers 45 Light" pitchFamily="2" charset="0"/>
                <a:cs typeface="Arial" pitchFamily="34" charset="0"/>
              </a:endParaRPr>
            </a:p>
          </p:txBody>
        </p:sp>
        <p:sp>
          <p:nvSpPr>
            <p:cNvPr id="35" name="Freeform 8"/>
            <p:cNvSpPr>
              <a:spLocks noEditPoints="1"/>
            </p:cNvSpPr>
            <p:nvPr/>
          </p:nvSpPr>
          <p:spPr bwMode="gray">
            <a:xfrm>
              <a:off x="407988" y="3910647"/>
              <a:ext cx="935190" cy="280353"/>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rgbClr val="00338D"/>
            </a:solidFill>
            <a:ln w="9525">
              <a:noFill/>
              <a:round/>
              <a:headEnd/>
              <a:tailEnd/>
            </a:ln>
          </p:spPr>
          <p:txBody>
            <a:bodyPr/>
            <a:lstStyle/>
            <a:p>
              <a:endParaRPr lang="en-GB" sz="1200" dirty="0">
                <a:latin typeface="Univers 45 Light" pitchFamily="2" charset="0"/>
              </a:endParaRPr>
            </a:p>
          </p:txBody>
        </p:sp>
        <p:sp>
          <p:nvSpPr>
            <p:cNvPr id="37" name="Rectangle 8"/>
            <p:cNvSpPr>
              <a:spLocks noChangeArrowheads="1"/>
            </p:cNvSpPr>
            <p:nvPr/>
          </p:nvSpPr>
          <p:spPr bwMode="auto">
            <a:xfrm>
              <a:off x="463536" y="4819650"/>
              <a:ext cx="1316052" cy="1224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Univers 45 Light" pitchFamily="2" charset="0"/>
                  <a:cs typeface="Arial" pitchFamily="34" charset="0"/>
                </a:rPr>
                <a:t>KPMG Corporate Finance</a:t>
              </a:r>
              <a:endParaRPr kumimoji="0" lang="en-US" sz="1050" b="1" i="0" u="none" strike="noStrike" cap="none" normalizeH="0" baseline="0" dirty="0" smtClean="0">
                <a:ln>
                  <a:noFill/>
                </a:ln>
                <a:solidFill>
                  <a:schemeClr val="tx1"/>
                </a:solidFill>
                <a:effectLst/>
                <a:latin typeface="Univers 45 Light" pitchFamily="2" charset="0"/>
                <a:cs typeface="Arial" pitchFamily="34" charset="0"/>
              </a:endParaRPr>
            </a:p>
          </p:txBody>
        </p:sp>
      </p:grpSp>
      <p:grpSp>
        <p:nvGrpSpPr>
          <p:cNvPr id="41" name="Group 40"/>
          <p:cNvGrpSpPr>
            <a:grpSpLocks noChangeAspect="1"/>
          </p:cNvGrpSpPr>
          <p:nvPr/>
        </p:nvGrpSpPr>
        <p:grpSpPr>
          <a:xfrm>
            <a:off x="6509580" y="1981200"/>
            <a:ext cx="2177220" cy="3017520"/>
            <a:chOff x="4370388" y="3810000"/>
            <a:chExt cx="1649412" cy="2286000"/>
          </a:xfrm>
        </p:grpSpPr>
        <p:sp>
          <p:nvSpPr>
            <p:cNvPr id="27" name="Rectangle 9"/>
            <p:cNvSpPr>
              <a:spLocks noChangeArrowheads="1"/>
            </p:cNvSpPr>
            <p:nvPr/>
          </p:nvSpPr>
          <p:spPr bwMode="auto">
            <a:xfrm>
              <a:off x="4503738" y="5080000"/>
              <a:ext cx="1387474" cy="466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ctr"/>
              <a:r>
                <a:rPr lang="en-US" sz="1000" dirty="0" smtClean="0">
                  <a:solidFill>
                    <a:srgbClr val="000000"/>
                  </a:solidFill>
                  <a:latin typeface="Univers 45 Light" pitchFamily="2" charset="0"/>
                  <a:cs typeface="Arial" pitchFamily="34" charset="0"/>
                </a:rPr>
                <a:t>is currently advising a Quebec based clinic group on the sale of their diagnostic imaging business.</a:t>
              </a:r>
            </a:p>
          </p:txBody>
        </p:sp>
        <p:sp>
          <p:nvSpPr>
            <p:cNvPr id="30" name="Rectangle 8"/>
            <p:cNvSpPr>
              <a:spLocks noChangeArrowheads="1"/>
            </p:cNvSpPr>
            <p:nvPr/>
          </p:nvSpPr>
          <p:spPr bwMode="auto">
            <a:xfrm>
              <a:off x="4569790" y="4416136"/>
              <a:ext cx="1324598" cy="34974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Univers 45 Light" pitchFamily="2" charset="0"/>
                  <a:cs typeface="Arial" pitchFamily="34" charset="0"/>
                </a:rPr>
                <a:t>QUEBEC BASED DIAGNOSTIC</a:t>
              </a:r>
              <a:r>
                <a:rPr kumimoji="0" lang="en-US" sz="1000" b="1" i="0" u="none" strike="noStrike" cap="none" normalizeH="0" dirty="0" smtClean="0">
                  <a:ln>
                    <a:noFill/>
                  </a:ln>
                  <a:solidFill>
                    <a:srgbClr val="000000"/>
                  </a:solidFill>
                  <a:effectLst/>
                  <a:latin typeface="Univers 45 Light" pitchFamily="2" charset="0"/>
                  <a:cs typeface="Arial" pitchFamily="34" charset="0"/>
                </a:rPr>
                <a:t> IMAGING</a:t>
              </a:r>
              <a:r>
                <a:rPr kumimoji="0" lang="en-US" sz="1000" b="1" i="0" u="none" strike="noStrike" cap="none" normalizeH="0" baseline="0" dirty="0" smtClean="0">
                  <a:ln>
                    <a:noFill/>
                  </a:ln>
                  <a:solidFill>
                    <a:srgbClr val="000000"/>
                  </a:solidFill>
                  <a:effectLst/>
                  <a:latin typeface="Univers 45 Light" pitchFamily="2" charset="0"/>
                  <a:cs typeface="Arial" pitchFamily="34" charset="0"/>
                </a:rPr>
                <a:t> CLINICS</a:t>
              </a:r>
              <a:endParaRPr kumimoji="0" lang="en-US" sz="1000" b="1" i="0" u="none" strike="noStrike" cap="none" normalizeH="0" baseline="0" dirty="0" smtClean="0">
                <a:ln>
                  <a:noFill/>
                </a:ln>
                <a:solidFill>
                  <a:schemeClr val="tx1"/>
                </a:solidFill>
                <a:effectLst/>
                <a:latin typeface="Univers 45 Light" pitchFamily="2" charset="0"/>
                <a:cs typeface="Arial" pitchFamily="34" charset="0"/>
              </a:endParaRPr>
            </a:p>
          </p:txBody>
        </p:sp>
        <p:sp>
          <p:nvSpPr>
            <p:cNvPr id="33" name="Freeform 6"/>
            <p:cNvSpPr>
              <a:spLocks noEditPoints="1"/>
            </p:cNvSpPr>
            <p:nvPr/>
          </p:nvSpPr>
          <p:spPr bwMode="auto">
            <a:xfrm>
              <a:off x="4370388" y="3810000"/>
              <a:ext cx="1649412" cy="2286000"/>
            </a:xfrm>
            <a:custGeom>
              <a:avLst/>
              <a:gdLst/>
              <a:ahLst/>
              <a:cxnLst>
                <a:cxn ang="0">
                  <a:pos x="0" y="0"/>
                </a:cxn>
                <a:cxn ang="0">
                  <a:pos x="853" y="0"/>
                </a:cxn>
                <a:cxn ang="0">
                  <a:pos x="853" y="1239"/>
                </a:cxn>
                <a:cxn ang="0">
                  <a:pos x="0" y="1239"/>
                </a:cxn>
                <a:cxn ang="0">
                  <a:pos x="0" y="0"/>
                </a:cxn>
                <a:cxn ang="0">
                  <a:pos x="5" y="1236"/>
                </a:cxn>
                <a:cxn ang="0">
                  <a:pos x="2" y="1233"/>
                </a:cxn>
                <a:cxn ang="0">
                  <a:pos x="851" y="1233"/>
                </a:cxn>
                <a:cxn ang="0">
                  <a:pos x="848" y="1236"/>
                </a:cxn>
                <a:cxn ang="0">
                  <a:pos x="848" y="3"/>
                </a:cxn>
                <a:cxn ang="0">
                  <a:pos x="851" y="6"/>
                </a:cxn>
                <a:cxn ang="0">
                  <a:pos x="2" y="6"/>
                </a:cxn>
                <a:cxn ang="0">
                  <a:pos x="5" y="3"/>
                </a:cxn>
                <a:cxn ang="0">
                  <a:pos x="5" y="1236"/>
                </a:cxn>
              </a:cxnLst>
              <a:rect l="0" t="0" r="r" b="b"/>
              <a:pathLst>
                <a:path w="853" h="1239">
                  <a:moveTo>
                    <a:pt x="0" y="0"/>
                  </a:moveTo>
                  <a:lnTo>
                    <a:pt x="853" y="0"/>
                  </a:lnTo>
                  <a:lnTo>
                    <a:pt x="853" y="1239"/>
                  </a:lnTo>
                  <a:lnTo>
                    <a:pt x="0" y="1239"/>
                  </a:lnTo>
                  <a:lnTo>
                    <a:pt x="0" y="0"/>
                  </a:lnTo>
                  <a:close/>
                  <a:moveTo>
                    <a:pt x="5" y="1236"/>
                  </a:moveTo>
                  <a:lnTo>
                    <a:pt x="2" y="1233"/>
                  </a:lnTo>
                  <a:lnTo>
                    <a:pt x="851" y="1233"/>
                  </a:lnTo>
                  <a:lnTo>
                    <a:pt x="848" y="1236"/>
                  </a:lnTo>
                  <a:lnTo>
                    <a:pt x="848" y="3"/>
                  </a:lnTo>
                  <a:lnTo>
                    <a:pt x="851" y="6"/>
                  </a:lnTo>
                  <a:lnTo>
                    <a:pt x="2" y="6"/>
                  </a:lnTo>
                  <a:lnTo>
                    <a:pt x="5" y="3"/>
                  </a:lnTo>
                  <a:lnTo>
                    <a:pt x="5" y="1236"/>
                  </a:lnTo>
                  <a:close/>
                </a:path>
              </a:pathLst>
            </a:custGeom>
            <a:solidFill>
              <a:srgbClr val="00338D"/>
            </a:solidFill>
            <a:ln w="3175" cap="flat" cmpd="sng">
              <a:solidFill>
                <a:srgbClr val="00338D"/>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Univers 45 Light" pitchFamily="2" charset="0"/>
              </a:endParaRPr>
            </a:p>
          </p:txBody>
        </p:sp>
        <p:sp>
          <p:nvSpPr>
            <p:cNvPr id="34" name="Freeform 8"/>
            <p:cNvSpPr>
              <a:spLocks noEditPoints="1"/>
            </p:cNvSpPr>
            <p:nvPr/>
          </p:nvSpPr>
          <p:spPr bwMode="gray">
            <a:xfrm>
              <a:off x="4501998" y="3905250"/>
              <a:ext cx="935190" cy="280353"/>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rgbClr val="00338D"/>
            </a:solidFill>
            <a:ln w="9525">
              <a:noFill/>
              <a:round/>
              <a:headEnd/>
              <a:tailEnd/>
            </a:ln>
          </p:spPr>
          <p:txBody>
            <a:bodyPr/>
            <a:lstStyle/>
            <a:p>
              <a:endParaRPr lang="en-GB" sz="1200" dirty="0">
                <a:latin typeface="Univers 45 Light" pitchFamily="2" charset="0"/>
              </a:endParaRPr>
            </a:p>
          </p:txBody>
        </p:sp>
        <p:sp>
          <p:nvSpPr>
            <p:cNvPr id="36" name="Rectangle 8"/>
            <p:cNvSpPr>
              <a:spLocks noChangeArrowheads="1"/>
            </p:cNvSpPr>
            <p:nvPr/>
          </p:nvSpPr>
          <p:spPr bwMode="auto">
            <a:xfrm>
              <a:off x="4559286" y="4829889"/>
              <a:ext cx="1316052" cy="1224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Univers 45 Light" pitchFamily="2" charset="0"/>
                  <a:cs typeface="Arial" pitchFamily="34" charset="0"/>
                </a:rPr>
                <a:t>KPMG Corporate Finance</a:t>
              </a:r>
              <a:endParaRPr kumimoji="0" lang="en-US" sz="1050" b="1" i="0" u="none" strike="noStrike" cap="none" normalizeH="0" baseline="0" dirty="0" smtClean="0">
                <a:ln>
                  <a:noFill/>
                </a:ln>
                <a:solidFill>
                  <a:schemeClr val="tx1"/>
                </a:solidFill>
                <a:effectLst/>
                <a:latin typeface="Univers 45 Light" pitchFamily="2" charset="0"/>
                <a:cs typeface="Arial" pitchFamily="34" charset="0"/>
              </a:endParaRPr>
            </a:p>
          </p:txBody>
        </p:sp>
        <p:sp>
          <p:nvSpPr>
            <p:cNvPr id="38" name="Rectangle 15"/>
            <p:cNvSpPr>
              <a:spLocks noChangeArrowheads="1"/>
            </p:cNvSpPr>
            <p:nvPr/>
          </p:nvSpPr>
          <p:spPr bwMode="auto">
            <a:xfrm>
              <a:off x="4532313" y="5772727"/>
              <a:ext cx="1371600" cy="2331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000" b="1" dirty="0" smtClean="0">
                  <a:solidFill>
                    <a:srgbClr val="000000"/>
                  </a:solidFill>
                  <a:latin typeface="Univers 45 Light" pitchFamily="2" charset="0"/>
                  <a:cs typeface="Arial" pitchFamily="34" charset="0"/>
                </a:rPr>
                <a:t>Ongoing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Univers 45 Light" pitchFamily="2" charset="0"/>
                  <a:cs typeface="Arial" pitchFamily="34" charset="0"/>
                </a:rPr>
                <a:t>CONFIDENTIAL</a:t>
              </a:r>
              <a:endParaRPr kumimoji="0" lang="en-US" sz="3200" b="0" i="0" u="none" strike="noStrike" cap="none" normalizeH="0" baseline="0" dirty="0" smtClean="0">
                <a:ln>
                  <a:noFill/>
                </a:ln>
                <a:solidFill>
                  <a:schemeClr val="tx1"/>
                </a:solidFill>
                <a:effectLst/>
                <a:latin typeface="Univers 45 Light" pitchFamily="2" charset="0"/>
                <a:cs typeface="Arial" pitchFamily="34" charset="0"/>
              </a:endParaRPr>
            </a:p>
          </p:txBody>
        </p:sp>
      </p:gr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latin typeface="Univers 45 Light" pitchFamily="2" charset="0"/>
              </a:rPr>
              <a:t>Preparing Your Business</a:t>
            </a:r>
            <a:endParaRPr lang="en-US" sz="2400" dirty="0">
              <a:latin typeface="Univers 45 Light" pitchFamily="2" charset="0"/>
            </a:endParaRPr>
          </a:p>
        </p:txBody>
      </p:sp>
      <p:graphicFrame>
        <p:nvGraphicFramePr>
          <p:cNvPr id="15" name="Diagram 14"/>
          <p:cNvGraphicFramePr/>
          <p:nvPr/>
        </p:nvGraphicFramePr>
        <p:xfrm>
          <a:off x="533401" y="1981200"/>
          <a:ext cx="7924800" cy="3802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304800" y="1212665"/>
            <a:ext cx="7968342" cy="547552"/>
          </a:xfrm>
          <a:prstGeom prst="rect">
            <a:avLst/>
          </a:prstGeom>
          <a:noFill/>
        </p:spPr>
        <p:txBody>
          <a:bodyPr wrap="none" lIns="54000" tIns="54000" rIns="54000" bIns="54000" rtlCol="0">
            <a:noAutofit/>
          </a:bodyPr>
          <a:lstStyle/>
          <a:p>
            <a:pPr algn="ctr" fontAlgn="base">
              <a:spcBef>
                <a:spcPct val="0"/>
              </a:spcBef>
              <a:spcAft>
                <a:spcPct val="0"/>
              </a:spcAft>
            </a:pPr>
            <a:endParaRPr lang="en-US" sz="1600" b="1" dirty="0">
              <a:solidFill>
                <a:srgbClr val="00338D"/>
              </a:solidFill>
              <a:latin typeface="+mj-lt"/>
              <a:cs typeface="Arial" pitchFamily="34" charset="0"/>
            </a:endParaRPr>
          </a:p>
        </p:txBody>
      </p:sp>
      <p:sp>
        <p:nvSpPr>
          <p:cNvPr id="17" name="TextBox 16"/>
          <p:cNvSpPr txBox="1"/>
          <p:nvPr/>
        </p:nvSpPr>
        <p:spPr>
          <a:xfrm>
            <a:off x="533400" y="1143000"/>
            <a:ext cx="7924800" cy="738664"/>
          </a:xfrm>
          <a:prstGeom prst="rect">
            <a:avLst/>
          </a:prstGeom>
          <a:noFill/>
        </p:spPr>
        <p:txBody>
          <a:bodyPr wrap="square" lIns="0" tIns="0" rIns="0" bIns="0" rtlCol="0">
            <a:spAutoFit/>
          </a:bodyPr>
          <a:lstStyle/>
          <a:p>
            <a:pPr algn="ctr" fontAlgn="base">
              <a:spcBef>
                <a:spcPct val="0"/>
              </a:spcBef>
              <a:spcAft>
                <a:spcPct val="0"/>
              </a:spcAft>
            </a:pPr>
            <a:r>
              <a:rPr lang="en-US" sz="1600" b="1" dirty="0" smtClean="0">
                <a:solidFill>
                  <a:srgbClr val="00338D"/>
                </a:solidFill>
                <a:latin typeface="Univers 45 Light" pitchFamily="2" charset="0"/>
                <a:cs typeface="Arial" pitchFamily="34" charset="0"/>
              </a:rPr>
              <a:t>Sale planning should be commenced immediately - careful consideration of the following factors can lead to increased marketability and a higher sale price… </a:t>
            </a:r>
          </a:p>
          <a:p>
            <a:endParaRPr lang="en-US" sz="1600" dirty="0" smtClean="0">
              <a:latin typeface="Univers 45 Light" pitchFamily="2"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spcBef>
                <a:spcPct val="0"/>
              </a:spcBef>
            </a:pPr>
            <a:r>
              <a:rPr lang="en-US" sz="2400" b="1" dirty="0" smtClean="0">
                <a:solidFill>
                  <a:schemeClr val="bg1"/>
                </a:solidFill>
                <a:latin typeface="Univers 45 Light" pitchFamily="2" charset="0"/>
                <a:ea typeface="+mj-ea"/>
                <a:cs typeface="Arial" pitchFamily="34" charset="0"/>
              </a:rPr>
              <a:t>What Drives Value and Price?</a:t>
            </a:r>
            <a:endParaRPr kumimoji="0" lang="en-US" sz="2400" b="1" i="0" u="none" strike="noStrike" kern="1200" cap="none" spc="0" normalizeH="0" baseline="0" noProof="0" dirty="0">
              <a:ln>
                <a:noFill/>
              </a:ln>
              <a:solidFill>
                <a:schemeClr val="bg1"/>
              </a:solidFill>
              <a:effectLst/>
              <a:uLnTx/>
              <a:uFillTx/>
              <a:latin typeface="Univers 45 Light" pitchFamily="2" charset="0"/>
              <a:ea typeface="+mj-ea"/>
              <a:cs typeface="Arial" pitchFamily="34" charset="0"/>
            </a:endParaRPr>
          </a:p>
        </p:txBody>
      </p:sp>
      <p:sp>
        <p:nvSpPr>
          <p:cNvPr id="24" name="Oval 4"/>
          <p:cNvSpPr>
            <a:spLocks noChangeArrowheads="1"/>
          </p:cNvSpPr>
          <p:nvPr>
            <p:custDataLst>
              <p:tags r:id="rId1"/>
            </p:custDataLst>
          </p:nvPr>
        </p:nvSpPr>
        <p:spPr bwMode="gray">
          <a:xfrm>
            <a:off x="3406775" y="1600200"/>
            <a:ext cx="2308225" cy="1133475"/>
          </a:xfrm>
          <a:prstGeom prst="ellipse">
            <a:avLst/>
          </a:prstGeom>
          <a:solidFill>
            <a:srgbClr val="BFDEE4"/>
          </a:solidFill>
          <a:ln w="9525">
            <a:noFill/>
            <a:round/>
            <a:headEnd type="none" w="sm" len="sm"/>
            <a:tailEnd type="none" w="sm" len="sm"/>
          </a:ln>
        </p:spPr>
        <p:txBody>
          <a:bodyPr lIns="54000" tIns="54000" rIns="54000" bIns="54000" anchor="ctr"/>
          <a:lstStyle/>
          <a:p>
            <a:pPr algn="ctr" defTabSz="762000" eaLnBrk="0" hangingPunct="0"/>
            <a:endParaRPr lang="en-GB" sz="1000" b="1" u="none" dirty="0">
              <a:solidFill>
                <a:srgbClr val="00338D"/>
              </a:solidFill>
              <a:latin typeface="Univers 45 Light" pitchFamily="2" charset="0"/>
            </a:endParaRPr>
          </a:p>
        </p:txBody>
      </p:sp>
      <p:grpSp>
        <p:nvGrpSpPr>
          <p:cNvPr id="25" name="Group 5"/>
          <p:cNvGrpSpPr>
            <a:grpSpLocks/>
          </p:cNvGrpSpPr>
          <p:nvPr/>
        </p:nvGrpSpPr>
        <p:grpSpPr bwMode="auto">
          <a:xfrm flipV="1">
            <a:off x="2644775" y="4089400"/>
            <a:ext cx="3854450" cy="381000"/>
            <a:chOff x="2496" y="1440"/>
            <a:chExt cx="2312" cy="240"/>
          </a:xfrm>
        </p:grpSpPr>
        <p:sp>
          <p:nvSpPr>
            <p:cNvPr id="26" name="AutoShape 6"/>
            <p:cNvSpPr>
              <a:spLocks noChangeArrowheads="1"/>
            </p:cNvSpPr>
            <p:nvPr/>
          </p:nvSpPr>
          <p:spPr bwMode="auto">
            <a:xfrm rot="-2520000" flipH="1" flipV="1">
              <a:off x="3786" y="1440"/>
              <a:ext cx="1022" cy="240"/>
            </a:xfrm>
            <a:prstGeom prst="rightArrow">
              <a:avLst>
                <a:gd name="adj1" fmla="val 63333"/>
                <a:gd name="adj2" fmla="val 49582"/>
              </a:avLst>
            </a:prstGeom>
            <a:solidFill>
              <a:srgbClr val="BFDEE4"/>
            </a:solidFill>
            <a:ln w="6350" algn="ctr">
              <a:solidFill>
                <a:srgbClr val="007C92"/>
              </a:solidFill>
              <a:miter lim="800000"/>
              <a:headEnd/>
              <a:tailEnd/>
            </a:ln>
          </p:spPr>
          <p:txBody>
            <a:bodyPr rot="10800000" wrap="none" anchor="ctr"/>
            <a:lstStyle/>
            <a:p>
              <a:endParaRPr lang="en-US" u="none" dirty="0">
                <a:latin typeface="Univers 45 Light" pitchFamily="2" charset="0"/>
              </a:endParaRPr>
            </a:p>
          </p:txBody>
        </p:sp>
        <p:sp>
          <p:nvSpPr>
            <p:cNvPr id="27" name="AutoShape 7"/>
            <p:cNvSpPr>
              <a:spLocks noChangeArrowheads="1"/>
            </p:cNvSpPr>
            <p:nvPr/>
          </p:nvSpPr>
          <p:spPr bwMode="auto">
            <a:xfrm rot="2520000">
              <a:off x="2496" y="1440"/>
              <a:ext cx="1022" cy="240"/>
            </a:xfrm>
            <a:prstGeom prst="rightArrow">
              <a:avLst>
                <a:gd name="adj1" fmla="val 63333"/>
                <a:gd name="adj2" fmla="val 49582"/>
              </a:avLst>
            </a:prstGeom>
            <a:solidFill>
              <a:srgbClr val="BFDEE4"/>
            </a:solidFill>
            <a:ln w="6350" algn="ctr">
              <a:solidFill>
                <a:srgbClr val="007C92"/>
              </a:solidFill>
              <a:miter lim="800000"/>
              <a:headEnd/>
              <a:tailEnd/>
            </a:ln>
          </p:spPr>
          <p:txBody>
            <a:bodyPr rot="10800000" wrap="none" anchor="ctr"/>
            <a:lstStyle/>
            <a:p>
              <a:endParaRPr lang="en-US" u="none" dirty="0">
                <a:latin typeface="Univers 45 Light" pitchFamily="2" charset="0"/>
              </a:endParaRPr>
            </a:p>
          </p:txBody>
        </p:sp>
      </p:grpSp>
      <p:grpSp>
        <p:nvGrpSpPr>
          <p:cNvPr id="36" name="Group 8"/>
          <p:cNvGrpSpPr>
            <a:grpSpLocks/>
          </p:cNvGrpSpPr>
          <p:nvPr/>
        </p:nvGrpSpPr>
        <p:grpSpPr bwMode="auto">
          <a:xfrm>
            <a:off x="2644775" y="2463800"/>
            <a:ext cx="3854450" cy="381000"/>
            <a:chOff x="2496" y="1440"/>
            <a:chExt cx="2312" cy="240"/>
          </a:xfrm>
        </p:grpSpPr>
        <p:sp>
          <p:nvSpPr>
            <p:cNvPr id="37" name="AutoShape 9"/>
            <p:cNvSpPr>
              <a:spLocks noChangeArrowheads="1"/>
            </p:cNvSpPr>
            <p:nvPr/>
          </p:nvSpPr>
          <p:spPr bwMode="auto">
            <a:xfrm rot="-2520000" flipH="1" flipV="1">
              <a:off x="3786" y="1440"/>
              <a:ext cx="1022" cy="240"/>
            </a:xfrm>
            <a:prstGeom prst="rightArrow">
              <a:avLst>
                <a:gd name="adj1" fmla="val 63333"/>
                <a:gd name="adj2" fmla="val 49582"/>
              </a:avLst>
            </a:prstGeom>
            <a:solidFill>
              <a:srgbClr val="BFDEE4"/>
            </a:solidFill>
            <a:ln w="6350" algn="ctr">
              <a:solidFill>
                <a:srgbClr val="007C92"/>
              </a:solidFill>
              <a:miter lim="800000"/>
              <a:headEnd/>
              <a:tailEnd/>
            </a:ln>
          </p:spPr>
          <p:txBody>
            <a:bodyPr rot="10800000" wrap="none" anchor="ctr"/>
            <a:lstStyle/>
            <a:p>
              <a:endParaRPr lang="en-US" u="none" dirty="0">
                <a:latin typeface="Univers 45 Light" pitchFamily="2" charset="0"/>
              </a:endParaRPr>
            </a:p>
          </p:txBody>
        </p:sp>
        <p:sp>
          <p:nvSpPr>
            <p:cNvPr id="38" name="AutoShape 10"/>
            <p:cNvSpPr>
              <a:spLocks noChangeArrowheads="1"/>
            </p:cNvSpPr>
            <p:nvPr/>
          </p:nvSpPr>
          <p:spPr bwMode="auto">
            <a:xfrm rot="2520000">
              <a:off x="2496" y="1440"/>
              <a:ext cx="1022" cy="240"/>
            </a:xfrm>
            <a:prstGeom prst="rightArrow">
              <a:avLst>
                <a:gd name="adj1" fmla="val 63333"/>
                <a:gd name="adj2" fmla="val 49582"/>
              </a:avLst>
            </a:prstGeom>
            <a:solidFill>
              <a:srgbClr val="BFDEE4"/>
            </a:solidFill>
            <a:ln w="6350" algn="ctr">
              <a:solidFill>
                <a:srgbClr val="007C92"/>
              </a:solidFill>
              <a:miter lim="800000"/>
              <a:headEnd/>
              <a:tailEnd/>
            </a:ln>
          </p:spPr>
          <p:txBody>
            <a:bodyPr rot="10800000" wrap="none" anchor="ctr"/>
            <a:lstStyle/>
            <a:p>
              <a:endParaRPr lang="en-US" u="none" dirty="0">
                <a:latin typeface="Univers 45 Light" pitchFamily="2" charset="0"/>
              </a:endParaRPr>
            </a:p>
          </p:txBody>
        </p:sp>
      </p:grpSp>
      <p:sp>
        <p:nvSpPr>
          <p:cNvPr id="42" name="Oval 11"/>
          <p:cNvSpPr>
            <a:spLocks noChangeArrowheads="1"/>
          </p:cNvSpPr>
          <p:nvPr>
            <p:custDataLst>
              <p:tags r:id="rId2"/>
            </p:custDataLst>
          </p:nvPr>
        </p:nvSpPr>
        <p:spPr bwMode="gray">
          <a:xfrm>
            <a:off x="4024313" y="3155950"/>
            <a:ext cx="1093787" cy="622300"/>
          </a:xfrm>
          <a:prstGeom prst="ellipse">
            <a:avLst/>
          </a:prstGeom>
          <a:solidFill>
            <a:srgbClr val="007C92"/>
          </a:solidFill>
          <a:ln w="9525">
            <a:solidFill>
              <a:srgbClr val="FFFFFF"/>
            </a:solidFill>
            <a:round/>
            <a:headEnd type="none" w="sm" len="sm"/>
            <a:tailEnd type="none" w="sm" len="sm"/>
          </a:ln>
        </p:spPr>
        <p:txBody>
          <a:bodyPr lIns="54000" tIns="54000" rIns="54000" bIns="54000" anchor="ctr" anchorCtr="1"/>
          <a:lstStyle/>
          <a:p>
            <a:pPr algn="ctr" defTabSz="762000" eaLnBrk="0" hangingPunct="0"/>
            <a:r>
              <a:rPr lang="en-GB" sz="1200" b="1" u="none" dirty="0">
                <a:solidFill>
                  <a:srgbClr val="FFFFFF"/>
                </a:solidFill>
                <a:latin typeface="Univers 45 Light" pitchFamily="2" charset="0"/>
              </a:rPr>
              <a:t>PRICE</a:t>
            </a:r>
          </a:p>
        </p:txBody>
      </p:sp>
      <p:sp>
        <p:nvSpPr>
          <p:cNvPr id="43" name="Rectangle 12"/>
          <p:cNvSpPr>
            <a:spLocks noChangeArrowheads="1"/>
          </p:cNvSpPr>
          <p:nvPr>
            <p:custDataLst>
              <p:tags r:id="rId3"/>
            </p:custDataLst>
          </p:nvPr>
        </p:nvSpPr>
        <p:spPr bwMode="auto">
          <a:xfrm>
            <a:off x="107950" y="1307275"/>
            <a:ext cx="2879725" cy="276225"/>
          </a:xfrm>
          <a:prstGeom prst="rect">
            <a:avLst/>
          </a:prstGeom>
          <a:solidFill>
            <a:srgbClr val="007C92"/>
          </a:solidFill>
          <a:ln w="6350">
            <a:solidFill>
              <a:srgbClr val="FFFFFF"/>
            </a:solidFill>
            <a:miter lim="800000"/>
            <a:headEnd/>
            <a:tailEnd/>
          </a:ln>
        </p:spPr>
        <p:txBody>
          <a:bodyPr lIns="54000" tIns="54000" rIns="54000" bIns="54000" anchor="ctr" anchorCtr="1"/>
          <a:lstStyle/>
          <a:p>
            <a:pPr algn="ctr" defTabSz="762000" eaLnBrk="0" hangingPunct="0"/>
            <a:r>
              <a:rPr lang="en-GB" sz="1200" b="1" u="none" dirty="0">
                <a:solidFill>
                  <a:srgbClr val="FFFFFF"/>
                </a:solidFill>
                <a:latin typeface="Univers 45 Light" pitchFamily="2" charset="0"/>
              </a:rPr>
              <a:t>INTRINSIC VALUE</a:t>
            </a:r>
          </a:p>
        </p:txBody>
      </p:sp>
      <p:sp>
        <p:nvSpPr>
          <p:cNvPr id="46" name="Rectangle 13"/>
          <p:cNvSpPr>
            <a:spLocks noChangeArrowheads="1"/>
          </p:cNvSpPr>
          <p:nvPr>
            <p:custDataLst>
              <p:tags r:id="rId4"/>
            </p:custDataLst>
          </p:nvPr>
        </p:nvSpPr>
        <p:spPr bwMode="auto">
          <a:xfrm>
            <a:off x="106363" y="3590925"/>
            <a:ext cx="2889250" cy="274320"/>
          </a:xfrm>
          <a:prstGeom prst="rect">
            <a:avLst/>
          </a:prstGeom>
          <a:solidFill>
            <a:srgbClr val="007C92"/>
          </a:solidFill>
          <a:ln w="6350">
            <a:solidFill>
              <a:srgbClr val="FFFFFF"/>
            </a:solidFill>
            <a:miter lim="800000"/>
            <a:headEnd/>
            <a:tailEnd/>
          </a:ln>
        </p:spPr>
        <p:txBody>
          <a:bodyPr lIns="54000" tIns="54000" rIns="54000" bIns="54000" anchor="ctr" anchorCtr="1"/>
          <a:lstStyle/>
          <a:p>
            <a:pPr algn="ctr" defTabSz="762000" eaLnBrk="0" hangingPunct="0"/>
            <a:r>
              <a:rPr lang="en-GB" sz="1200" b="1" u="none" dirty="0">
                <a:solidFill>
                  <a:srgbClr val="FFFFFF"/>
                </a:solidFill>
                <a:latin typeface="Univers 45 Light" pitchFamily="2" charset="0"/>
              </a:rPr>
              <a:t>QUALITATIVE VALUE DRIVERS</a:t>
            </a:r>
          </a:p>
        </p:txBody>
      </p:sp>
      <p:sp>
        <p:nvSpPr>
          <p:cNvPr id="49" name="Rectangle 14"/>
          <p:cNvSpPr>
            <a:spLocks noChangeArrowheads="1"/>
          </p:cNvSpPr>
          <p:nvPr>
            <p:custDataLst>
              <p:tags r:id="rId5"/>
            </p:custDataLst>
          </p:nvPr>
        </p:nvSpPr>
        <p:spPr bwMode="auto">
          <a:xfrm>
            <a:off x="6151256" y="1307275"/>
            <a:ext cx="2879725" cy="276225"/>
          </a:xfrm>
          <a:prstGeom prst="rect">
            <a:avLst/>
          </a:prstGeom>
          <a:solidFill>
            <a:srgbClr val="007C92"/>
          </a:solidFill>
          <a:ln w="6350">
            <a:solidFill>
              <a:srgbClr val="FFFFFF"/>
            </a:solidFill>
            <a:miter lim="800000"/>
            <a:headEnd/>
            <a:tailEnd/>
          </a:ln>
        </p:spPr>
        <p:txBody>
          <a:bodyPr lIns="54000" tIns="54000" rIns="54000" bIns="54000" anchor="ctr" anchorCtr="1"/>
          <a:lstStyle/>
          <a:p>
            <a:pPr algn="ctr" defTabSz="762000" eaLnBrk="0" hangingPunct="0"/>
            <a:r>
              <a:rPr lang="en-GB" sz="1200" b="1" u="none" dirty="0">
                <a:solidFill>
                  <a:srgbClr val="FFFFFF"/>
                </a:solidFill>
                <a:latin typeface="Univers 45 Light" pitchFamily="2" charset="0"/>
              </a:rPr>
              <a:t>MARKET DYNAMICS</a:t>
            </a:r>
          </a:p>
        </p:txBody>
      </p:sp>
      <p:sp>
        <p:nvSpPr>
          <p:cNvPr id="50" name="Rectangle 15"/>
          <p:cNvSpPr>
            <a:spLocks noChangeArrowheads="1"/>
          </p:cNvSpPr>
          <p:nvPr>
            <p:custDataLst>
              <p:tags r:id="rId6"/>
            </p:custDataLst>
          </p:nvPr>
        </p:nvSpPr>
        <p:spPr bwMode="auto">
          <a:xfrm>
            <a:off x="6156325" y="3590925"/>
            <a:ext cx="2879725" cy="274320"/>
          </a:xfrm>
          <a:prstGeom prst="rect">
            <a:avLst/>
          </a:prstGeom>
          <a:solidFill>
            <a:srgbClr val="007C92"/>
          </a:solidFill>
          <a:ln w="6350">
            <a:solidFill>
              <a:srgbClr val="FFFFFF"/>
            </a:solidFill>
            <a:miter lim="800000"/>
            <a:headEnd/>
            <a:tailEnd/>
          </a:ln>
        </p:spPr>
        <p:txBody>
          <a:bodyPr lIns="54000" tIns="54000" rIns="54000" bIns="54000" anchor="ctr" anchorCtr="1"/>
          <a:lstStyle/>
          <a:p>
            <a:pPr algn="ctr" defTabSz="762000" eaLnBrk="0" hangingPunct="0"/>
            <a:r>
              <a:rPr lang="en-GB" sz="1200" b="1" u="none" dirty="0">
                <a:solidFill>
                  <a:srgbClr val="FFFFFF"/>
                </a:solidFill>
                <a:latin typeface="Univers 45 Light" pitchFamily="2" charset="0"/>
              </a:rPr>
              <a:t>QUALITY OF DEAL PROCESS</a:t>
            </a:r>
          </a:p>
        </p:txBody>
      </p:sp>
      <p:sp>
        <p:nvSpPr>
          <p:cNvPr id="51" name="Rectangle 16"/>
          <p:cNvSpPr>
            <a:spLocks noChangeArrowheads="1"/>
          </p:cNvSpPr>
          <p:nvPr>
            <p:custDataLst>
              <p:tags r:id="rId7"/>
            </p:custDataLst>
          </p:nvPr>
        </p:nvSpPr>
        <p:spPr bwMode="auto">
          <a:xfrm>
            <a:off x="107950" y="1581088"/>
            <a:ext cx="2879725" cy="1828800"/>
          </a:xfrm>
          <a:prstGeom prst="rect">
            <a:avLst/>
          </a:prstGeom>
          <a:solidFill>
            <a:schemeClr val="accent4">
              <a:lumMod val="75000"/>
            </a:schemeClr>
          </a:solidFill>
          <a:ln w="9525">
            <a:solidFill>
              <a:srgbClr val="FFFFFF"/>
            </a:solidFill>
            <a:miter lim="800000"/>
            <a:headEnd/>
            <a:tailEnd/>
          </a:ln>
        </p:spPr>
        <p:txBody>
          <a:bodyPr lIns="54000" tIns="54000" rIns="54000" bIns="54000" anchor="ctr"/>
          <a:lstStyle/>
          <a:p>
            <a:pPr marL="9525" lvl="1" indent="-9525" algn="ctr">
              <a:spcBef>
                <a:spcPct val="20000"/>
              </a:spcBef>
              <a:spcAft>
                <a:spcPct val="20000"/>
              </a:spcAft>
            </a:pPr>
            <a:r>
              <a:rPr lang="en-GB" sz="1200" b="1" u="none" dirty="0">
                <a:solidFill>
                  <a:schemeClr val="bg1"/>
                </a:solidFill>
                <a:latin typeface="Univers 45 Light" pitchFamily="2" charset="0"/>
              </a:rPr>
              <a:t>Cash Flow</a:t>
            </a:r>
          </a:p>
          <a:p>
            <a:pPr marL="9525" lvl="1" indent="-9525" algn="ctr">
              <a:spcBef>
                <a:spcPct val="20000"/>
              </a:spcBef>
              <a:spcAft>
                <a:spcPct val="20000"/>
              </a:spcAft>
            </a:pPr>
            <a:r>
              <a:rPr lang="en-GB" sz="1200" b="1" u="none" dirty="0">
                <a:solidFill>
                  <a:schemeClr val="bg1"/>
                </a:solidFill>
                <a:latin typeface="Univers 45 Light" pitchFamily="2" charset="0"/>
              </a:rPr>
              <a:t>Growth</a:t>
            </a:r>
          </a:p>
          <a:p>
            <a:pPr marL="9525" lvl="1" indent="-9525" algn="ctr">
              <a:spcBef>
                <a:spcPct val="20000"/>
              </a:spcBef>
              <a:spcAft>
                <a:spcPct val="20000"/>
              </a:spcAft>
            </a:pPr>
            <a:r>
              <a:rPr lang="en-GB" sz="1200" b="1" u="none" dirty="0">
                <a:solidFill>
                  <a:schemeClr val="bg1"/>
                </a:solidFill>
                <a:latin typeface="Univers 45 Light" pitchFamily="2" charset="0"/>
              </a:rPr>
              <a:t>Risk</a:t>
            </a:r>
          </a:p>
          <a:p>
            <a:pPr marL="9525" lvl="1" indent="-9525" algn="ctr">
              <a:spcBef>
                <a:spcPct val="20000"/>
              </a:spcBef>
              <a:spcAft>
                <a:spcPct val="20000"/>
              </a:spcAft>
            </a:pPr>
            <a:r>
              <a:rPr lang="en-GB" sz="1200" b="1" u="none" dirty="0">
                <a:solidFill>
                  <a:schemeClr val="bg1"/>
                </a:solidFill>
                <a:latin typeface="Univers 45 Light" pitchFamily="2" charset="0"/>
              </a:rPr>
              <a:t>Capital requirements</a:t>
            </a:r>
          </a:p>
          <a:p>
            <a:pPr marL="9525" lvl="1" indent="-9525" algn="ctr">
              <a:spcBef>
                <a:spcPct val="20000"/>
              </a:spcBef>
              <a:spcAft>
                <a:spcPct val="20000"/>
              </a:spcAft>
            </a:pPr>
            <a:r>
              <a:rPr lang="en-GB" sz="1200" b="1" u="none" dirty="0">
                <a:solidFill>
                  <a:schemeClr val="bg1"/>
                </a:solidFill>
                <a:latin typeface="Univers 45 Light" pitchFamily="2" charset="0"/>
              </a:rPr>
              <a:t>Working capital</a:t>
            </a:r>
          </a:p>
          <a:p>
            <a:pPr marL="9525" lvl="1" indent="-9525" algn="ctr">
              <a:spcBef>
                <a:spcPct val="20000"/>
              </a:spcBef>
              <a:spcAft>
                <a:spcPct val="20000"/>
              </a:spcAft>
            </a:pPr>
            <a:r>
              <a:rPr lang="en-GB" sz="1200" b="1" u="none" dirty="0">
                <a:solidFill>
                  <a:schemeClr val="bg1"/>
                </a:solidFill>
                <a:latin typeface="Univers 45 Light" pitchFamily="2" charset="0"/>
              </a:rPr>
              <a:t>Market rates of return/cost of capital</a:t>
            </a:r>
          </a:p>
        </p:txBody>
      </p:sp>
      <p:sp>
        <p:nvSpPr>
          <p:cNvPr id="52" name="Rectangle 18"/>
          <p:cNvSpPr>
            <a:spLocks noChangeArrowheads="1"/>
          </p:cNvSpPr>
          <p:nvPr>
            <p:custDataLst>
              <p:tags r:id="rId8"/>
            </p:custDataLst>
          </p:nvPr>
        </p:nvSpPr>
        <p:spPr bwMode="auto">
          <a:xfrm>
            <a:off x="6156325" y="3863215"/>
            <a:ext cx="2879725" cy="1828800"/>
          </a:xfrm>
          <a:prstGeom prst="rect">
            <a:avLst/>
          </a:prstGeom>
          <a:solidFill>
            <a:schemeClr val="accent4">
              <a:lumMod val="75000"/>
            </a:schemeClr>
          </a:solidFill>
          <a:ln w="9525" algn="ctr">
            <a:solidFill>
              <a:srgbClr val="FFFFFF"/>
            </a:solidFill>
            <a:miter lim="800000"/>
            <a:headEnd/>
            <a:tailEnd/>
          </a:ln>
        </p:spPr>
        <p:txBody>
          <a:bodyPr lIns="54000" tIns="54000" rIns="54000" bIns="54000" anchor="ctr"/>
          <a:lstStyle/>
          <a:p>
            <a:pPr marL="0" lvl="1" algn="ctr">
              <a:spcBef>
                <a:spcPct val="20000"/>
              </a:spcBef>
              <a:spcAft>
                <a:spcPct val="20000"/>
              </a:spcAft>
            </a:pPr>
            <a:r>
              <a:rPr lang="en-GB" sz="1200" b="1" u="none" dirty="0">
                <a:solidFill>
                  <a:schemeClr val="bg1"/>
                </a:solidFill>
                <a:latin typeface="Univers 45 Light" pitchFamily="2" charset="0"/>
              </a:rPr>
              <a:t>Control and confidentiality</a:t>
            </a:r>
          </a:p>
          <a:p>
            <a:pPr marL="0" lvl="1" algn="ctr">
              <a:spcBef>
                <a:spcPct val="20000"/>
              </a:spcBef>
              <a:spcAft>
                <a:spcPct val="20000"/>
              </a:spcAft>
            </a:pPr>
            <a:r>
              <a:rPr lang="en-GB" sz="1200" b="1" u="none" dirty="0">
                <a:solidFill>
                  <a:schemeClr val="bg1"/>
                </a:solidFill>
                <a:latin typeface="Univers 45 Light" pitchFamily="2" charset="0"/>
              </a:rPr>
              <a:t>Quality and # of potential buyers</a:t>
            </a:r>
          </a:p>
          <a:p>
            <a:pPr marL="0" lvl="1" algn="ctr">
              <a:spcBef>
                <a:spcPct val="20000"/>
              </a:spcBef>
              <a:spcAft>
                <a:spcPct val="20000"/>
              </a:spcAft>
            </a:pPr>
            <a:r>
              <a:rPr lang="en-GB" sz="1200" b="1" u="none" dirty="0">
                <a:solidFill>
                  <a:schemeClr val="bg1"/>
                </a:solidFill>
                <a:latin typeface="Univers 45 Light" pitchFamily="2" charset="0"/>
              </a:rPr>
              <a:t>Deal packaging &amp; presentation</a:t>
            </a:r>
          </a:p>
          <a:p>
            <a:pPr marL="0" lvl="1" algn="ctr">
              <a:spcBef>
                <a:spcPct val="20000"/>
              </a:spcBef>
              <a:spcAft>
                <a:spcPct val="20000"/>
              </a:spcAft>
            </a:pPr>
            <a:r>
              <a:rPr lang="en-GB" sz="1200" b="1" u="none" dirty="0">
                <a:solidFill>
                  <a:schemeClr val="bg1"/>
                </a:solidFill>
                <a:latin typeface="Univers 45 Light" pitchFamily="2" charset="0"/>
              </a:rPr>
              <a:t>Negotiating positions and strength</a:t>
            </a:r>
          </a:p>
          <a:p>
            <a:pPr marL="0" lvl="1" algn="ctr">
              <a:spcBef>
                <a:spcPct val="20000"/>
              </a:spcBef>
              <a:spcAft>
                <a:spcPct val="20000"/>
              </a:spcAft>
            </a:pPr>
            <a:r>
              <a:rPr lang="en-GB" sz="1200" b="1" u="none" dirty="0">
                <a:solidFill>
                  <a:schemeClr val="bg1"/>
                </a:solidFill>
                <a:latin typeface="Univers 45 Light" pitchFamily="2" charset="0"/>
              </a:rPr>
              <a:t>Knowledge &amp; information</a:t>
            </a:r>
          </a:p>
          <a:p>
            <a:pPr marL="0" lvl="1" algn="ctr">
              <a:spcBef>
                <a:spcPct val="20000"/>
              </a:spcBef>
              <a:spcAft>
                <a:spcPct val="20000"/>
              </a:spcAft>
            </a:pPr>
            <a:r>
              <a:rPr lang="en-GB" sz="1200" b="1" u="none" dirty="0">
                <a:solidFill>
                  <a:schemeClr val="bg1"/>
                </a:solidFill>
                <a:latin typeface="Univers 45 Light" pitchFamily="2" charset="0"/>
              </a:rPr>
              <a:t>Competition</a:t>
            </a:r>
          </a:p>
        </p:txBody>
      </p:sp>
      <p:sp>
        <p:nvSpPr>
          <p:cNvPr id="53" name="Rectangle 19"/>
          <p:cNvSpPr>
            <a:spLocks noChangeArrowheads="1"/>
          </p:cNvSpPr>
          <p:nvPr>
            <p:custDataLst>
              <p:tags r:id="rId9"/>
            </p:custDataLst>
          </p:nvPr>
        </p:nvSpPr>
        <p:spPr bwMode="auto">
          <a:xfrm>
            <a:off x="104775" y="3862450"/>
            <a:ext cx="2889250" cy="1828800"/>
          </a:xfrm>
          <a:prstGeom prst="rect">
            <a:avLst/>
          </a:prstGeom>
          <a:solidFill>
            <a:schemeClr val="accent4">
              <a:lumMod val="75000"/>
            </a:schemeClr>
          </a:solidFill>
          <a:ln w="9525" algn="ctr">
            <a:solidFill>
              <a:srgbClr val="FFFFFF"/>
            </a:solidFill>
            <a:miter lim="800000"/>
            <a:headEnd/>
            <a:tailEnd/>
          </a:ln>
        </p:spPr>
        <p:txBody>
          <a:bodyPr lIns="54000" tIns="54000" rIns="54000" bIns="54000" anchor="ctr"/>
          <a:lstStyle/>
          <a:p>
            <a:pPr marL="0" lvl="1" algn="ctr">
              <a:spcBef>
                <a:spcPct val="20000"/>
              </a:spcBef>
              <a:spcAft>
                <a:spcPct val="20000"/>
              </a:spcAft>
            </a:pPr>
            <a:r>
              <a:rPr lang="en-GB" sz="1200" b="1" u="none" dirty="0" smtClean="0">
                <a:solidFill>
                  <a:schemeClr val="bg1"/>
                </a:solidFill>
                <a:latin typeface="Univers 45 Light" pitchFamily="2" charset="0"/>
              </a:rPr>
              <a:t>Market &amp; </a:t>
            </a:r>
            <a:r>
              <a:rPr lang="en-GB" sz="1200" b="1" u="none" dirty="0">
                <a:solidFill>
                  <a:schemeClr val="bg1"/>
                </a:solidFill>
                <a:latin typeface="Univers 45 Light" pitchFamily="2" charset="0"/>
              </a:rPr>
              <a:t>position</a:t>
            </a:r>
          </a:p>
          <a:p>
            <a:pPr marL="0" lvl="1" algn="ctr">
              <a:spcBef>
                <a:spcPct val="20000"/>
              </a:spcBef>
              <a:spcAft>
                <a:spcPct val="20000"/>
              </a:spcAft>
            </a:pPr>
            <a:r>
              <a:rPr lang="en-GB" sz="1200" b="1" u="none" dirty="0" smtClean="0">
                <a:solidFill>
                  <a:schemeClr val="bg1"/>
                </a:solidFill>
                <a:latin typeface="Univers 45 Light" pitchFamily="2" charset="0"/>
              </a:rPr>
              <a:t>Management</a:t>
            </a:r>
            <a:endParaRPr lang="en-GB" sz="1200" b="1" u="none" dirty="0">
              <a:solidFill>
                <a:schemeClr val="bg1"/>
              </a:solidFill>
              <a:latin typeface="Univers 45 Light" pitchFamily="2" charset="0"/>
            </a:endParaRPr>
          </a:p>
          <a:p>
            <a:pPr marL="0" lvl="1" algn="ctr">
              <a:spcBef>
                <a:spcPct val="20000"/>
              </a:spcBef>
              <a:spcAft>
                <a:spcPct val="20000"/>
              </a:spcAft>
            </a:pPr>
            <a:r>
              <a:rPr lang="en-GB" sz="1200" b="1" u="none" dirty="0">
                <a:solidFill>
                  <a:schemeClr val="bg1"/>
                </a:solidFill>
                <a:latin typeface="Univers 45 Light" pitchFamily="2" charset="0"/>
              </a:rPr>
              <a:t>Competition &amp; barriers</a:t>
            </a:r>
          </a:p>
          <a:p>
            <a:pPr marL="0" lvl="1" algn="ctr">
              <a:spcBef>
                <a:spcPct val="20000"/>
              </a:spcBef>
              <a:spcAft>
                <a:spcPct val="20000"/>
              </a:spcAft>
            </a:pPr>
            <a:r>
              <a:rPr lang="en-GB" sz="1200" b="1" u="none" dirty="0">
                <a:solidFill>
                  <a:schemeClr val="bg1"/>
                </a:solidFill>
                <a:latin typeface="Univers 45 Light" pitchFamily="2" charset="0"/>
              </a:rPr>
              <a:t>Brand name</a:t>
            </a:r>
          </a:p>
          <a:p>
            <a:pPr marL="0" lvl="1" algn="ctr">
              <a:spcBef>
                <a:spcPct val="20000"/>
              </a:spcBef>
              <a:spcAft>
                <a:spcPct val="20000"/>
              </a:spcAft>
            </a:pPr>
            <a:r>
              <a:rPr lang="en-GB" sz="1200" b="1" u="none" dirty="0" smtClean="0">
                <a:solidFill>
                  <a:schemeClr val="bg1"/>
                </a:solidFill>
                <a:latin typeface="Univers 45 Light" pitchFamily="2" charset="0"/>
              </a:rPr>
              <a:t>Location</a:t>
            </a:r>
            <a:endParaRPr lang="en-GB" sz="1200" b="1" u="none" dirty="0">
              <a:solidFill>
                <a:schemeClr val="bg1"/>
              </a:solidFill>
              <a:latin typeface="Univers 45 Light" pitchFamily="2" charset="0"/>
            </a:endParaRPr>
          </a:p>
          <a:p>
            <a:pPr marL="0" lvl="1" algn="ctr">
              <a:spcBef>
                <a:spcPct val="20000"/>
              </a:spcBef>
              <a:spcAft>
                <a:spcPct val="20000"/>
              </a:spcAft>
            </a:pPr>
            <a:r>
              <a:rPr lang="en-GB" sz="1200" b="1" u="none" dirty="0" smtClean="0">
                <a:solidFill>
                  <a:schemeClr val="bg1"/>
                </a:solidFill>
                <a:latin typeface="Univers 45 Light" pitchFamily="2" charset="0"/>
              </a:rPr>
              <a:t>Referral </a:t>
            </a:r>
            <a:r>
              <a:rPr lang="en-GB" sz="1200" b="1" u="none" dirty="0">
                <a:solidFill>
                  <a:schemeClr val="bg1"/>
                </a:solidFill>
                <a:latin typeface="Univers 45 Light" pitchFamily="2" charset="0"/>
              </a:rPr>
              <a:t>relationships</a:t>
            </a:r>
          </a:p>
        </p:txBody>
      </p:sp>
      <p:sp>
        <p:nvSpPr>
          <p:cNvPr id="54" name="Rectangle 20"/>
          <p:cNvSpPr>
            <a:spLocks noChangeArrowheads="1"/>
          </p:cNvSpPr>
          <p:nvPr>
            <p:custDataLst>
              <p:tags r:id="rId10"/>
            </p:custDataLst>
          </p:nvPr>
        </p:nvSpPr>
        <p:spPr bwMode="auto">
          <a:xfrm>
            <a:off x="3763963" y="1795463"/>
            <a:ext cx="1592262" cy="742950"/>
          </a:xfrm>
          <a:prstGeom prst="rect">
            <a:avLst/>
          </a:prstGeom>
          <a:noFill/>
          <a:ln w="9525">
            <a:noFill/>
            <a:miter lim="800000"/>
            <a:headEnd/>
            <a:tailEnd/>
          </a:ln>
        </p:spPr>
        <p:txBody>
          <a:bodyPr lIns="0" tIns="0" rIns="0" bIns="0" anchor="ctr"/>
          <a:lstStyle/>
          <a:p>
            <a:pPr algn="ctr">
              <a:lnSpc>
                <a:spcPct val="105000"/>
              </a:lnSpc>
              <a:spcBef>
                <a:spcPct val="20000"/>
              </a:spcBef>
              <a:spcAft>
                <a:spcPct val="35000"/>
              </a:spcAft>
            </a:pPr>
            <a:r>
              <a:rPr lang="en-GB" sz="1200" b="1" u="none" dirty="0">
                <a:solidFill>
                  <a:schemeClr val="accent4">
                    <a:lumMod val="75000"/>
                  </a:schemeClr>
                </a:solidFill>
                <a:latin typeface="Univers 45 Light" pitchFamily="2" charset="0"/>
              </a:rPr>
              <a:t>INDUSTRY DYNAMICS</a:t>
            </a:r>
          </a:p>
        </p:txBody>
      </p:sp>
      <p:sp>
        <p:nvSpPr>
          <p:cNvPr id="55" name="Oval 21"/>
          <p:cNvSpPr>
            <a:spLocks noChangeArrowheads="1"/>
          </p:cNvSpPr>
          <p:nvPr>
            <p:custDataLst>
              <p:tags r:id="rId11"/>
            </p:custDataLst>
          </p:nvPr>
        </p:nvSpPr>
        <p:spPr bwMode="gray">
          <a:xfrm>
            <a:off x="3406775" y="4168775"/>
            <a:ext cx="2308225" cy="1136650"/>
          </a:xfrm>
          <a:prstGeom prst="ellipse">
            <a:avLst/>
          </a:prstGeom>
          <a:solidFill>
            <a:srgbClr val="BFDEE4"/>
          </a:solidFill>
          <a:ln w="9525">
            <a:noFill/>
            <a:round/>
            <a:headEnd type="none" w="sm" len="sm"/>
            <a:tailEnd type="none" w="sm" len="sm"/>
          </a:ln>
        </p:spPr>
        <p:txBody>
          <a:bodyPr lIns="54000" tIns="54000" rIns="54000" bIns="54000" anchor="ctr" anchorCtr="1"/>
          <a:lstStyle/>
          <a:p>
            <a:pPr algn="ctr" defTabSz="762000" eaLnBrk="0" hangingPunct="0"/>
            <a:endParaRPr lang="en-GB" sz="1000" b="1" u="none" dirty="0">
              <a:solidFill>
                <a:schemeClr val="accent4">
                  <a:lumMod val="75000"/>
                </a:schemeClr>
              </a:solidFill>
              <a:latin typeface="Univers 45 Light" pitchFamily="2" charset="0"/>
            </a:endParaRPr>
          </a:p>
        </p:txBody>
      </p:sp>
      <p:sp>
        <p:nvSpPr>
          <p:cNvPr id="56" name="Rectangle 22"/>
          <p:cNvSpPr>
            <a:spLocks noChangeArrowheads="1"/>
          </p:cNvSpPr>
          <p:nvPr>
            <p:custDataLst>
              <p:tags r:id="rId12"/>
            </p:custDataLst>
          </p:nvPr>
        </p:nvSpPr>
        <p:spPr bwMode="auto">
          <a:xfrm>
            <a:off x="3657600" y="4076700"/>
            <a:ext cx="1828800" cy="1371600"/>
          </a:xfrm>
          <a:prstGeom prst="rect">
            <a:avLst/>
          </a:prstGeom>
          <a:noFill/>
          <a:ln w="9525">
            <a:noFill/>
            <a:miter lim="800000"/>
            <a:headEnd/>
            <a:tailEnd/>
          </a:ln>
        </p:spPr>
        <p:txBody>
          <a:bodyPr lIns="0" tIns="0" rIns="0" bIns="0" anchor="ctr"/>
          <a:lstStyle/>
          <a:p>
            <a:pPr algn="ctr">
              <a:lnSpc>
                <a:spcPct val="105000"/>
              </a:lnSpc>
              <a:spcBef>
                <a:spcPct val="20000"/>
              </a:spcBef>
              <a:spcAft>
                <a:spcPct val="35000"/>
              </a:spcAft>
            </a:pPr>
            <a:r>
              <a:rPr lang="en-GB" sz="1200" b="1" u="none" dirty="0">
                <a:solidFill>
                  <a:schemeClr val="accent4">
                    <a:lumMod val="75000"/>
                  </a:schemeClr>
                </a:solidFill>
                <a:latin typeface="Univers 45 Light" pitchFamily="2" charset="0"/>
              </a:rPr>
              <a:t>STRATEGIC VALUE AND</a:t>
            </a:r>
            <a:br>
              <a:rPr lang="en-GB" sz="1200" b="1" u="none" dirty="0">
                <a:solidFill>
                  <a:schemeClr val="accent4">
                    <a:lumMod val="75000"/>
                  </a:schemeClr>
                </a:solidFill>
                <a:latin typeface="Univers 45 Light" pitchFamily="2" charset="0"/>
              </a:rPr>
            </a:br>
            <a:r>
              <a:rPr lang="en-GB" sz="1200" b="1" u="none" dirty="0">
                <a:solidFill>
                  <a:schemeClr val="accent4">
                    <a:lumMod val="75000"/>
                  </a:schemeClr>
                </a:solidFill>
                <a:latin typeface="Univers 45 Light" pitchFamily="2" charset="0"/>
              </a:rPr>
              <a:t>PERCEIVED SYNERGIES</a:t>
            </a:r>
          </a:p>
        </p:txBody>
      </p:sp>
      <p:sp>
        <p:nvSpPr>
          <p:cNvPr id="57" name="Rectangle 17"/>
          <p:cNvSpPr>
            <a:spLocks noChangeArrowheads="1"/>
          </p:cNvSpPr>
          <p:nvPr>
            <p:custDataLst>
              <p:tags r:id="rId13"/>
            </p:custDataLst>
          </p:nvPr>
        </p:nvSpPr>
        <p:spPr bwMode="auto">
          <a:xfrm>
            <a:off x="6156325" y="1573975"/>
            <a:ext cx="2879725" cy="1828800"/>
          </a:xfrm>
          <a:prstGeom prst="rect">
            <a:avLst/>
          </a:prstGeom>
          <a:solidFill>
            <a:schemeClr val="accent4">
              <a:lumMod val="75000"/>
            </a:schemeClr>
          </a:solidFill>
          <a:ln w="9525" algn="ctr">
            <a:solidFill>
              <a:srgbClr val="FFFFFF"/>
            </a:solidFill>
            <a:miter lim="800000"/>
            <a:headEnd/>
            <a:tailEnd/>
          </a:ln>
        </p:spPr>
        <p:txBody>
          <a:bodyPr lIns="54000" tIns="54000" rIns="54000" bIns="54000" anchor="ctr"/>
          <a:lstStyle/>
          <a:p>
            <a:pPr algn="ctr">
              <a:lnSpc>
                <a:spcPct val="105000"/>
              </a:lnSpc>
              <a:spcBef>
                <a:spcPct val="20000"/>
              </a:spcBef>
              <a:spcAft>
                <a:spcPct val="35000"/>
              </a:spcAft>
            </a:pPr>
            <a:r>
              <a:rPr lang="en-GB" sz="1200" b="1" u="none" dirty="0">
                <a:solidFill>
                  <a:schemeClr val="bg1"/>
                </a:solidFill>
                <a:latin typeface="Univers 45 Light" pitchFamily="2" charset="0"/>
              </a:rPr>
              <a:t>Capital market conditions and timing</a:t>
            </a:r>
          </a:p>
          <a:p>
            <a:pPr algn="ctr">
              <a:lnSpc>
                <a:spcPct val="105000"/>
              </a:lnSpc>
              <a:spcBef>
                <a:spcPct val="20000"/>
              </a:spcBef>
              <a:spcAft>
                <a:spcPct val="35000"/>
              </a:spcAft>
            </a:pPr>
            <a:r>
              <a:rPr lang="en-GB" sz="1200" b="1" u="none" dirty="0">
                <a:solidFill>
                  <a:schemeClr val="bg1"/>
                </a:solidFill>
                <a:latin typeface="Univers 45 Light" pitchFamily="2" charset="0"/>
              </a:rPr>
              <a:t>M&amp;A environment</a:t>
            </a:r>
          </a:p>
          <a:p>
            <a:pPr algn="ctr">
              <a:lnSpc>
                <a:spcPct val="105000"/>
              </a:lnSpc>
              <a:spcBef>
                <a:spcPct val="20000"/>
              </a:spcBef>
              <a:spcAft>
                <a:spcPct val="35000"/>
              </a:spcAft>
            </a:pPr>
            <a:r>
              <a:rPr lang="en-GB" sz="1200" b="1" u="none" dirty="0">
                <a:solidFill>
                  <a:schemeClr val="bg1"/>
                </a:solidFill>
                <a:latin typeface="Univers 45 Light" pitchFamily="2" charset="0"/>
              </a:rPr>
              <a:t>Credit markets and leverage</a:t>
            </a:r>
          </a:p>
          <a:p>
            <a:pPr algn="ctr">
              <a:lnSpc>
                <a:spcPct val="105000"/>
              </a:lnSpc>
              <a:spcBef>
                <a:spcPct val="20000"/>
              </a:spcBef>
              <a:spcAft>
                <a:spcPct val="35000"/>
              </a:spcAft>
            </a:pPr>
            <a:r>
              <a:rPr lang="en-GB" sz="1200" b="1" u="none" dirty="0">
                <a:solidFill>
                  <a:schemeClr val="bg1"/>
                </a:solidFill>
                <a:latin typeface="Univers 45 Light" pitchFamily="2" charset="0"/>
              </a:rPr>
              <a:t>Strategic options</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Univers 45 Light" pitchFamily="2" charset="0"/>
              </a:rPr>
              <a:t>Process</a:t>
            </a:r>
            <a:endParaRPr lang="en-US" sz="2400" dirty="0">
              <a:latin typeface="Univers 45 Light" pitchFamily="2" charset="0"/>
            </a:endParaRPr>
          </a:p>
        </p:txBody>
      </p:sp>
      <p:grpSp>
        <p:nvGrpSpPr>
          <p:cNvPr id="24" name="Group 23"/>
          <p:cNvGrpSpPr/>
          <p:nvPr/>
        </p:nvGrpSpPr>
        <p:grpSpPr>
          <a:xfrm>
            <a:off x="304800" y="1584960"/>
            <a:ext cx="8153399" cy="548640"/>
            <a:chOff x="304800" y="2133600"/>
            <a:chExt cx="8153399" cy="548640"/>
          </a:xfrm>
        </p:grpSpPr>
        <p:sp>
          <p:nvSpPr>
            <p:cNvPr id="6" name="Rectangle 18"/>
            <p:cNvSpPr>
              <a:spLocks noChangeArrowheads="1"/>
            </p:cNvSpPr>
            <p:nvPr>
              <p:custDataLst>
                <p:tags r:id="rId5"/>
              </p:custDataLst>
            </p:nvPr>
          </p:nvSpPr>
          <p:spPr bwMode="auto">
            <a:xfrm>
              <a:off x="533400" y="2133600"/>
              <a:ext cx="7924799" cy="548640"/>
            </a:xfrm>
            <a:prstGeom prst="roundRect">
              <a:avLst>
                <a:gd name="adj" fmla="val 16667"/>
              </a:avLst>
            </a:prstGeom>
            <a:solidFill>
              <a:srgbClr val="E5EAF3"/>
            </a:solidFill>
            <a:ln w="19050" algn="ctr">
              <a:solidFill>
                <a:srgbClr val="00338D"/>
              </a:solidFill>
              <a:miter lim="800000"/>
              <a:headEnd/>
              <a:tailEnd/>
            </a:ln>
            <a:effectLst>
              <a:outerShdw blurRad="50800" dist="38100" dir="2700000" algn="tl" rotWithShape="0">
                <a:prstClr val="black">
                  <a:alpha val="40000"/>
                </a:prstClr>
              </a:outerShdw>
            </a:effectLst>
          </p:spPr>
          <p:txBody>
            <a:bodyPr lIns="36000" tIns="36000" rIns="36000" bIns="36000" anchor="ctr"/>
            <a:lstStyle/>
            <a:p>
              <a:pPr marL="569913" indent="-349250">
                <a:buSzPts val="2000"/>
              </a:pPr>
              <a:r>
                <a:rPr lang="en-US" sz="2000" dirty="0" smtClean="0">
                  <a:solidFill>
                    <a:srgbClr val="00338D"/>
                  </a:solidFill>
                  <a:latin typeface="Univers 45 Light"/>
                </a:rPr>
                <a:t>If your going to sell – </a:t>
              </a:r>
              <a:r>
                <a:rPr lang="en-US" sz="2400" b="1" dirty="0" smtClean="0">
                  <a:solidFill>
                    <a:srgbClr val="00338D"/>
                  </a:solidFill>
                  <a:latin typeface="Univers 45 Light"/>
                </a:rPr>
                <a:t>SELL</a:t>
              </a:r>
              <a:endParaRPr lang="en-US" sz="2000" b="1" dirty="0" smtClean="0">
                <a:solidFill>
                  <a:srgbClr val="00338D"/>
                </a:solidFill>
                <a:latin typeface="Univers 45 Light"/>
              </a:endParaRPr>
            </a:p>
          </p:txBody>
        </p:sp>
        <p:sp>
          <p:nvSpPr>
            <p:cNvPr id="14" name="Oval 13"/>
            <p:cNvSpPr/>
            <p:nvPr/>
          </p:nvSpPr>
          <p:spPr>
            <a:xfrm>
              <a:off x="304800" y="2225040"/>
              <a:ext cx="365760" cy="365760"/>
            </a:xfrm>
            <a:prstGeom prst="ellipse">
              <a:avLst/>
            </a:prstGeom>
            <a:solidFill>
              <a:srgbClr val="00338D"/>
            </a:solid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0050" y="2286000"/>
              <a:ext cx="533400" cy="246221"/>
            </a:xfrm>
            <a:prstGeom prst="rect">
              <a:avLst/>
            </a:prstGeom>
            <a:noFill/>
          </p:spPr>
          <p:txBody>
            <a:bodyPr wrap="square" lIns="0" tIns="0" rIns="0" bIns="0" rtlCol="0">
              <a:spAutoFit/>
            </a:bodyPr>
            <a:lstStyle/>
            <a:p>
              <a:r>
                <a:rPr lang="en-US" sz="1600" b="1" dirty="0" smtClean="0">
                  <a:solidFill>
                    <a:schemeClr val="bg1"/>
                  </a:solidFill>
                  <a:latin typeface="Univers 45 Light" pitchFamily="2" charset="0"/>
                </a:rPr>
                <a:t>1.</a:t>
              </a:r>
            </a:p>
          </p:txBody>
        </p:sp>
      </p:grpSp>
      <p:grpSp>
        <p:nvGrpSpPr>
          <p:cNvPr id="25" name="Group 24"/>
          <p:cNvGrpSpPr/>
          <p:nvPr/>
        </p:nvGrpSpPr>
        <p:grpSpPr>
          <a:xfrm>
            <a:off x="304800" y="2537460"/>
            <a:ext cx="8153399" cy="548640"/>
            <a:chOff x="304800" y="2948940"/>
            <a:chExt cx="8153399" cy="548640"/>
          </a:xfrm>
        </p:grpSpPr>
        <p:sp>
          <p:nvSpPr>
            <p:cNvPr id="7" name="Rectangle 18"/>
            <p:cNvSpPr>
              <a:spLocks noChangeArrowheads="1"/>
            </p:cNvSpPr>
            <p:nvPr>
              <p:custDataLst>
                <p:tags r:id="rId4"/>
              </p:custDataLst>
            </p:nvPr>
          </p:nvSpPr>
          <p:spPr bwMode="auto">
            <a:xfrm>
              <a:off x="533400" y="2948940"/>
              <a:ext cx="7924799" cy="548640"/>
            </a:xfrm>
            <a:prstGeom prst="roundRect">
              <a:avLst>
                <a:gd name="adj" fmla="val 16667"/>
              </a:avLst>
            </a:prstGeom>
            <a:solidFill>
              <a:srgbClr val="E5F2F4"/>
            </a:solidFill>
            <a:ln w="19050" algn="ctr">
              <a:solidFill>
                <a:srgbClr val="00338D"/>
              </a:solidFill>
              <a:miter lim="800000"/>
              <a:headEnd/>
              <a:tailEnd/>
            </a:ln>
            <a:effectLst>
              <a:outerShdw blurRad="50800" dist="38100" dir="2700000" algn="tl" rotWithShape="0">
                <a:prstClr val="black">
                  <a:alpha val="40000"/>
                </a:prstClr>
              </a:outerShdw>
            </a:effectLst>
          </p:spPr>
          <p:txBody>
            <a:bodyPr lIns="36000" tIns="36000" rIns="36000" bIns="36000" anchor="ctr"/>
            <a:lstStyle/>
            <a:p>
              <a:pPr marL="569913" indent="-333375">
                <a:buSzPts val="2000"/>
              </a:pPr>
              <a:r>
                <a:rPr lang="en-US" sz="2000" dirty="0" smtClean="0">
                  <a:solidFill>
                    <a:srgbClr val="00338D"/>
                  </a:solidFill>
                  <a:latin typeface="Univers 45 Light"/>
                </a:rPr>
                <a:t>Know your </a:t>
              </a:r>
              <a:r>
                <a:rPr lang="en-US" sz="2400" b="1" dirty="0" smtClean="0">
                  <a:solidFill>
                    <a:srgbClr val="00338D"/>
                  </a:solidFill>
                  <a:latin typeface="Univers 45 Light"/>
                </a:rPr>
                <a:t>objectives</a:t>
              </a:r>
            </a:p>
          </p:txBody>
        </p:sp>
        <p:sp>
          <p:nvSpPr>
            <p:cNvPr id="15" name="Oval 14"/>
            <p:cNvSpPr/>
            <p:nvPr/>
          </p:nvSpPr>
          <p:spPr>
            <a:xfrm>
              <a:off x="304800" y="3048000"/>
              <a:ext cx="365760" cy="365760"/>
            </a:xfrm>
            <a:prstGeom prst="ellipse">
              <a:avLst/>
            </a:prstGeom>
            <a:solidFill>
              <a:srgbClr val="00338D"/>
            </a:solid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9100" y="3114675"/>
              <a:ext cx="533400" cy="246221"/>
            </a:xfrm>
            <a:prstGeom prst="rect">
              <a:avLst/>
            </a:prstGeom>
            <a:noFill/>
          </p:spPr>
          <p:txBody>
            <a:bodyPr wrap="square" lIns="0" tIns="0" rIns="0" bIns="0" rtlCol="0">
              <a:spAutoFit/>
            </a:bodyPr>
            <a:lstStyle/>
            <a:p>
              <a:r>
                <a:rPr lang="en-US" sz="1600" b="1" dirty="0" smtClean="0">
                  <a:solidFill>
                    <a:schemeClr val="bg1"/>
                  </a:solidFill>
                  <a:latin typeface="Univers 45 Light" pitchFamily="2" charset="0"/>
                </a:rPr>
                <a:t>2.</a:t>
              </a:r>
            </a:p>
          </p:txBody>
        </p:sp>
      </p:grpSp>
      <p:grpSp>
        <p:nvGrpSpPr>
          <p:cNvPr id="26" name="Group 25"/>
          <p:cNvGrpSpPr/>
          <p:nvPr/>
        </p:nvGrpSpPr>
        <p:grpSpPr>
          <a:xfrm>
            <a:off x="304800" y="3489960"/>
            <a:ext cx="8153399" cy="548640"/>
            <a:chOff x="304800" y="3764280"/>
            <a:chExt cx="8153399" cy="548640"/>
          </a:xfrm>
        </p:grpSpPr>
        <p:sp>
          <p:nvSpPr>
            <p:cNvPr id="8" name="Rectangle 18"/>
            <p:cNvSpPr>
              <a:spLocks noChangeArrowheads="1"/>
            </p:cNvSpPr>
            <p:nvPr>
              <p:custDataLst>
                <p:tags r:id="rId3"/>
              </p:custDataLst>
            </p:nvPr>
          </p:nvSpPr>
          <p:spPr bwMode="auto">
            <a:xfrm>
              <a:off x="533400" y="3764280"/>
              <a:ext cx="7924799" cy="548640"/>
            </a:xfrm>
            <a:prstGeom prst="roundRect">
              <a:avLst>
                <a:gd name="adj" fmla="val 16667"/>
              </a:avLst>
            </a:prstGeom>
            <a:solidFill>
              <a:srgbClr val="E5EAF3"/>
            </a:solidFill>
            <a:ln w="19050" algn="ctr">
              <a:solidFill>
                <a:srgbClr val="00338D"/>
              </a:solidFill>
              <a:miter lim="800000"/>
              <a:headEnd/>
              <a:tailEnd/>
            </a:ln>
            <a:effectLst>
              <a:outerShdw blurRad="50800" dist="38100" dir="2700000" algn="tl" rotWithShape="0">
                <a:prstClr val="black">
                  <a:alpha val="40000"/>
                </a:prstClr>
              </a:outerShdw>
            </a:effectLst>
          </p:spPr>
          <p:txBody>
            <a:bodyPr lIns="36000" tIns="36000" rIns="36000" bIns="36000" anchor="ctr"/>
            <a:lstStyle/>
            <a:p>
              <a:pPr marL="569913" indent="-333375">
                <a:spcBef>
                  <a:spcPts val="3000"/>
                </a:spcBef>
              </a:pPr>
              <a:r>
                <a:rPr lang="en-US" sz="2000" dirty="0" smtClean="0">
                  <a:solidFill>
                    <a:srgbClr val="00338D"/>
                  </a:solidFill>
                  <a:latin typeface="Univers 45 Light" pitchFamily="2" charset="0"/>
                </a:rPr>
                <a:t>Structure process to </a:t>
              </a:r>
              <a:r>
                <a:rPr lang="en-US" sz="2400" b="1" dirty="0" smtClean="0">
                  <a:solidFill>
                    <a:srgbClr val="00338D"/>
                  </a:solidFill>
                  <a:latin typeface="Univers 45 Light" pitchFamily="2" charset="0"/>
                </a:rPr>
                <a:t>maximize outcomes</a:t>
              </a:r>
            </a:p>
          </p:txBody>
        </p:sp>
        <p:sp>
          <p:nvSpPr>
            <p:cNvPr id="16" name="Oval 15"/>
            <p:cNvSpPr/>
            <p:nvPr/>
          </p:nvSpPr>
          <p:spPr>
            <a:xfrm>
              <a:off x="304800" y="3855720"/>
              <a:ext cx="365760" cy="365760"/>
            </a:xfrm>
            <a:prstGeom prst="ellipse">
              <a:avLst/>
            </a:prstGeom>
            <a:solidFill>
              <a:srgbClr val="00338D"/>
            </a:solid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19100" y="3925014"/>
              <a:ext cx="533400" cy="246221"/>
            </a:xfrm>
            <a:prstGeom prst="rect">
              <a:avLst/>
            </a:prstGeom>
            <a:noFill/>
          </p:spPr>
          <p:txBody>
            <a:bodyPr wrap="square" lIns="0" tIns="0" rIns="0" bIns="0" rtlCol="0">
              <a:spAutoFit/>
            </a:bodyPr>
            <a:lstStyle/>
            <a:p>
              <a:r>
                <a:rPr lang="en-US" sz="1600" b="1" dirty="0" smtClean="0">
                  <a:solidFill>
                    <a:schemeClr val="bg1"/>
                  </a:solidFill>
                  <a:latin typeface="Univers 45 Light" pitchFamily="2" charset="0"/>
                </a:rPr>
                <a:t>3.</a:t>
              </a:r>
            </a:p>
          </p:txBody>
        </p:sp>
      </p:grpSp>
      <p:grpSp>
        <p:nvGrpSpPr>
          <p:cNvPr id="27" name="Group 26"/>
          <p:cNvGrpSpPr/>
          <p:nvPr/>
        </p:nvGrpSpPr>
        <p:grpSpPr>
          <a:xfrm>
            <a:off x="304800" y="4442460"/>
            <a:ext cx="8153399" cy="548640"/>
            <a:chOff x="304800" y="4579620"/>
            <a:chExt cx="8153399" cy="548640"/>
          </a:xfrm>
        </p:grpSpPr>
        <p:sp>
          <p:nvSpPr>
            <p:cNvPr id="9" name="Rectangle 18"/>
            <p:cNvSpPr>
              <a:spLocks noChangeArrowheads="1"/>
            </p:cNvSpPr>
            <p:nvPr>
              <p:custDataLst>
                <p:tags r:id="rId2"/>
              </p:custDataLst>
            </p:nvPr>
          </p:nvSpPr>
          <p:spPr bwMode="auto">
            <a:xfrm>
              <a:off x="533400" y="4579620"/>
              <a:ext cx="7924799" cy="548640"/>
            </a:xfrm>
            <a:prstGeom prst="roundRect">
              <a:avLst>
                <a:gd name="adj" fmla="val 16667"/>
              </a:avLst>
            </a:prstGeom>
            <a:solidFill>
              <a:srgbClr val="E5F2F4"/>
            </a:solidFill>
            <a:ln w="19050" algn="ctr">
              <a:solidFill>
                <a:srgbClr val="00338D"/>
              </a:solidFill>
              <a:miter lim="800000"/>
              <a:headEnd/>
              <a:tailEnd/>
            </a:ln>
            <a:effectLst>
              <a:outerShdw blurRad="50800" dist="38100" dir="2700000" algn="tl" rotWithShape="0">
                <a:prstClr val="black">
                  <a:alpha val="40000"/>
                </a:prstClr>
              </a:outerShdw>
            </a:effectLst>
          </p:spPr>
          <p:txBody>
            <a:bodyPr lIns="36000" tIns="36000" rIns="36000" bIns="36000" anchor="ctr"/>
            <a:lstStyle/>
            <a:p>
              <a:pPr marL="569913" indent="-333375">
                <a:defRPr/>
              </a:pPr>
              <a:r>
                <a:rPr lang="en-US" sz="2000" dirty="0" smtClean="0">
                  <a:solidFill>
                    <a:srgbClr val="00338D"/>
                  </a:solidFill>
                  <a:latin typeface="Univers 45 Light" pitchFamily="2" charset="0"/>
                </a:rPr>
                <a:t>Traditionally that means </a:t>
              </a:r>
              <a:r>
                <a:rPr lang="en-US" sz="2400" b="1" dirty="0" smtClean="0">
                  <a:solidFill>
                    <a:srgbClr val="00338D"/>
                  </a:solidFill>
                  <a:latin typeface="Univers 45 Light" pitchFamily="2" charset="0"/>
                </a:rPr>
                <a:t>value maximization</a:t>
              </a:r>
              <a:endParaRPr lang="en-AU" sz="2400" b="1" dirty="0">
                <a:solidFill>
                  <a:srgbClr val="00338D"/>
                </a:solidFill>
                <a:latin typeface="Univers 45 Light" pitchFamily="2" charset="0"/>
              </a:endParaRPr>
            </a:p>
          </p:txBody>
        </p:sp>
        <p:sp>
          <p:nvSpPr>
            <p:cNvPr id="18" name="Oval 17"/>
            <p:cNvSpPr/>
            <p:nvPr/>
          </p:nvSpPr>
          <p:spPr>
            <a:xfrm>
              <a:off x="304800" y="4667250"/>
              <a:ext cx="365760" cy="365760"/>
            </a:xfrm>
            <a:prstGeom prst="ellipse">
              <a:avLst/>
            </a:prstGeom>
            <a:solidFill>
              <a:srgbClr val="00338D"/>
            </a:solid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9100" y="4725114"/>
              <a:ext cx="533400" cy="246221"/>
            </a:xfrm>
            <a:prstGeom prst="rect">
              <a:avLst/>
            </a:prstGeom>
            <a:noFill/>
          </p:spPr>
          <p:txBody>
            <a:bodyPr wrap="square" lIns="0" tIns="0" rIns="0" bIns="0" rtlCol="0">
              <a:spAutoFit/>
            </a:bodyPr>
            <a:lstStyle/>
            <a:p>
              <a:r>
                <a:rPr lang="en-US" sz="1600" b="1" dirty="0" smtClean="0">
                  <a:solidFill>
                    <a:schemeClr val="bg1"/>
                  </a:solidFill>
                  <a:latin typeface="Univers 45 Light" pitchFamily="2" charset="0"/>
                </a:rPr>
                <a:t>4.</a:t>
              </a:r>
            </a:p>
          </p:txBody>
        </p:sp>
      </p:grpSp>
      <p:grpSp>
        <p:nvGrpSpPr>
          <p:cNvPr id="28" name="Group 27"/>
          <p:cNvGrpSpPr/>
          <p:nvPr/>
        </p:nvGrpSpPr>
        <p:grpSpPr>
          <a:xfrm>
            <a:off x="304800" y="5394960"/>
            <a:ext cx="8153400" cy="548640"/>
            <a:chOff x="304800" y="5394960"/>
            <a:chExt cx="8153400" cy="548640"/>
          </a:xfrm>
        </p:grpSpPr>
        <p:sp>
          <p:nvSpPr>
            <p:cNvPr id="11" name="Rectangle 18"/>
            <p:cNvSpPr>
              <a:spLocks noChangeArrowheads="1"/>
            </p:cNvSpPr>
            <p:nvPr>
              <p:custDataLst>
                <p:tags r:id="rId1"/>
              </p:custDataLst>
            </p:nvPr>
          </p:nvSpPr>
          <p:spPr bwMode="auto">
            <a:xfrm>
              <a:off x="533401" y="5394960"/>
              <a:ext cx="7924799" cy="548640"/>
            </a:xfrm>
            <a:prstGeom prst="roundRect">
              <a:avLst>
                <a:gd name="adj" fmla="val 16667"/>
              </a:avLst>
            </a:prstGeom>
            <a:solidFill>
              <a:srgbClr val="E5EAF3"/>
            </a:solidFill>
            <a:ln w="19050" algn="ctr">
              <a:solidFill>
                <a:srgbClr val="00338D"/>
              </a:solidFill>
              <a:miter lim="800000"/>
              <a:headEnd/>
              <a:tailEnd/>
            </a:ln>
            <a:effectLst>
              <a:outerShdw blurRad="50800" dist="38100" dir="2700000" algn="tl" rotWithShape="0">
                <a:prstClr val="black">
                  <a:alpha val="40000"/>
                </a:prstClr>
              </a:outerShdw>
            </a:effectLst>
          </p:spPr>
          <p:txBody>
            <a:bodyPr lIns="36000" tIns="36000" rIns="36000" bIns="36000" anchor="ctr"/>
            <a:lstStyle/>
            <a:p>
              <a:pPr marL="569913" indent="-333375">
                <a:tabLst>
                  <a:tab pos="571500" algn="l"/>
                </a:tabLst>
                <a:defRPr/>
              </a:pPr>
              <a:r>
                <a:rPr lang="en-AU" sz="2000" dirty="0" smtClean="0">
                  <a:solidFill>
                    <a:srgbClr val="00338D"/>
                  </a:solidFill>
                  <a:latin typeface="Univers 45 Light" pitchFamily="2" charset="0"/>
                </a:rPr>
                <a:t>Prospective purchasers: the </a:t>
              </a:r>
              <a:r>
                <a:rPr lang="en-AU" sz="2400" b="1" dirty="0" smtClean="0">
                  <a:solidFill>
                    <a:srgbClr val="00338D"/>
                  </a:solidFill>
                  <a:latin typeface="Univers 45 Light" pitchFamily="2" charset="0"/>
                </a:rPr>
                <a:t>more</a:t>
              </a:r>
              <a:r>
                <a:rPr lang="en-AU" sz="2000" dirty="0" smtClean="0">
                  <a:solidFill>
                    <a:srgbClr val="00338D"/>
                  </a:solidFill>
                  <a:latin typeface="Univers 45 Light" pitchFamily="2" charset="0"/>
                </a:rPr>
                <a:t> the better</a:t>
              </a:r>
            </a:p>
          </p:txBody>
        </p:sp>
        <p:sp>
          <p:nvSpPr>
            <p:cNvPr id="17" name="Oval 16"/>
            <p:cNvSpPr/>
            <p:nvPr/>
          </p:nvSpPr>
          <p:spPr>
            <a:xfrm>
              <a:off x="304800" y="5484495"/>
              <a:ext cx="365760" cy="365760"/>
            </a:xfrm>
            <a:prstGeom prst="ellipse">
              <a:avLst/>
            </a:prstGeom>
            <a:solidFill>
              <a:srgbClr val="00338D"/>
            </a:solidFill>
            <a:ln w="190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28625" y="5534739"/>
              <a:ext cx="533400" cy="246221"/>
            </a:xfrm>
            <a:prstGeom prst="rect">
              <a:avLst/>
            </a:prstGeom>
            <a:noFill/>
          </p:spPr>
          <p:txBody>
            <a:bodyPr wrap="square" lIns="0" tIns="0" rIns="0" bIns="0" rtlCol="0">
              <a:spAutoFit/>
            </a:bodyPr>
            <a:lstStyle/>
            <a:p>
              <a:r>
                <a:rPr lang="en-US" sz="1600" b="1" dirty="0" smtClean="0">
                  <a:solidFill>
                    <a:schemeClr val="bg1"/>
                  </a:solidFill>
                  <a:latin typeface="Univers 45 Light" pitchFamily="2" charset="0"/>
                </a:rPr>
                <a:t>5.</a:t>
              </a: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latin typeface="Univers 45 Light" pitchFamily="2" charset="0"/>
              </a:rPr>
              <a:t>What have we learned from our recent process that is applicable to this sector?</a:t>
            </a:r>
            <a:endParaRPr lang="en-US" sz="1800" dirty="0">
              <a:latin typeface="Univers 45 Light" pitchFamily="2" charset="0"/>
            </a:endParaRPr>
          </a:p>
        </p:txBody>
      </p:sp>
      <p:sp>
        <p:nvSpPr>
          <p:cNvPr id="14" name="Rounded Rectangle 13"/>
          <p:cNvSpPr/>
          <p:nvPr/>
        </p:nvSpPr>
        <p:spPr>
          <a:xfrm>
            <a:off x="457200" y="44196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Revenue Breakdown</a:t>
            </a:r>
            <a:endParaRPr lang="en-US" b="1" dirty="0">
              <a:solidFill>
                <a:srgbClr val="00338D"/>
              </a:solidFill>
              <a:latin typeface="Univers 45 Light" pitchFamily="2" charset="0"/>
            </a:endParaRPr>
          </a:p>
        </p:txBody>
      </p:sp>
      <p:sp>
        <p:nvSpPr>
          <p:cNvPr id="15" name="Rounded Rectangle 14"/>
          <p:cNvSpPr/>
          <p:nvPr/>
        </p:nvSpPr>
        <p:spPr>
          <a:xfrm>
            <a:off x="2514600" y="44196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Referral Base</a:t>
            </a:r>
            <a:endParaRPr lang="en-US" b="1" dirty="0">
              <a:solidFill>
                <a:srgbClr val="00338D"/>
              </a:solidFill>
              <a:latin typeface="Univers 45 Light" pitchFamily="2" charset="0"/>
            </a:endParaRPr>
          </a:p>
        </p:txBody>
      </p:sp>
      <p:sp>
        <p:nvSpPr>
          <p:cNvPr id="16" name="Rounded Rectangle 15"/>
          <p:cNvSpPr/>
          <p:nvPr/>
        </p:nvSpPr>
        <p:spPr>
          <a:xfrm>
            <a:off x="4572000" y="44196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Technology Systems </a:t>
            </a:r>
            <a:endParaRPr lang="en-US" b="1" dirty="0">
              <a:solidFill>
                <a:srgbClr val="00338D"/>
              </a:solidFill>
              <a:latin typeface="Univers 45 Light" pitchFamily="2" charset="0"/>
            </a:endParaRPr>
          </a:p>
        </p:txBody>
      </p:sp>
      <p:sp>
        <p:nvSpPr>
          <p:cNvPr id="17" name="Rounded Rectangle 16"/>
          <p:cNvSpPr/>
          <p:nvPr/>
        </p:nvSpPr>
        <p:spPr>
          <a:xfrm>
            <a:off x="1524000" y="34290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Real Estate Leases</a:t>
            </a:r>
            <a:endParaRPr lang="en-US" b="1" dirty="0">
              <a:solidFill>
                <a:srgbClr val="00338D"/>
              </a:solidFill>
              <a:latin typeface="Univers 45 Light" pitchFamily="2" charset="0"/>
            </a:endParaRPr>
          </a:p>
        </p:txBody>
      </p:sp>
      <p:sp>
        <p:nvSpPr>
          <p:cNvPr id="18" name="Rounded Rectangle 17"/>
          <p:cNvSpPr/>
          <p:nvPr/>
        </p:nvSpPr>
        <p:spPr>
          <a:xfrm>
            <a:off x="6629400" y="44196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Location</a:t>
            </a:r>
            <a:endParaRPr lang="en-US" b="1" dirty="0">
              <a:solidFill>
                <a:srgbClr val="00338D"/>
              </a:solidFill>
              <a:latin typeface="Univers 45 Light" pitchFamily="2" charset="0"/>
            </a:endParaRPr>
          </a:p>
        </p:txBody>
      </p:sp>
      <p:sp>
        <p:nvSpPr>
          <p:cNvPr id="19" name="Rounded Rectangle 18"/>
          <p:cNvSpPr/>
          <p:nvPr/>
        </p:nvSpPr>
        <p:spPr>
          <a:xfrm>
            <a:off x="3581400" y="34290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Radiologist Contracts</a:t>
            </a:r>
            <a:endParaRPr lang="en-US" b="1" dirty="0">
              <a:solidFill>
                <a:srgbClr val="00338D"/>
              </a:solidFill>
              <a:latin typeface="Univers 45 Light" pitchFamily="2" charset="0"/>
            </a:endParaRPr>
          </a:p>
        </p:txBody>
      </p:sp>
      <p:sp>
        <p:nvSpPr>
          <p:cNvPr id="20" name="Rounded Rectangle 19"/>
          <p:cNvSpPr/>
          <p:nvPr/>
        </p:nvSpPr>
        <p:spPr>
          <a:xfrm>
            <a:off x="2590800" y="24384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Specialist Capabilities</a:t>
            </a:r>
            <a:endParaRPr lang="en-US" b="1" dirty="0">
              <a:solidFill>
                <a:srgbClr val="00338D"/>
              </a:solidFill>
              <a:latin typeface="Univers 45 Light" pitchFamily="2" charset="0"/>
            </a:endParaRPr>
          </a:p>
        </p:txBody>
      </p:sp>
      <p:sp>
        <p:nvSpPr>
          <p:cNvPr id="21" name="Rounded Rectangle 20"/>
          <p:cNvSpPr/>
          <p:nvPr/>
        </p:nvSpPr>
        <p:spPr>
          <a:xfrm>
            <a:off x="5638800" y="34290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License Modalities</a:t>
            </a:r>
            <a:endParaRPr lang="en-US" b="1" dirty="0">
              <a:solidFill>
                <a:srgbClr val="00338D"/>
              </a:solidFill>
              <a:latin typeface="Univers 45 Light" pitchFamily="2" charset="0"/>
            </a:endParaRPr>
          </a:p>
        </p:txBody>
      </p:sp>
      <p:sp>
        <p:nvSpPr>
          <p:cNvPr id="22" name="Rounded Rectangle 21"/>
          <p:cNvSpPr/>
          <p:nvPr/>
        </p:nvSpPr>
        <p:spPr>
          <a:xfrm>
            <a:off x="4648200" y="2438400"/>
            <a:ext cx="1981200" cy="914400"/>
          </a:xfrm>
          <a:prstGeom prst="roundRect">
            <a:avLst/>
          </a:prstGeom>
          <a:solidFill>
            <a:srgbClr val="BFC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8D"/>
                </a:solidFill>
                <a:latin typeface="Univers 45 Light" pitchFamily="2" charset="0"/>
              </a:rPr>
              <a:t>Equipment </a:t>
            </a:r>
            <a:endParaRPr lang="en-US" b="1" dirty="0">
              <a:solidFill>
                <a:srgbClr val="00338D"/>
              </a:solidFill>
              <a:latin typeface="Univers 45 Light" pitchFamily="2" charset="0"/>
            </a:endParaRPr>
          </a:p>
        </p:txBody>
      </p:sp>
      <p:sp>
        <p:nvSpPr>
          <p:cNvPr id="23" name="Rounded Rectangle 22"/>
          <p:cNvSpPr/>
          <p:nvPr/>
        </p:nvSpPr>
        <p:spPr>
          <a:xfrm>
            <a:off x="3657600" y="1447800"/>
            <a:ext cx="1981200" cy="914400"/>
          </a:xfrm>
          <a:prstGeom prst="round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Univers 45 Light" pitchFamily="2" charset="0"/>
              </a:rPr>
              <a:t>Building Value</a:t>
            </a:r>
            <a:endParaRPr lang="en-US" b="1" dirty="0">
              <a:latin typeface="Univers 45 Light" pitchFamily="2" charset="0"/>
            </a:endParaRPr>
          </a:p>
        </p:txBody>
      </p:sp>
      <p:sp>
        <p:nvSpPr>
          <p:cNvPr id="25" name="Rounded Rectangle 24"/>
          <p:cNvSpPr/>
          <p:nvPr/>
        </p:nvSpPr>
        <p:spPr>
          <a:xfrm>
            <a:off x="457200" y="5410200"/>
            <a:ext cx="8138160" cy="347444"/>
          </a:xfrm>
          <a:prstGeom prst="roundRect">
            <a:avLst/>
          </a:prstGeom>
          <a:solidFill>
            <a:srgbClr val="809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10.xml><?xml version="1.0" encoding="utf-8"?>
<p:tagLst xmlns:a="http://schemas.openxmlformats.org/drawingml/2006/main" xmlns:r="http://schemas.openxmlformats.org/officeDocument/2006/relationships" xmlns:p="http://schemas.openxmlformats.org/presentationml/2006/main">
  <p:tag name="FAS_TOP" val="99.875"/>
  <p:tag name="FAS_LEFT" val="8.5"/>
  <p:tag name="FAS_HEIGHT" val="192.75"/>
  <p:tag name="FAS_WIDTH" val="346.25"/>
  <p:tag name="FASFONT" val="Univers55"/>
</p:tagLst>
</file>

<file path=ppt/tags/tag11.xml><?xml version="1.0" encoding="utf-8"?>
<p:tagLst xmlns:a="http://schemas.openxmlformats.org/drawingml/2006/main" xmlns:r="http://schemas.openxmlformats.org/officeDocument/2006/relationships" xmlns:p="http://schemas.openxmlformats.org/presentationml/2006/main">
  <p:tag name="FASFONT" val="Univers55"/>
</p:tagLst>
</file>

<file path=ppt/tags/tag12.xml><?xml version="1.0" encoding="utf-8"?>
<p:tagLst xmlns:a="http://schemas.openxmlformats.org/drawingml/2006/main" xmlns:r="http://schemas.openxmlformats.org/officeDocument/2006/relationships" xmlns:p="http://schemas.openxmlformats.org/presentationml/2006/main">
  <p:tag name="FAS_TOP" val="99.875"/>
  <p:tag name="FAS_LEFT" val="8.5"/>
  <p:tag name="FAS_HEIGHT" val="192.75"/>
  <p:tag name="FAS_WIDTH" val="346.25"/>
  <p:tag name="FASFONT" val="Univers55"/>
</p:tagLst>
</file>

<file path=ppt/tags/tag13.xml><?xml version="1.0" encoding="utf-8"?>
<p:tagLst xmlns:a="http://schemas.openxmlformats.org/drawingml/2006/main" xmlns:r="http://schemas.openxmlformats.org/officeDocument/2006/relationships" xmlns:p="http://schemas.openxmlformats.org/presentationml/2006/main">
  <p:tag name="FAS_LEFT" val="395.625"/>
  <p:tag name="FAS_TOP" val="99.875"/>
  <p:tag name="FAS_HEIGHT" val="192.75"/>
  <p:tag name="FAS_WIDTH" val="362.875"/>
  <p:tag name="FASFONT" val="Univers55"/>
</p:tagLst>
</file>

<file path=ppt/tags/tag14.xml><?xml version="1.0" encoding="utf-8"?>
<p:tagLst xmlns:a="http://schemas.openxmlformats.org/drawingml/2006/main" xmlns:r="http://schemas.openxmlformats.org/officeDocument/2006/relationships" xmlns:p="http://schemas.openxmlformats.org/presentationml/2006/main">
  <p:tag name="FASFONT" val="Univers55"/>
</p:tagLst>
</file>

<file path=ppt/tags/tag15.xml><?xml version="1.0" encoding="utf-8"?>
<p:tagLst xmlns:a="http://schemas.openxmlformats.org/drawingml/2006/main" xmlns:r="http://schemas.openxmlformats.org/officeDocument/2006/relationships" xmlns:p="http://schemas.openxmlformats.org/presentationml/2006/main">
  <p:tag name="FASFONT" val="Univers55"/>
</p:tagLst>
</file>

<file path=ppt/tags/tag16.xml><?xml version="1.0" encoding="utf-8"?>
<p:tagLst xmlns:a="http://schemas.openxmlformats.org/drawingml/2006/main" xmlns:r="http://schemas.openxmlformats.org/officeDocument/2006/relationships" xmlns:p="http://schemas.openxmlformats.org/presentationml/2006/main">
  <p:tag name="FASFONT" val="Univers55"/>
</p:tagLst>
</file>

<file path=ppt/tags/tag17.xml><?xml version="1.0" encoding="utf-8"?>
<p:tagLst xmlns:a="http://schemas.openxmlformats.org/drawingml/2006/main" xmlns:r="http://schemas.openxmlformats.org/officeDocument/2006/relationships" xmlns:p="http://schemas.openxmlformats.org/presentationml/2006/main">
  <p:tag name="FASFONT" val="Univers55"/>
</p:tagLst>
</file>

<file path=ppt/tags/tag18.xml><?xml version="1.0" encoding="utf-8"?>
<p:tagLst xmlns:a="http://schemas.openxmlformats.org/drawingml/2006/main" xmlns:r="http://schemas.openxmlformats.org/officeDocument/2006/relationships" xmlns:p="http://schemas.openxmlformats.org/presentationml/2006/main">
  <p:tag name="FASFONT" val="Univers55"/>
</p:tagLst>
</file>

<file path=ppt/tags/tag19.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20.xml><?xml version="1.0" encoding="utf-8"?>
<p:tagLst xmlns:a="http://schemas.openxmlformats.org/drawingml/2006/main" xmlns:r="http://schemas.openxmlformats.org/officeDocument/2006/relationships" xmlns:p="http://schemas.openxmlformats.org/presentationml/2006/main">
  <p:tag name="FASFONT" val="Univers55"/>
</p:tagLst>
</file>

<file path=ppt/tags/tag21.xml><?xml version="1.0" encoding="utf-8"?>
<p:tagLst xmlns:a="http://schemas.openxmlformats.org/drawingml/2006/main" xmlns:r="http://schemas.openxmlformats.org/officeDocument/2006/relationships" xmlns:p="http://schemas.openxmlformats.org/presentationml/2006/main">
  <p:tag name="FASFONT" val="Univers55"/>
</p:tagLst>
</file>

<file path=ppt/tags/tag22.xml><?xml version="1.0" encoding="utf-8"?>
<p:tagLst xmlns:a="http://schemas.openxmlformats.org/drawingml/2006/main" xmlns:r="http://schemas.openxmlformats.org/officeDocument/2006/relationships" xmlns:p="http://schemas.openxmlformats.org/presentationml/2006/main">
  <p:tag name="FASFONT" val="Univers55"/>
</p:tagLst>
</file>

<file path=ppt/tags/tag23.xml><?xml version="1.0" encoding="utf-8"?>
<p:tagLst xmlns:a="http://schemas.openxmlformats.org/drawingml/2006/main" xmlns:r="http://schemas.openxmlformats.org/officeDocument/2006/relationships" xmlns:p="http://schemas.openxmlformats.org/presentationml/2006/main">
  <p:tag name="FASFONT" val="Univers55"/>
</p:tagLst>
</file>

<file path=ppt/tags/tag24.xml><?xml version="1.0" encoding="utf-8"?>
<p:tagLst xmlns:a="http://schemas.openxmlformats.org/drawingml/2006/main" xmlns:r="http://schemas.openxmlformats.org/officeDocument/2006/relationships" xmlns:p="http://schemas.openxmlformats.org/presentationml/2006/main">
  <p:tag name="FASFONT" val="Univers55"/>
</p:tagLst>
</file>

<file path=ppt/tags/tag25.xml><?xml version="1.0" encoding="utf-8"?>
<p:tagLst xmlns:a="http://schemas.openxmlformats.org/drawingml/2006/main" xmlns:r="http://schemas.openxmlformats.org/officeDocument/2006/relationships" xmlns:p="http://schemas.openxmlformats.org/presentationml/2006/main">
  <p:tag name="FASFONT" val="Univers55"/>
</p:tagLst>
</file>

<file path=ppt/tags/tag26.xml><?xml version="1.0" encoding="utf-8"?>
<p:tagLst xmlns:a="http://schemas.openxmlformats.org/drawingml/2006/main" xmlns:r="http://schemas.openxmlformats.org/officeDocument/2006/relationships" xmlns:p="http://schemas.openxmlformats.org/presentationml/2006/main">
  <p:tag name="FASFONT" val="Univers55"/>
</p:tagLst>
</file>

<file path=ppt/tags/tag27.xml><?xml version="1.0" encoding="utf-8"?>
<p:tagLst xmlns:a="http://schemas.openxmlformats.org/drawingml/2006/main" xmlns:r="http://schemas.openxmlformats.org/officeDocument/2006/relationships" xmlns:p="http://schemas.openxmlformats.org/presentationml/2006/main">
  <p:tag name="FASFONT" val="Univers55"/>
</p:tagLst>
</file>

<file path=ppt/tags/tag28.xml><?xml version="1.0" encoding="utf-8"?>
<p:tagLst xmlns:a="http://schemas.openxmlformats.org/drawingml/2006/main" xmlns:r="http://schemas.openxmlformats.org/officeDocument/2006/relationships" xmlns:p="http://schemas.openxmlformats.org/presentationml/2006/main">
  <p:tag name="FASFONT" val="Univers55"/>
</p:tagLst>
</file>

<file path=ppt/tags/tag29.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TSLEFT" val="21.5"/>
  <p:tag name="TSTOP" val="99.875"/>
  <p:tag name="TSHEIGHT" val="21.75"/>
  <p:tag name="TSWIDTH" val="238.125"/>
  <p:tag name="TSSELECT" val="TRUE"/>
  <p:tag name="FASFONT" val="Univers55"/>
</p:tagLst>
</file>

<file path=ppt/tags/tag30.xml><?xml version="1.0" encoding="utf-8"?>
<p:tagLst xmlns:a="http://schemas.openxmlformats.org/drawingml/2006/main" xmlns:r="http://schemas.openxmlformats.org/officeDocument/2006/relationships" xmlns:p="http://schemas.openxmlformats.org/presentationml/2006/main">
  <p:tag name="FASFONT" val="Univers55"/>
</p:tagLst>
</file>

<file path=ppt/tags/tag31.xml><?xml version="1.0" encoding="utf-8"?>
<p:tagLst xmlns:a="http://schemas.openxmlformats.org/drawingml/2006/main" xmlns:r="http://schemas.openxmlformats.org/officeDocument/2006/relationships" xmlns:p="http://schemas.openxmlformats.org/presentationml/2006/main">
  <p:tag name="FASFONT" val="Univers55"/>
</p:tagLst>
</file>

<file path=ppt/tags/tag32.xml><?xml version="1.0" encoding="utf-8"?>
<p:tagLst xmlns:a="http://schemas.openxmlformats.org/drawingml/2006/main" xmlns:r="http://schemas.openxmlformats.org/officeDocument/2006/relationships" xmlns:p="http://schemas.openxmlformats.org/presentationml/2006/main">
  <p:tag name="FASFONT" val="Univers55"/>
</p:tagLst>
</file>

<file path=ppt/tags/tag33.xml><?xml version="1.0" encoding="utf-8"?>
<p:tagLst xmlns:a="http://schemas.openxmlformats.org/drawingml/2006/main" xmlns:r="http://schemas.openxmlformats.org/officeDocument/2006/relationships" xmlns:p="http://schemas.openxmlformats.org/presentationml/2006/main">
  <p:tag name="FASFONT" val="Univers55"/>
</p:tagLst>
</file>

<file path=ppt/tags/tag34.xml><?xml version="1.0" encoding="utf-8"?>
<p:tagLst xmlns:a="http://schemas.openxmlformats.org/drawingml/2006/main" xmlns:r="http://schemas.openxmlformats.org/officeDocument/2006/relationships" xmlns:p="http://schemas.openxmlformats.org/presentationml/2006/main">
  <p:tag name="FASFONT" val="Univers55"/>
</p:tagLst>
</file>

<file path=ppt/tags/tag35.xml><?xml version="1.0" encoding="utf-8"?>
<p:tagLst xmlns:a="http://schemas.openxmlformats.org/drawingml/2006/main" xmlns:r="http://schemas.openxmlformats.org/officeDocument/2006/relationships" xmlns:p="http://schemas.openxmlformats.org/presentationml/2006/main">
  <p:tag name="FASFONT" val="Univers55"/>
</p:tagLst>
</file>

<file path=ppt/tags/tag36.xml><?xml version="1.0" encoding="utf-8"?>
<p:tagLst xmlns:a="http://schemas.openxmlformats.org/drawingml/2006/main" xmlns:r="http://schemas.openxmlformats.org/officeDocument/2006/relationships" xmlns:p="http://schemas.openxmlformats.org/presentationml/2006/main">
  <p:tag name="FASFONT" val="Univers55"/>
</p:tagLst>
</file>

<file path=ppt/tags/tag37.xml><?xml version="1.0" encoding="utf-8"?>
<p:tagLst xmlns:a="http://schemas.openxmlformats.org/drawingml/2006/main" xmlns:r="http://schemas.openxmlformats.org/officeDocument/2006/relationships" xmlns:p="http://schemas.openxmlformats.org/presentationml/2006/main">
  <p:tag name="FASFONT" val="Univers55"/>
</p:tagLst>
</file>

<file path=ppt/tags/tag38.xml><?xml version="1.0" encoding="utf-8"?>
<p:tagLst xmlns:a="http://schemas.openxmlformats.org/drawingml/2006/main" xmlns:r="http://schemas.openxmlformats.org/officeDocument/2006/relationships" xmlns:p="http://schemas.openxmlformats.org/presentationml/2006/main">
  <p:tag name="FASFONT" val="Univers55"/>
</p:tagLst>
</file>

<file path=ppt/tags/tag39.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TSLEFT" val="21.5"/>
  <p:tag name="TSTOP" val="304"/>
  <p:tag name="TSHEIGHT" val="21.75"/>
  <p:tag name="TSWIDTH" val="238.125"/>
  <p:tag name="TSSELECT" val="TRUE"/>
  <p:tag name="FASFONT" val="Univers55"/>
</p:tagLst>
</file>

<file path=ppt/tags/tag40.xml><?xml version="1.0" encoding="utf-8"?>
<p:tagLst xmlns:a="http://schemas.openxmlformats.org/drawingml/2006/main" xmlns:r="http://schemas.openxmlformats.org/officeDocument/2006/relationships" xmlns:p="http://schemas.openxmlformats.org/presentationml/2006/main">
  <p:tag name="FASFONT" val="Univers55"/>
</p:tagLst>
</file>

<file path=ppt/tags/tag41.xml><?xml version="1.0" encoding="utf-8"?>
<p:tagLst xmlns:a="http://schemas.openxmlformats.org/drawingml/2006/main" xmlns:r="http://schemas.openxmlformats.org/officeDocument/2006/relationships" xmlns:p="http://schemas.openxmlformats.org/presentationml/2006/main">
  <p:tag name="FASFONT" val="Univers55"/>
</p:tagLst>
</file>

<file path=ppt/tags/tag42.xml><?xml version="1.0" encoding="utf-8"?>
<p:tagLst xmlns:a="http://schemas.openxmlformats.org/drawingml/2006/main" xmlns:r="http://schemas.openxmlformats.org/officeDocument/2006/relationships" xmlns:p="http://schemas.openxmlformats.org/presentationml/2006/main">
  <p:tag name="FASFONT" val="Univers55"/>
</p:tagLst>
</file>

<file path=ppt/tags/tag43.xml><?xml version="1.0" encoding="utf-8"?>
<p:tagLst xmlns:a="http://schemas.openxmlformats.org/drawingml/2006/main" xmlns:r="http://schemas.openxmlformats.org/officeDocument/2006/relationships" xmlns:p="http://schemas.openxmlformats.org/presentationml/2006/main">
  <p:tag name="FASFONT" val="Univers55"/>
</p:tagLst>
</file>

<file path=ppt/tags/tag44.xml><?xml version="1.0" encoding="utf-8"?>
<p:tagLst xmlns:a="http://schemas.openxmlformats.org/drawingml/2006/main" xmlns:r="http://schemas.openxmlformats.org/officeDocument/2006/relationships" xmlns:p="http://schemas.openxmlformats.org/presentationml/2006/main">
  <p:tag name="FASFONT" val="Univers55"/>
</p:tagLst>
</file>

<file path=ppt/tags/tag45.xml><?xml version="1.0" encoding="utf-8"?>
<p:tagLst xmlns:a="http://schemas.openxmlformats.org/drawingml/2006/main" xmlns:r="http://schemas.openxmlformats.org/officeDocument/2006/relationships" xmlns:p="http://schemas.openxmlformats.org/presentationml/2006/main">
  <p:tag name="FASFONT" val="Univers55"/>
</p:tagLst>
</file>

<file path=ppt/tags/tag46.xml><?xml version="1.0" encoding="utf-8"?>
<p:tagLst xmlns:a="http://schemas.openxmlformats.org/drawingml/2006/main" xmlns:r="http://schemas.openxmlformats.org/officeDocument/2006/relationships" xmlns:p="http://schemas.openxmlformats.org/presentationml/2006/main">
  <p:tag name="FASFONT" val="Univers55"/>
</p:tagLst>
</file>

<file path=ppt/tags/tag47.xml><?xml version="1.0" encoding="utf-8"?>
<p:tagLst xmlns:a="http://schemas.openxmlformats.org/drawingml/2006/main" xmlns:r="http://schemas.openxmlformats.org/officeDocument/2006/relationships" xmlns:p="http://schemas.openxmlformats.org/presentationml/2006/main">
  <p:tag name="FASFONT" val="Univers55"/>
</p:tagLst>
</file>

<file path=ppt/tags/tag48.xml><?xml version="1.0" encoding="utf-8"?>
<p:tagLst xmlns:a="http://schemas.openxmlformats.org/drawingml/2006/main" xmlns:r="http://schemas.openxmlformats.org/officeDocument/2006/relationships" xmlns:p="http://schemas.openxmlformats.org/presentationml/2006/main">
  <p:tag name="FASFONT" val="Univers55"/>
</p:tagLst>
</file>

<file path=ppt/tags/tag49.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TSLEFT" val="21.5"/>
  <p:tag name="TSTOP" val="99.875"/>
  <p:tag name="TSHEIGHT" val="21.75"/>
  <p:tag name="TSWIDTH" val="238.125"/>
  <p:tag name="TSSELECT" val="TRUE"/>
  <p:tag name="FASFONT" val="Univers55"/>
</p:tagLst>
</file>

<file path=ppt/tags/tag50.xml><?xml version="1.0" encoding="utf-8"?>
<p:tagLst xmlns:a="http://schemas.openxmlformats.org/drawingml/2006/main" xmlns:r="http://schemas.openxmlformats.org/officeDocument/2006/relationships" xmlns:p="http://schemas.openxmlformats.org/presentationml/2006/main">
  <p:tag name="FASFONT" val="Univers55"/>
</p:tagLst>
</file>

<file path=ppt/tags/tag51.xml><?xml version="1.0" encoding="utf-8"?>
<p:tagLst xmlns:a="http://schemas.openxmlformats.org/drawingml/2006/main" xmlns:r="http://schemas.openxmlformats.org/officeDocument/2006/relationships" xmlns:p="http://schemas.openxmlformats.org/presentationml/2006/main">
  <p:tag name="FASFONT" val="Univers55"/>
</p:tagLst>
</file>

<file path=ppt/tags/tag52.xml><?xml version="1.0" encoding="utf-8"?>
<p:tagLst xmlns:a="http://schemas.openxmlformats.org/drawingml/2006/main" xmlns:r="http://schemas.openxmlformats.org/officeDocument/2006/relationships" xmlns:p="http://schemas.openxmlformats.org/presentationml/2006/main">
  <p:tag name="FASFONT" val="Univers55"/>
</p:tagLst>
</file>

<file path=ppt/tags/tag53.xml><?xml version="1.0" encoding="utf-8"?>
<p:tagLst xmlns:a="http://schemas.openxmlformats.org/drawingml/2006/main" xmlns:r="http://schemas.openxmlformats.org/officeDocument/2006/relationships" xmlns:p="http://schemas.openxmlformats.org/presentationml/2006/main">
  <p:tag name="FASFONT" val="Univers55"/>
</p:tagLst>
</file>

<file path=ppt/tags/tag54.xml><?xml version="1.0" encoding="utf-8"?>
<p:tagLst xmlns:a="http://schemas.openxmlformats.org/drawingml/2006/main" xmlns:r="http://schemas.openxmlformats.org/officeDocument/2006/relationships" xmlns:p="http://schemas.openxmlformats.org/presentationml/2006/main">
  <p:tag name="FASFONT" val="Univers55"/>
</p:tagLst>
</file>

<file path=ppt/tags/tag55.xml><?xml version="1.0" encoding="utf-8"?>
<p:tagLst xmlns:a="http://schemas.openxmlformats.org/drawingml/2006/main" xmlns:r="http://schemas.openxmlformats.org/officeDocument/2006/relationships" xmlns:p="http://schemas.openxmlformats.org/presentationml/2006/main">
  <p:tag name="FASFONT" val="Univers55"/>
</p:tagLst>
</file>

<file path=ppt/tags/tag56.xml><?xml version="1.0" encoding="utf-8"?>
<p:tagLst xmlns:a="http://schemas.openxmlformats.org/drawingml/2006/main" xmlns:r="http://schemas.openxmlformats.org/officeDocument/2006/relationships" xmlns:p="http://schemas.openxmlformats.org/presentationml/2006/main">
  <p:tag name="FASFONT" val="Univers55"/>
</p:tagLst>
</file>

<file path=ppt/tags/tag57.xml><?xml version="1.0" encoding="utf-8"?>
<p:tagLst xmlns:a="http://schemas.openxmlformats.org/drawingml/2006/main" xmlns:r="http://schemas.openxmlformats.org/officeDocument/2006/relationships" xmlns:p="http://schemas.openxmlformats.org/presentationml/2006/main">
  <p:tag name="FASFONT" val="Univers55"/>
</p:tagLst>
</file>

<file path=ppt/tags/tag58.xml><?xml version="1.0" encoding="utf-8"?>
<p:tagLst xmlns:a="http://schemas.openxmlformats.org/drawingml/2006/main" xmlns:r="http://schemas.openxmlformats.org/officeDocument/2006/relationships" xmlns:p="http://schemas.openxmlformats.org/presentationml/2006/main">
  <p:tag name="FASFONT" val="Univers55"/>
</p:tagLst>
</file>

<file path=ppt/tags/tag59.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TSLEFT" val="21.5"/>
  <p:tag name="TSTOP" val="304"/>
  <p:tag name="TSHEIGHT" val="21.75"/>
  <p:tag name="TSWIDTH" val="238.125"/>
  <p:tag name="TSSELECT" val="TRUE"/>
  <p:tag name="FASFONT" val="Univers55"/>
</p:tagLst>
</file>

<file path=ppt/tags/tag60.xml><?xml version="1.0" encoding="utf-8"?>
<p:tagLst xmlns:a="http://schemas.openxmlformats.org/drawingml/2006/main" xmlns:r="http://schemas.openxmlformats.org/officeDocument/2006/relationships" xmlns:p="http://schemas.openxmlformats.org/presentationml/2006/main">
  <p:tag name="FASFONT" val="Univers55"/>
</p:tagLst>
</file>

<file path=ppt/tags/tag61.xml><?xml version="1.0" encoding="utf-8"?>
<p:tagLst xmlns:a="http://schemas.openxmlformats.org/drawingml/2006/main" xmlns:r="http://schemas.openxmlformats.org/officeDocument/2006/relationships" xmlns:p="http://schemas.openxmlformats.org/presentationml/2006/main">
  <p:tag name="FASFONT" val="Univers55"/>
</p:tagLst>
</file>

<file path=ppt/tags/tag62.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_LEFT" val="395.625"/>
  <p:tag name="FAS_TOP" val="99.875"/>
  <p:tag name="FAS_HEIGHT" val="192.75"/>
  <p:tag name="FAS_WIDTH" val="362.875"/>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_LEFT" val="395.625"/>
  <p:tag name="FAS_TOP" val="99.875"/>
  <p:tag name="FAS_HEIGHT" val="192.75"/>
  <p:tag name="FAS_WIDTH" val="362.875"/>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_LEFT" val="395.625"/>
  <p:tag name="FAS_TOP" val="99.875"/>
  <p:tag name="FAS_HEIGHT" val="192.75"/>
  <p:tag name="FAS_WIDTH" val="362.875"/>
  <p:tag name="FASFONT" val="Univers55"/>
</p:tagLst>
</file>

<file path=ppt/theme/theme1.xml><?xml version="1.0" encoding="utf-8"?>
<a:theme xmlns:a="http://schemas.openxmlformats.org/drawingml/2006/main" name="KPMG Screen Standard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KPMG Screen Standard Template</Template>
  <TotalTime>1042</TotalTime>
  <Words>1753</Words>
  <Application>Microsoft Office PowerPoint</Application>
  <PresentationFormat>On-screen Show (4:3)</PresentationFormat>
  <Paragraphs>430</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KPMG Screen Standard Template</vt:lpstr>
      <vt:lpstr>Building Value in Your Clinics  KPMG Corporate Finance   September  20th, 2013</vt:lpstr>
      <vt:lpstr>Who are we?</vt:lpstr>
      <vt:lpstr>What do we do and why is it relevant to you?</vt:lpstr>
      <vt:lpstr>PowerPoint Presentation</vt:lpstr>
      <vt:lpstr>Why are we here?</vt:lpstr>
      <vt:lpstr>Preparing Your Business</vt:lpstr>
      <vt:lpstr>PowerPoint Presentation</vt:lpstr>
      <vt:lpstr>Process</vt:lpstr>
      <vt:lpstr>What have we learned from our recent process that is applicable to this sector?</vt:lpstr>
      <vt:lpstr>Who are the buyers?</vt:lpstr>
      <vt:lpstr>Who’s buying and how much are they paying?</vt:lpstr>
      <vt:lpstr>Conclusion</vt:lpstr>
      <vt:lpstr>Questions?</vt:lpstr>
      <vt:lpstr>Appendix </vt:lpstr>
      <vt:lpstr>Maximizing Shareholder Value</vt:lpstr>
      <vt:lpstr>Maximizing Shareholder Value</vt:lpstr>
      <vt:lpstr>Specific Value Drivers</vt:lpstr>
      <vt:lpstr>PowerPoint Presentation</vt:lpstr>
    </vt:vector>
  </TitlesOfParts>
  <Company>KPMG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Screen template</dc:title>
  <dc:creator>jbrearton</dc:creator>
  <cp:lastModifiedBy>tni</cp:lastModifiedBy>
  <cp:revision>100</cp:revision>
  <dcterms:created xsi:type="dcterms:W3CDTF">2013-09-11T21:52:47Z</dcterms:created>
  <dcterms:modified xsi:type="dcterms:W3CDTF">2013-09-19T23:18:30Z</dcterms:modified>
</cp:coreProperties>
</file>