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24"/>
  </p:notesMasterIdLst>
  <p:handoutMasterIdLst>
    <p:handoutMasterId r:id="rId25"/>
  </p:handoutMasterIdLst>
  <p:sldIdLst>
    <p:sldId id="313" r:id="rId3"/>
    <p:sldId id="314" r:id="rId4"/>
    <p:sldId id="380" r:id="rId5"/>
    <p:sldId id="381" r:id="rId6"/>
    <p:sldId id="382" r:id="rId7"/>
    <p:sldId id="393" r:id="rId8"/>
    <p:sldId id="383" r:id="rId9"/>
    <p:sldId id="384" r:id="rId10"/>
    <p:sldId id="385" r:id="rId11"/>
    <p:sldId id="386" r:id="rId12"/>
    <p:sldId id="387" r:id="rId13"/>
    <p:sldId id="394" r:id="rId14"/>
    <p:sldId id="396" r:id="rId15"/>
    <p:sldId id="397" r:id="rId16"/>
    <p:sldId id="365" r:id="rId17"/>
    <p:sldId id="378" r:id="rId18"/>
    <p:sldId id="388" r:id="rId19"/>
    <p:sldId id="389" r:id="rId20"/>
    <p:sldId id="390" r:id="rId21"/>
    <p:sldId id="391" r:id="rId22"/>
    <p:sldId id="392" r:id="rId2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aghan Horgan" initials="MH" lastIdx="6" clrIdx="0"/>
  <p:cmAuthor id="1" name="Glazier, Joan" initials="GJ" lastIdx="3" clrIdx="1"/>
  <p:cmAuthor id="2" name="TANDIS M" initials="" lastIdx="3" clrIdx="2"/>
  <p:cmAuthor id="3" name="Bahirathan, Lavannya" initials="BL"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DE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47" autoAdjust="0"/>
    <p:restoredTop sz="88789" autoAdjust="0"/>
  </p:normalViewPr>
  <p:slideViewPr>
    <p:cSldViewPr>
      <p:cViewPr>
        <p:scale>
          <a:sx n="60" d="100"/>
          <a:sy n="60" d="100"/>
        </p:scale>
        <p:origin x="-1546" y="-91"/>
      </p:cViewPr>
      <p:guideLst>
        <p:guide orient="horz" pos="864"/>
        <p:guide pos="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2120"/>
          </a:xfrm>
          <a:prstGeom prst="rect">
            <a:avLst/>
          </a:prstGeom>
        </p:spPr>
        <p:txBody>
          <a:bodyPr vert="horz" lIns="91440" tIns="45720" rIns="91440" bIns="45720" rtlCol="0"/>
          <a:lstStyle>
            <a:lvl1pPr algn="r">
              <a:defRPr sz="1200"/>
            </a:lvl1pPr>
          </a:lstStyle>
          <a:p>
            <a:fld id="{5339713A-7CD4-453F-8446-0463AB7302AE}" type="datetimeFigureOut">
              <a:rPr lang="en-US" smtClean="0"/>
              <a:t>9/18/2013</a:t>
            </a:fld>
            <a:endParaRPr lang="en-US" dirty="0"/>
          </a:p>
        </p:txBody>
      </p:sp>
      <p:sp>
        <p:nvSpPr>
          <p:cNvPr id="4" name="Footer Placeholder 3"/>
          <p:cNvSpPr>
            <a:spLocks noGrp="1"/>
          </p:cNvSpPr>
          <p:nvPr>
            <p:ph type="ftr" sz="quarter" idx="2"/>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40" tIns="45720" rIns="91440" bIns="45720" rtlCol="0" anchor="b"/>
          <a:lstStyle>
            <a:lvl1pPr algn="r">
              <a:defRPr sz="1200"/>
            </a:lvl1pPr>
          </a:lstStyle>
          <a:p>
            <a:fld id="{A1DD6156-0045-484C-9B93-57EDC96797EA}" type="slidenum">
              <a:rPr lang="en-US" smtClean="0"/>
              <a:t>‹#›</a:t>
            </a:fld>
            <a:endParaRPr lang="en-US" dirty="0"/>
          </a:p>
        </p:txBody>
      </p:sp>
    </p:spTree>
    <p:extLst>
      <p:ext uri="{BB962C8B-B14F-4D97-AF65-F5344CB8AC3E}">
        <p14:creationId xmlns:p14="http://schemas.microsoft.com/office/powerpoint/2010/main" val="460671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CA"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560B1822-91DA-473B-8C33-A77221D1ADE0}" type="datetimeFigureOut">
              <a:rPr lang="en-CA" smtClean="0"/>
              <a:t>18/09/2013</a:t>
            </a:fld>
            <a:endParaRPr lang="en-CA"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CA"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D045F6A9-0C10-4B32-84D0-558FE6147F2B}" type="slidenum">
              <a:rPr lang="en-CA" smtClean="0"/>
              <a:t>‹#›</a:t>
            </a:fld>
            <a:endParaRPr lang="en-CA" dirty="0"/>
          </a:p>
        </p:txBody>
      </p:sp>
    </p:spTree>
    <p:extLst>
      <p:ext uri="{BB962C8B-B14F-4D97-AF65-F5344CB8AC3E}">
        <p14:creationId xmlns:p14="http://schemas.microsoft.com/office/powerpoint/2010/main" val="3706907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160" indent="-290061">
              <a:defRPr>
                <a:solidFill>
                  <a:schemeClr val="tx1"/>
                </a:solidFill>
                <a:latin typeface="Calibri" pitchFamily="34" charset="0"/>
              </a:defRPr>
            </a:lvl2pPr>
            <a:lvl3pPr marL="1160246" indent="-232049">
              <a:defRPr>
                <a:solidFill>
                  <a:schemeClr val="tx1"/>
                </a:solidFill>
                <a:latin typeface="Calibri" pitchFamily="34" charset="0"/>
              </a:defRPr>
            </a:lvl3pPr>
            <a:lvl4pPr marL="1624343" indent="-232049">
              <a:defRPr>
                <a:solidFill>
                  <a:schemeClr val="tx1"/>
                </a:solidFill>
                <a:latin typeface="Calibri" pitchFamily="34" charset="0"/>
              </a:defRPr>
            </a:lvl4pPr>
            <a:lvl5pPr marL="2088442" indent="-232049">
              <a:defRPr>
                <a:solidFill>
                  <a:schemeClr val="tx1"/>
                </a:solidFill>
                <a:latin typeface="Calibri" pitchFamily="34" charset="0"/>
              </a:defRPr>
            </a:lvl5pPr>
            <a:lvl6pPr marL="2552540" indent="-232049" fontAlgn="base">
              <a:spcBef>
                <a:spcPct val="0"/>
              </a:spcBef>
              <a:spcAft>
                <a:spcPct val="0"/>
              </a:spcAft>
              <a:defRPr>
                <a:solidFill>
                  <a:schemeClr val="tx1"/>
                </a:solidFill>
                <a:latin typeface="Calibri" pitchFamily="34" charset="0"/>
              </a:defRPr>
            </a:lvl6pPr>
            <a:lvl7pPr marL="3016638" indent="-232049" fontAlgn="base">
              <a:spcBef>
                <a:spcPct val="0"/>
              </a:spcBef>
              <a:spcAft>
                <a:spcPct val="0"/>
              </a:spcAft>
              <a:defRPr>
                <a:solidFill>
                  <a:schemeClr val="tx1"/>
                </a:solidFill>
                <a:latin typeface="Calibri" pitchFamily="34" charset="0"/>
              </a:defRPr>
            </a:lvl7pPr>
            <a:lvl8pPr marL="3480737" indent="-232049" fontAlgn="base">
              <a:spcBef>
                <a:spcPct val="0"/>
              </a:spcBef>
              <a:spcAft>
                <a:spcPct val="0"/>
              </a:spcAft>
              <a:defRPr>
                <a:solidFill>
                  <a:schemeClr val="tx1"/>
                </a:solidFill>
                <a:latin typeface="Calibri" pitchFamily="34" charset="0"/>
              </a:defRPr>
            </a:lvl8pPr>
            <a:lvl9pPr marL="3944835" indent="-232049" fontAlgn="base">
              <a:spcBef>
                <a:spcPct val="0"/>
              </a:spcBef>
              <a:spcAft>
                <a:spcPct val="0"/>
              </a:spcAft>
              <a:defRPr>
                <a:solidFill>
                  <a:schemeClr val="tx1"/>
                </a:solidFill>
                <a:latin typeface="Calibri" pitchFamily="34" charset="0"/>
              </a:defRPr>
            </a:lvl9pPr>
          </a:lstStyle>
          <a:p>
            <a:fld id="{12E62A60-04E0-4487-A8EA-9FF01A47F82D}" type="slidenum">
              <a:rPr lang="en-US">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4E5AFB-6E45-4728-82D6-7982F0DCE67D}" type="slidenum">
              <a:rPr lang="en-US" smtClean="0"/>
              <a:pPr>
                <a:defRPr/>
              </a:pPr>
              <a:t>3</a:t>
            </a:fld>
            <a:endParaRPr lang="en-US" dirty="0"/>
          </a:p>
        </p:txBody>
      </p:sp>
    </p:spTree>
    <p:extLst>
      <p:ext uri="{BB962C8B-B14F-4D97-AF65-F5344CB8AC3E}">
        <p14:creationId xmlns:p14="http://schemas.microsoft.com/office/powerpoint/2010/main" val="1599834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130299-F10D-4324-A476-71084F69997E}" type="slidenum">
              <a:rPr lang="en-US"/>
              <a:pPr fontAlgn="base">
                <a:spcBef>
                  <a:spcPct val="0"/>
                </a:spcBef>
                <a:spcAft>
                  <a:spcPct val="0"/>
                </a:spcAft>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dirty="0" smtClean="0"/>
              <a:t>Key Messages</a:t>
            </a:r>
          </a:p>
          <a:p>
            <a:pPr marL="171450" indent="-171450">
              <a:buFontTx/>
              <a:buChar char="-"/>
            </a:pPr>
            <a:r>
              <a:rPr lang="en-US" dirty="0" smtClean="0"/>
              <a:t>IARC = International</a:t>
            </a:r>
            <a:r>
              <a:rPr lang="en-US" baseline="0" dirty="0" smtClean="0"/>
              <a:t> Agency for Research on Cancer.</a:t>
            </a:r>
          </a:p>
          <a:p>
            <a:pPr marL="171450" indent="-171450">
              <a:buFontTx/>
              <a:buChar char="-"/>
            </a:pPr>
            <a:r>
              <a:rPr lang="en-US" baseline="0" dirty="0" smtClean="0"/>
              <a:t>IARC recommends the success of any population based screening program relies on having a program that conforms to evidence-based standards and procedures within an overall programmatic framework.</a:t>
            </a:r>
          </a:p>
          <a:p>
            <a:pPr marL="171450" indent="-171450">
              <a:buFontTx/>
              <a:buChar char="-"/>
            </a:pPr>
            <a:r>
              <a:rPr lang="en-US" baseline="0" dirty="0" smtClean="0"/>
              <a:t>This program framework has key features related to standards, initiatives for increasing participation, recall, follow-up of abnormal results, quality assurance, monitoring and information systems.</a:t>
            </a:r>
          </a:p>
          <a:p>
            <a:pPr marL="171450" indent="-171450">
              <a:buFontTx/>
              <a:buChar char="-"/>
            </a:pPr>
            <a:r>
              <a:rPr lang="en-US" baseline="0" dirty="0" smtClean="0"/>
              <a:t>The three screening programs are at various stages of conforming to these features.</a:t>
            </a:r>
          </a:p>
          <a:p>
            <a:pPr marL="0" indent="0">
              <a:buFontTx/>
              <a:buNone/>
            </a:pPr>
            <a:endParaRPr lang="en-US" dirty="0"/>
          </a:p>
        </p:txBody>
      </p:sp>
      <p:sp>
        <p:nvSpPr>
          <p:cNvPr id="4" name="Slide Number Placeholder 3"/>
          <p:cNvSpPr>
            <a:spLocks noGrp="1"/>
          </p:cNvSpPr>
          <p:nvPr>
            <p:ph type="sldNum" sz="quarter" idx="10"/>
          </p:nvPr>
        </p:nvSpPr>
        <p:spPr/>
        <p:txBody>
          <a:bodyPr/>
          <a:lstStyle/>
          <a:p>
            <a:fld id="{4D38E564-8C12-CC49-BD2B-23281C158794}" type="slidenum">
              <a:rPr lang="en-US" smtClean="0"/>
              <a:pPr/>
              <a:t>5</a:t>
            </a:fld>
            <a:endParaRPr lang="en-US"/>
          </a:p>
        </p:txBody>
      </p:sp>
    </p:spTree>
    <p:extLst>
      <p:ext uri="{BB962C8B-B14F-4D97-AF65-F5344CB8AC3E}">
        <p14:creationId xmlns:p14="http://schemas.microsoft.com/office/powerpoint/2010/main" val="2744762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DD8E192-FEA8-4B4B-9B67-DA7631CB78C6}"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9067800" y="5334000"/>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p:nvPr/>
        </p:nvSpPr>
        <p:spPr>
          <a:xfrm>
            <a:off x="11113" y="5257800"/>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6"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38" y="641350"/>
            <a:ext cx="26797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25" y="5181600"/>
            <a:ext cx="90106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ctrTitle"/>
          </p:nvPr>
        </p:nvSpPr>
        <p:spPr>
          <a:xfrm>
            <a:off x="365760" y="2197100"/>
            <a:ext cx="8124825" cy="1470025"/>
          </a:xfrm>
        </p:spPr>
        <p:txBody>
          <a:bodyPr/>
          <a:lstStyle>
            <a:lvl1pPr>
              <a:defRPr>
                <a:latin typeface="Arial Narrow" pitchFamily="34" charset="0"/>
              </a:defRPr>
            </a:lvl1pPr>
          </a:lstStyle>
          <a:p>
            <a:r>
              <a:rPr lang="en-US" dirty="0" smtClean="0"/>
              <a:t>Click to edit Master title style</a:t>
            </a:r>
            <a:endParaRPr lang="en-US" dirty="0"/>
          </a:p>
        </p:txBody>
      </p:sp>
      <p:sp>
        <p:nvSpPr>
          <p:cNvPr id="11" name="Subtitle 2"/>
          <p:cNvSpPr>
            <a:spLocks noGrp="1"/>
          </p:cNvSpPr>
          <p:nvPr>
            <p:ph type="subTitle" idx="1"/>
          </p:nvPr>
        </p:nvSpPr>
        <p:spPr>
          <a:xfrm>
            <a:off x="365760" y="4057650"/>
            <a:ext cx="8129016" cy="895350"/>
          </a:xfrm>
        </p:spPr>
        <p:txBody>
          <a:bodyPr>
            <a:normAutofit/>
          </a:bodyPr>
          <a:lstStyle>
            <a:lvl1pPr marL="0" indent="0" algn="l">
              <a:buNone/>
              <a:defRPr sz="2200" b="0">
                <a:solidFill>
                  <a:srgbClr val="58595B"/>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06337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_Two Columns Slide">
    <p:spTree>
      <p:nvGrpSpPr>
        <p:cNvPr id="1" name=""/>
        <p:cNvGrpSpPr/>
        <p:nvPr/>
      </p:nvGrpSpPr>
      <p:grpSpPr>
        <a:xfrm>
          <a:off x="0" y="0"/>
          <a:ext cx="0" cy="0"/>
          <a:chOff x="0" y="0"/>
          <a:chExt cx="0" cy="0"/>
        </a:xfrm>
      </p:grpSpPr>
      <p:cxnSp>
        <p:nvCxnSpPr>
          <p:cNvPr id="9" name="Straight Connector 11"/>
          <p:cNvCxnSpPr>
            <a:cxnSpLocks noChangeShapeType="1"/>
          </p:cNvCxnSpPr>
          <p:nvPr userDrawn="1"/>
        </p:nvCxnSpPr>
        <p:spPr bwMode="auto">
          <a:xfrm>
            <a:off x="685800" y="1371600"/>
            <a:ext cx="8185150" cy="0"/>
          </a:xfrm>
          <a:prstGeom prst="line">
            <a:avLst/>
          </a:prstGeom>
          <a:noFill/>
          <a:ln w="25400" algn="ctr">
            <a:solidFill>
              <a:schemeClr val="accent1"/>
            </a:solidFill>
            <a:round/>
            <a:headEnd/>
            <a:tailEnd/>
          </a:ln>
        </p:spPr>
      </p:cxnSp>
      <p:sp>
        <p:nvSpPr>
          <p:cNvPr id="19" name="Title 1"/>
          <p:cNvSpPr>
            <a:spLocks noGrp="1"/>
          </p:cNvSpPr>
          <p:nvPr>
            <p:ph type="title"/>
          </p:nvPr>
        </p:nvSpPr>
        <p:spPr>
          <a:xfrm>
            <a:off x="901699" y="376976"/>
            <a:ext cx="7315200" cy="961200"/>
          </a:xfrm>
          <a:prstGeom prst="rect">
            <a:avLst/>
          </a:prstGeom>
        </p:spPr>
        <p:txBody>
          <a:bodyPr anchor="b"/>
          <a:lstStyle>
            <a:lvl1pPr>
              <a:defRPr>
                <a:solidFill>
                  <a:srgbClr val="002060"/>
                </a:solidFill>
              </a:defRPr>
            </a:lvl1pPr>
          </a:lstStyle>
          <a:p>
            <a:r>
              <a:rPr lang="en-US" dirty="0" smtClean="0"/>
              <a:t>Click to edit Master title style</a:t>
            </a:r>
            <a:endParaRPr lang="en-CA" dirty="0"/>
          </a:p>
        </p:txBody>
      </p:sp>
      <p:sp>
        <p:nvSpPr>
          <p:cNvPr id="3" name="Text Placeholder 2"/>
          <p:cNvSpPr>
            <a:spLocks noGrp="1"/>
          </p:cNvSpPr>
          <p:nvPr>
            <p:ph type="body" sz="quarter" idx="10"/>
          </p:nvPr>
        </p:nvSpPr>
        <p:spPr>
          <a:xfrm>
            <a:off x="901699" y="1556792"/>
            <a:ext cx="3600000" cy="4536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8" name="Text Placeholder 7"/>
          <p:cNvSpPr>
            <a:spLocks noGrp="1"/>
          </p:cNvSpPr>
          <p:nvPr>
            <p:ph type="body" sz="quarter" idx="11"/>
          </p:nvPr>
        </p:nvSpPr>
        <p:spPr>
          <a:xfrm>
            <a:off x="5220472" y="1556792"/>
            <a:ext cx="3600000" cy="453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32367168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_Image &amp; Side Caption Slide">
    <p:spTree>
      <p:nvGrpSpPr>
        <p:cNvPr id="1" name=""/>
        <p:cNvGrpSpPr/>
        <p:nvPr/>
      </p:nvGrpSpPr>
      <p:grpSpPr>
        <a:xfrm>
          <a:off x="0" y="0"/>
          <a:ext cx="0" cy="0"/>
          <a:chOff x="0" y="0"/>
          <a:chExt cx="0" cy="0"/>
        </a:xfrm>
      </p:grpSpPr>
      <p:cxnSp>
        <p:nvCxnSpPr>
          <p:cNvPr id="3" name="Straight Connector 11"/>
          <p:cNvCxnSpPr>
            <a:cxnSpLocks noChangeShapeType="1"/>
          </p:cNvCxnSpPr>
          <p:nvPr userDrawn="1"/>
        </p:nvCxnSpPr>
        <p:spPr bwMode="auto">
          <a:xfrm>
            <a:off x="685800" y="1382233"/>
            <a:ext cx="8185150" cy="0"/>
          </a:xfrm>
          <a:prstGeom prst="line">
            <a:avLst/>
          </a:prstGeom>
          <a:noFill/>
          <a:ln w="25400" algn="ctr">
            <a:solidFill>
              <a:schemeClr val="accent1"/>
            </a:solidFill>
            <a:round/>
            <a:headEnd/>
            <a:tailEnd/>
          </a:ln>
        </p:spPr>
      </p:cxnSp>
      <p:sp>
        <p:nvSpPr>
          <p:cNvPr id="4" name="Title 1"/>
          <p:cNvSpPr>
            <a:spLocks noGrp="1"/>
          </p:cNvSpPr>
          <p:nvPr>
            <p:ph type="title"/>
          </p:nvPr>
        </p:nvSpPr>
        <p:spPr>
          <a:xfrm>
            <a:off x="901699" y="376976"/>
            <a:ext cx="7315200" cy="961200"/>
          </a:xfrm>
          <a:prstGeom prst="rect">
            <a:avLst/>
          </a:prstGeom>
        </p:spPr>
        <p:txBody>
          <a:bodyPr anchor="b"/>
          <a:lstStyle>
            <a:lvl1pPr>
              <a:defRPr>
                <a:solidFill>
                  <a:srgbClr val="002060"/>
                </a:solidFill>
              </a:defRPr>
            </a:lvl1pPr>
          </a:lstStyle>
          <a:p>
            <a:r>
              <a:rPr lang="en-US" dirty="0" smtClean="0"/>
              <a:t>Click to edit Master title style</a:t>
            </a:r>
            <a:endParaRPr lang="en-CA" dirty="0"/>
          </a:p>
        </p:txBody>
      </p:sp>
      <p:sp>
        <p:nvSpPr>
          <p:cNvPr id="6" name="Content Placeholder 3"/>
          <p:cNvSpPr>
            <a:spLocks noGrp="1"/>
          </p:cNvSpPr>
          <p:nvPr>
            <p:ph sz="half" idx="2"/>
          </p:nvPr>
        </p:nvSpPr>
        <p:spPr>
          <a:xfrm>
            <a:off x="5239122" y="1556792"/>
            <a:ext cx="3600000" cy="4536504"/>
          </a:xfrm>
        </p:spPr>
        <p:txBody>
          <a:bodyPr/>
          <a:lstStyle>
            <a:lvl1pPr>
              <a:defRPr sz="180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0"/>
          </p:nvPr>
        </p:nvSpPr>
        <p:spPr>
          <a:xfrm>
            <a:off x="901699" y="1556792"/>
            <a:ext cx="3886325" cy="4536504"/>
          </a:xfrm>
        </p:spPr>
        <p:txBody>
          <a:bodyPr/>
          <a:lstStyle/>
          <a:p>
            <a:r>
              <a:rPr lang="en-US" dirty="0" smtClean="0"/>
              <a:t>Click icon to add picture</a:t>
            </a:r>
            <a:endParaRPr lang="en-CA" dirty="0"/>
          </a:p>
        </p:txBody>
      </p:sp>
    </p:spTree>
    <p:extLst>
      <p:ext uri="{BB962C8B-B14F-4D97-AF65-F5344CB8AC3E}">
        <p14:creationId xmlns:p14="http://schemas.microsoft.com/office/powerpoint/2010/main" val="33011358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_Image &amp; Caption Below Slide">
    <p:spTree>
      <p:nvGrpSpPr>
        <p:cNvPr id="1" name=""/>
        <p:cNvGrpSpPr/>
        <p:nvPr/>
      </p:nvGrpSpPr>
      <p:grpSpPr>
        <a:xfrm>
          <a:off x="0" y="0"/>
          <a:ext cx="0" cy="0"/>
          <a:chOff x="0" y="0"/>
          <a:chExt cx="0" cy="0"/>
        </a:xfrm>
      </p:grpSpPr>
      <p:cxnSp>
        <p:nvCxnSpPr>
          <p:cNvPr id="9" name="Straight Connector 11"/>
          <p:cNvCxnSpPr>
            <a:cxnSpLocks noChangeShapeType="1"/>
          </p:cNvCxnSpPr>
          <p:nvPr userDrawn="1"/>
        </p:nvCxnSpPr>
        <p:spPr bwMode="auto">
          <a:xfrm>
            <a:off x="685800" y="1382233"/>
            <a:ext cx="8185150" cy="0"/>
          </a:xfrm>
          <a:prstGeom prst="line">
            <a:avLst/>
          </a:prstGeom>
          <a:noFill/>
          <a:ln w="25400" algn="ctr">
            <a:solidFill>
              <a:schemeClr val="accent1"/>
            </a:solidFill>
            <a:round/>
            <a:headEnd/>
            <a:tailEnd/>
          </a:ln>
        </p:spPr>
      </p:cxnSp>
      <p:sp>
        <p:nvSpPr>
          <p:cNvPr id="17" name="Content Placeholder 3"/>
          <p:cNvSpPr>
            <a:spLocks noGrp="1"/>
          </p:cNvSpPr>
          <p:nvPr>
            <p:ph sz="quarter" idx="10"/>
          </p:nvPr>
        </p:nvSpPr>
        <p:spPr>
          <a:xfrm>
            <a:off x="901699" y="5229200"/>
            <a:ext cx="7937825" cy="1440160"/>
          </a:xfrm>
        </p:spPr>
        <p:txBody>
          <a:bodyPr/>
          <a:lstStyle>
            <a:lvl1pPr>
              <a:spcAft>
                <a:spcPts val="300"/>
              </a:spcAft>
              <a:defRPr sz="1800"/>
            </a:lvl1pPr>
            <a:lvl2pPr>
              <a:spcAft>
                <a:spcPts val="300"/>
              </a:spcAft>
              <a:defRPr sz="1800"/>
            </a:lvl2pPr>
            <a:lvl3pPr>
              <a:spcAft>
                <a:spcPts val="300"/>
              </a:spcAft>
              <a:defRPr sz="1600"/>
            </a:lvl3pPr>
            <a:lvl4pPr>
              <a:spcAft>
                <a:spcPts val="300"/>
              </a:spcAft>
              <a:defRPr sz="1400"/>
            </a:lvl4pPr>
            <a:lvl5pPr>
              <a:spcAft>
                <a:spcPts val="300"/>
              </a:spcAft>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19" name="Title 1"/>
          <p:cNvSpPr>
            <a:spLocks noGrp="1"/>
          </p:cNvSpPr>
          <p:nvPr>
            <p:ph type="title"/>
          </p:nvPr>
        </p:nvSpPr>
        <p:spPr>
          <a:xfrm>
            <a:off x="901699" y="376976"/>
            <a:ext cx="7315200" cy="961200"/>
          </a:xfrm>
          <a:prstGeom prst="rect">
            <a:avLst/>
          </a:prstGeom>
        </p:spPr>
        <p:txBody>
          <a:bodyPr anchor="b"/>
          <a:lstStyle>
            <a:lvl1pPr>
              <a:defRPr>
                <a:solidFill>
                  <a:srgbClr val="002060"/>
                </a:solidFill>
              </a:defRPr>
            </a:lvl1pPr>
          </a:lstStyle>
          <a:p>
            <a:r>
              <a:rPr lang="en-US" dirty="0" smtClean="0"/>
              <a:t>Click to edit Master title style</a:t>
            </a:r>
            <a:endParaRPr lang="en-CA" dirty="0"/>
          </a:p>
        </p:txBody>
      </p:sp>
      <p:sp>
        <p:nvSpPr>
          <p:cNvPr id="3" name="Picture Placeholder 2"/>
          <p:cNvSpPr>
            <a:spLocks noGrp="1"/>
          </p:cNvSpPr>
          <p:nvPr>
            <p:ph type="pic" sz="quarter" idx="11"/>
          </p:nvPr>
        </p:nvSpPr>
        <p:spPr>
          <a:xfrm>
            <a:off x="901699" y="1557338"/>
            <a:ext cx="7918773" cy="3383830"/>
          </a:xfrm>
        </p:spPr>
        <p:txBody>
          <a:bodyPr/>
          <a:lstStyle/>
          <a:p>
            <a:r>
              <a:rPr lang="en-US" dirty="0" smtClean="0"/>
              <a:t>Click icon to add picture</a:t>
            </a:r>
            <a:endParaRPr lang="en-CA" dirty="0"/>
          </a:p>
        </p:txBody>
      </p:sp>
    </p:spTree>
    <p:extLst>
      <p:ext uri="{BB962C8B-B14F-4D97-AF65-F5344CB8AC3E}">
        <p14:creationId xmlns:p14="http://schemas.microsoft.com/office/powerpoint/2010/main" val="39782186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ndard_Table Slide">
    <p:spTree>
      <p:nvGrpSpPr>
        <p:cNvPr id="1" name=""/>
        <p:cNvGrpSpPr/>
        <p:nvPr/>
      </p:nvGrpSpPr>
      <p:grpSpPr>
        <a:xfrm>
          <a:off x="0" y="0"/>
          <a:ext cx="0" cy="0"/>
          <a:chOff x="0" y="0"/>
          <a:chExt cx="0" cy="0"/>
        </a:xfrm>
      </p:grpSpPr>
      <p:cxnSp>
        <p:nvCxnSpPr>
          <p:cNvPr id="3" name="Straight Connector 11"/>
          <p:cNvCxnSpPr>
            <a:cxnSpLocks noChangeShapeType="1"/>
          </p:cNvCxnSpPr>
          <p:nvPr userDrawn="1"/>
        </p:nvCxnSpPr>
        <p:spPr bwMode="auto">
          <a:xfrm>
            <a:off x="685800" y="1371600"/>
            <a:ext cx="8185150" cy="0"/>
          </a:xfrm>
          <a:prstGeom prst="line">
            <a:avLst/>
          </a:prstGeom>
          <a:noFill/>
          <a:ln w="25400" algn="ctr">
            <a:solidFill>
              <a:schemeClr val="accent1"/>
            </a:solidFill>
            <a:round/>
            <a:headEnd/>
            <a:tailEnd/>
          </a:ln>
        </p:spPr>
      </p:cxnSp>
      <p:sp>
        <p:nvSpPr>
          <p:cNvPr id="10" name="Table Placeholder 9"/>
          <p:cNvSpPr>
            <a:spLocks noGrp="1"/>
          </p:cNvSpPr>
          <p:nvPr>
            <p:ph type="tbl" sz="quarter" idx="12"/>
          </p:nvPr>
        </p:nvSpPr>
        <p:spPr>
          <a:xfrm>
            <a:off x="901699" y="1557338"/>
            <a:ext cx="7918773" cy="4320480"/>
          </a:xfrm>
        </p:spPr>
        <p:txBody>
          <a:bodyPr/>
          <a:lstStyle>
            <a:lvl1pPr>
              <a:defRPr sz="1800"/>
            </a:lvl1pPr>
          </a:lstStyle>
          <a:p>
            <a:r>
              <a:rPr lang="en-US" dirty="0" smtClean="0"/>
              <a:t>Click icon to add table</a:t>
            </a:r>
            <a:endParaRPr lang="en-CA" dirty="0"/>
          </a:p>
        </p:txBody>
      </p:sp>
      <p:sp>
        <p:nvSpPr>
          <p:cNvPr id="11" name="Title 1"/>
          <p:cNvSpPr>
            <a:spLocks noGrp="1"/>
          </p:cNvSpPr>
          <p:nvPr>
            <p:ph type="title"/>
          </p:nvPr>
        </p:nvSpPr>
        <p:spPr>
          <a:xfrm>
            <a:off x="901699" y="376976"/>
            <a:ext cx="7315200" cy="961200"/>
          </a:xfrm>
          <a:prstGeom prst="rect">
            <a:avLst/>
          </a:prstGeom>
        </p:spPr>
        <p:txBody>
          <a:bodyPr anchor="b"/>
          <a:lstStyle>
            <a:lvl1pPr>
              <a:defRPr>
                <a:solidFill>
                  <a:srgbClr val="002060"/>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3651147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ndard_Number Slide">
    <p:spTree>
      <p:nvGrpSpPr>
        <p:cNvPr id="1" name=""/>
        <p:cNvGrpSpPr/>
        <p:nvPr/>
      </p:nvGrpSpPr>
      <p:grpSpPr>
        <a:xfrm>
          <a:off x="0" y="0"/>
          <a:ext cx="0" cy="0"/>
          <a:chOff x="0" y="0"/>
          <a:chExt cx="0" cy="0"/>
        </a:xfrm>
      </p:grpSpPr>
      <p:cxnSp>
        <p:nvCxnSpPr>
          <p:cNvPr id="3" name="Straight Connector 11"/>
          <p:cNvCxnSpPr>
            <a:cxnSpLocks noChangeShapeType="1"/>
          </p:cNvCxnSpPr>
          <p:nvPr userDrawn="1"/>
        </p:nvCxnSpPr>
        <p:spPr bwMode="auto">
          <a:xfrm>
            <a:off x="685800" y="1371600"/>
            <a:ext cx="8185150" cy="0"/>
          </a:xfrm>
          <a:prstGeom prst="line">
            <a:avLst/>
          </a:prstGeom>
          <a:noFill/>
          <a:ln w="25400" algn="ctr">
            <a:solidFill>
              <a:schemeClr val="accent1"/>
            </a:solidFill>
            <a:round/>
            <a:headEnd/>
            <a:tailEnd/>
          </a:ln>
        </p:spPr>
      </p:cxnSp>
      <p:sp>
        <p:nvSpPr>
          <p:cNvPr id="11" name="Title 1"/>
          <p:cNvSpPr>
            <a:spLocks noGrp="1"/>
          </p:cNvSpPr>
          <p:nvPr>
            <p:ph type="title"/>
          </p:nvPr>
        </p:nvSpPr>
        <p:spPr>
          <a:xfrm>
            <a:off x="901699" y="376976"/>
            <a:ext cx="7315200" cy="961200"/>
          </a:xfrm>
          <a:prstGeom prst="rect">
            <a:avLst/>
          </a:prstGeom>
        </p:spPr>
        <p:txBody>
          <a:bodyPr anchor="b"/>
          <a:lstStyle>
            <a:lvl1pPr>
              <a:defRPr>
                <a:solidFill>
                  <a:srgbClr val="002060"/>
                </a:solidFill>
              </a:defRPr>
            </a:lvl1pPr>
          </a:lstStyle>
          <a:p>
            <a:r>
              <a:rPr lang="en-US" dirty="0" smtClean="0"/>
              <a:t>Click to edit Master title style</a:t>
            </a:r>
            <a:endParaRPr lang="en-CA" dirty="0"/>
          </a:p>
        </p:txBody>
      </p:sp>
      <p:sp>
        <p:nvSpPr>
          <p:cNvPr id="4" name="Text Placeholder 3"/>
          <p:cNvSpPr>
            <a:spLocks noGrp="1"/>
          </p:cNvSpPr>
          <p:nvPr>
            <p:ph type="body" sz="quarter" idx="13"/>
          </p:nvPr>
        </p:nvSpPr>
        <p:spPr>
          <a:xfrm>
            <a:off x="901698" y="1557338"/>
            <a:ext cx="7938000" cy="4500000"/>
          </a:xfrm>
        </p:spPr>
        <p:txBody>
          <a:bodyPr/>
          <a:lstStyle>
            <a:lvl1pPr marL="361950" indent="-361950">
              <a:buClr>
                <a:schemeClr val="tx1"/>
              </a:buClr>
              <a:buFont typeface="+mj-lt"/>
              <a:buAutoNum type="arabicPeriod"/>
              <a:defRPr/>
            </a:lvl1pPr>
            <a:lvl3pPr marL="361950" indent="0">
              <a:buNone/>
              <a:defRPr/>
            </a:lvl3pPr>
          </a:lstStyle>
          <a:p>
            <a:pPr lvl="0"/>
            <a:r>
              <a:rPr lang="en-US" smtClean="0"/>
              <a:t>Click to edit Master text styles</a:t>
            </a:r>
          </a:p>
        </p:txBody>
      </p:sp>
    </p:spTree>
    <p:extLst>
      <p:ext uri="{BB962C8B-B14F-4D97-AF65-F5344CB8AC3E}">
        <p14:creationId xmlns:p14="http://schemas.microsoft.com/office/powerpoint/2010/main" val="2937096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cxnSp>
        <p:nvCxnSpPr>
          <p:cNvPr id="7" name="Straight Connector 11"/>
          <p:cNvCxnSpPr>
            <a:cxnSpLocks noChangeShapeType="1"/>
          </p:cNvCxnSpPr>
          <p:nvPr userDrawn="1"/>
        </p:nvCxnSpPr>
        <p:spPr bwMode="auto">
          <a:xfrm>
            <a:off x="749059" y="1371600"/>
            <a:ext cx="8185150" cy="0"/>
          </a:xfrm>
          <a:prstGeom prst="line">
            <a:avLst/>
          </a:prstGeom>
          <a:noFill/>
          <a:ln w="25400" algn="ctr">
            <a:solidFill>
              <a:schemeClr val="accent1"/>
            </a:solidFill>
            <a:round/>
            <a:headEnd/>
            <a:tailEnd/>
          </a:ln>
        </p:spPr>
      </p:cxnSp>
      <p:sp>
        <p:nvSpPr>
          <p:cNvPr id="8" name="Text Placeholder 7"/>
          <p:cNvSpPr>
            <a:spLocks noGrp="1"/>
          </p:cNvSpPr>
          <p:nvPr>
            <p:ph type="body" sz="quarter" idx="10"/>
          </p:nvPr>
        </p:nvSpPr>
        <p:spPr>
          <a:xfrm>
            <a:off x="914400" y="2565400"/>
            <a:ext cx="5327650" cy="2951163"/>
          </a:xfrm>
        </p:spPr>
        <p:txBody>
          <a:bodyPr anchor="b"/>
          <a:lstStyle>
            <a:lvl1pPr>
              <a:defRPr baseline="0"/>
            </a:lvl1pPr>
          </a:lstStyle>
          <a:p>
            <a:pPr lvl="0"/>
            <a:r>
              <a:rPr lang="en-US" smtClean="0"/>
              <a:t>Click to edit Master text styles</a:t>
            </a:r>
          </a:p>
        </p:txBody>
      </p:sp>
      <p:pic>
        <p:nvPicPr>
          <p:cNvPr id="1026" name="Picture 2" descr="P:\ATCP\Public\Comms&amp;Stake\Communications\02 Comms Team Documents\01 Resource Tools\Image Library\smaller\laptop_surgeon_cr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9292" y="476672"/>
            <a:ext cx="2630546" cy="1752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808534" y="870506"/>
            <a:ext cx="5400600" cy="523220"/>
          </a:xfrm>
          <a:prstGeom prst="rect">
            <a:avLst/>
          </a:prstGeom>
          <a:noFill/>
        </p:spPr>
        <p:txBody>
          <a:bodyPr wrap="square" rtlCol="0">
            <a:spAutoFit/>
          </a:bodyPr>
          <a:lstStyle/>
          <a:p>
            <a:pPr fontAlgn="base">
              <a:spcBef>
                <a:spcPct val="0"/>
              </a:spcBef>
              <a:spcAft>
                <a:spcPct val="0"/>
              </a:spcAft>
            </a:pPr>
            <a:r>
              <a:rPr lang="en-US" sz="2800" b="1" dirty="0" smtClean="0">
                <a:solidFill>
                  <a:srgbClr val="002060"/>
                </a:solidFill>
                <a:cs typeface="Arial" charset="0"/>
              </a:rPr>
              <a:t>Thank You</a:t>
            </a:r>
            <a:endParaRPr lang="en-CA" sz="2800" b="1" dirty="0">
              <a:solidFill>
                <a:srgbClr val="002060"/>
              </a:solidFill>
              <a:cs typeface="Arial" charset="0"/>
            </a:endParaRPr>
          </a:p>
        </p:txBody>
      </p:sp>
    </p:spTree>
    <p:extLst>
      <p:ext uri="{BB962C8B-B14F-4D97-AF65-F5344CB8AC3E}">
        <p14:creationId xmlns:p14="http://schemas.microsoft.com/office/powerpoint/2010/main" val="371489221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arning Objective Complete">
    <p:spTree>
      <p:nvGrpSpPr>
        <p:cNvPr id="1" name=""/>
        <p:cNvGrpSpPr/>
        <p:nvPr/>
      </p:nvGrpSpPr>
      <p:grpSpPr>
        <a:xfrm>
          <a:off x="0" y="0"/>
          <a:ext cx="0" cy="0"/>
          <a:chOff x="0" y="0"/>
          <a:chExt cx="0" cy="0"/>
        </a:xfrm>
      </p:grpSpPr>
      <p:sp>
        <p:nvSpPr>
          <p:cNvPr id="8" name="TextBox 7"/>
          <p:cNvSpPr txBox="1"/>
          <p:nvPr userDrawn="1"/>
        </p:nvSpPr>
        <p:spPr>
          <a:xfrm>
            <a:off x="808534" y="385500"/>
            <a:ext cx="5400600" cy="523220"/>
          </a:xfrm>
          <a:prstGeom prst="rect">
            <a:avLst/>
          </a:prstGeom>
          <a:noFill/>
        </p:spPr>
        <p:txBody>
          <a:bodyPr wrap="square" rtlCol="0">
            <a:spAutoFit/>
          </a:bodyPr>
          <a:lstStyle/>
          <a:p>
            <a:pPr fontAlgn="base">
              <a:spcBef>
                <a:spcPct val="0"/>
              </a:spcBef>
              <a:spcAft>
                <a:spcPct val="0"/>
              </a:spcAft>
            </a:pPr>
            <a:r>
              <a:rPr lang="en-US" sz="2800" b="1" dirty="0" smtClean="0">
                <a:solidFill>
                  <a:srgbClr val="002060"/>
                </a:solidFill>
                <a:cs typeface="Arial" charset="0"/>
              </a:rPr>
              <a:t>Learning Objective Complete</a:t>
            </a:r>
            <a:endParaRPr lang="en-CA" sz="2800" b="1" dirty="0">
              <a:solidFill>
                <a:srgbClr val="002060"/>
              </a:solidFill>
              <a:cs typeface="Arial" charset="0"/>
            </a:endParaRPr>
          </a:p>
        </p:txBody>
      </p:sp>
      <p:cxnSp>
        <p:nvCxnSpPr>
          <p:cNvPr id="9" name="Straight Connector 11"/>
          <p:cNvCxnSpPr>
            <a:cxnSpLocks noChangeShapeType="1"/>
          </p:cNvCxnSpPr>
          <p:nvPr userDrawn="1"/>
        </p:nvCxnSpPr>
        <p:spPr bwMode="auto">
          <a:xfrm>
            <a:off x="685800" y="1371600"/>
            <a:ext cx="8185150" cy="0"/>
          </a:xfrm>
          <a:prstGeom prst="line">
            <a:avLst/>
          </a:prstGeom>
          <a:noFill/>
          <a:ln w="25400" algn="ctr">
            <a:solidFill>
              <a:schemeClr val="accent1"/>
            </a:solidFill>
            <a:round/>
            <a:headEnd/>
            <a:tailEnd/>
          </a:ln>
        </p:spPr>
      </p:cxnSp>
      <p:sp>
        <p:nvSpPr>
          <p:cNvPr id="19" name="Title 1"/>
          <p:cNvSpPr>
            <a:spLocks noGrp="1"/>
          </p:cNvSpPr>
          <p:nvPr>
            <p:ph type="title"/>
          </p:nvPr>
        </p:nvSpPr>
        <p:spPr>
          <a:xfrm>
            <a:off x="901699" y="836712"/>
            <a:ext cx="7315200" cy="501464"/>
          </a:xfrm>
          <a:prstGeom prst="rect">
            <a:avLst/>
          </a:prstGeom>
        </p:spPr>
        <p:txBody>
          <a:bodyPr anchor="b"/>
          <a:lstStyle>
            <a:lvl1pPr>
              <a:defRPr>
                <a:solidFill>
                  <a:srgbClr val="002060"/>
                </a:solidFill>
              </a:defRPr>
            </a:lvl1pPr>
          </a:lstStyle>
          <a:p>
            <a:r>
              <a:rPr lang="en-US" dirty="0" smtClean="0"/>
              <a:t>Click to edit Master title style</a:t>
            </a:r>
            <a:endParaRPr lang="en-CA" dirty="0"/>
          </a:p>
        </p:txBody>
      </p:sp>
      <p:sp>
        <p:nvSpPr>
          <p:cNvPr id="3" name="Text Placeholder 2"/>
          <p:cNvSpPr>
            <a:spLocks noGrp="1"/>
          </p:cNvSpPr>
          <p:nvPr>
            <p:ph type="body" sz="quarter" idx="11"/>
          </p:nvPr>
        </p:nvSpPr>
        <p:spPr>
          <a:xfrm>
            <a:off x="901698" y="1548443"/>
            <a:ext cx="7938000" cy="450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2" name="Rectangle 1"/>
          <p:cNvSpPr/>
          <p:nvPr userDrawn="1"/>
        </p:nvSpPr>
        <p:spPr>
          <a:xfrm>
            <a:off x="35496" y="188640"/>
            <a:ext cx="870752" cy="1015663"/>
          </a:xfrm>
          <a:prstGeom prst="rect">
            <a:avLst/>
          </a:prstGeom>
          <a:ln>
            <a:noFill/>
          </a:ln>
        </p:spPr>
        <p:txBody>
          <a:bodyPr wrap="none">
            <a:spAutoFit/>
          </a:bodyPr>
          <a:lstStyle/>
          <a:p>
            <a:pPr algn="ctr" eaLnBrk="0" fontAlgn="base" hangingPunct="0">
              <a:spcBef>
                <a:spcPct val="0"/>
              </a:spcBef>
              <a:spcAft>
                <a:spcPct val="0"/>
              </a:spcAft>
            </a:pPr>
            <a:r>
              <a:rPr lang="en-US" sz="6000" dirty="0" smtClean="0">
                <a:solidFill>
                  <a:srgbClr val="002060"/>
                </a:solidFill>
                <a:latin typeface="Times" charset="0"/>
                <a:cs typeface="Arial" charset="0"/>
                <a:sym typeface="Wingdings"/>
              </a:rPr>
              <a:t></a:t>
            </a:r>
            <a:endParaRPr lang="en-US" sz="6000" dirty="0" smtClean="0">
              <a:solidFill>
                <a:srgbClr val="002060"/>
              </a:solidFill>
              <a:latin typeface="Times" charset="0"/>
              <a:cs typeface="Arial" charset="0"/>
            </a:endParaRPr>
          </a:p>
        </p:txBody>
      </p:sp>
    </p:spTree>
    <p:extLst>
      <p:ext uri="{BB962C8B-B14F-4D97-AF65-F5344CB8AC3E}">
        <p14:creationId xmlns:p14="http://schemas.microsoft.com/office/powerpoint/2010/main" val="16423786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xercise Slide">
    <p:spTree>
      <p:nvGrpSpPr>
        <p:cNvPr id="1" name=""/>
        <p:cNvGrpSpPr/>
        <p:nvPr/>
      </p:nvGrpSpPr>
      <p:grpSpPr>
        <a:xfrm>
          <a:off x="0" y="0"/>
          <a:ext cx="0" cy="0"/>
          <a:chOff x="0" y="0"/>
          <a:chExt cx="0" cy="0"/>
        </a:xfrm>
      </p:grpSpPr>
      <p:cxnSp>
        <p:nvCxnSpPr>
          <p:cNvPr id="9" name="Straight Connector 11"/>
          <p:cNvCxnSpPr>
            <a:cxnSpLocks noChangeShapeType="1"/>
          </p:cNvCxnSpPr>
          <p:nvPr userDrawn="1"/>
        </p:nvCxnSpPr>
        <p:spPr bwMode="auto">
          <a:xfrm>
            <a:off x="685800" y="1371600"/>
            <a:ext cx="8185150" cy="0"/>
          </a:xfrm>
          <a:prstGeom prst="line">
            <a:avLst/>
          </a:prstGeom>
          <a:noFill/>
          <a:ln w="25400" algn="ctr">
            <a:solidFill>
              <a:schemeClr val="accent1"/>
            </a:solidFill>
            <a:round/>
            <a:headEnd/>
            <a:tailEnd/>
          </a:ln>
        </p:spPr>
      </p:cxnSp>
      <p:sp>
        <p:nvSpPr>
          <p:cNvPr id="3" name="Text Placeholder 2"/>
          <p:cNvSpPr>
            <a:spLocks noGrp="1"/>
          </p:cNvSpPr>
          <p:nvPr>
            <p:ph type="body" sz="quarter" idx="11"/>
          </p:nvPr>
        </p:nvSpPr>
        <p:spPr>
          <a:xfrm>
            <a:off x="901698" y="1548443"/>
            <a:ext cx="7938000" cy="450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10" name="Title 1"/>
          <p:cNvSpPr>
            <a:spLocks noGrp="1"/>
          </p:cNvSpPr>
          <p:nvPr>
            <p:ph type="title" hasCustomPrompt="1"/>
          </p:nvPr>
        </p:nvSpPr>
        <p:spPr>
          <a:xfrm>
            <a:off x="901699" y="376976"/>
            <a:ext cx="7315200" cy="961200"/>
          </a:xfrm>
          <a:prstGeom prst="rect">
            <a:avLst/>
          </a:prstGeom>
        </p:spPr>
        <p:txBody>
          <a:bodyPr anchor="b"/>
          <a:lstStyle>
            <a:lvl1pPr>
              <a:defRPr baseline="0">
                <a:solidFill>
                  <a:srgbClr val="002060"/>
                </a:solidFill>
              </a:defRPr>
            </a:lvl1pPr>
          </a:lstStyle>
          <a:p>
            <a:r>
              <a:rPr lang="en-US" dirty="0" smtClean="0"/>
              <a:t>Exercise #</a:t>
            </a:r>
            <a:br>
              <a:rPr lang="en-US" dirty="0" smtClean="0"/>
            </a:br>
            <a:r>
              <a:rPr lang="en-US" dirty="0" smtClean="0"/>
              <a:t>Click to edit Master title style</a:t>
            </a:r>
            <a:endParaRPr lang="en-CA"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430312"/>
            <a:ext cx="576064" cy="576064"/>
          </a:xfrm>
          <a:prstGeom prst="rect">
            <a:avLst/>
          </a:prstGeom>
        </p:spPr>
      </p:pic>
    </p:spTree>
    <p:extLst>
      <p:ext uri="{BB962C8B-B14F-4D97-AF65-F5344CB8AC3E}">
        <p14:creationId xmlns:p14="http://schemas.microsoft.com/office/powerpoint/2010/main" val="307071081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cxnSp>
        <p:nvCxnSpPr>
          <p:cNvPr id="9" name="Straight Connector 11"/>
          <p:cNvCxnSpPr>
            <a:cxnSpLocks noChangeShapeType="1"/>
          </p:cNvCxnSpPr>
          <p:nvPr userDrawn="1"/>
        </p:nvCxnSpPr>
        <p:spPr bwMode="auto">
          <a:xfrm>
            <a:off x="685800" y="1371600"/>
            <a:ext cx="8185150" cy="0"/>
          </a:xfrm>
          <a:prstGeom prst="line">
            <a:avLst/>
          </a:prstGeom>
          <a:noFill/>
          <a:ln w="25400" algn="ctr">
            <a:solidFill>
              <a:schemeClr val="accent1"/>
            </a:solidFill>
            <a:round/>
            <a:headEnd/>
            <a:tailEnd/>
          </a:ln>
        </p:spPr>
      </p:cxnSp>
      <p:sp>
        <p:nvSpPr>
          <p:cNvPr id="3" name="Text Placeholder 2"/>
          <p:cNvSpPr>
            <a:spLocks noGrp="1"/>
          </p:cNvSpPr>
          <p:nvPr>
            <p:ph type="body" sz="quarter" idx="11"/>
          </p:nvPr>
        </p:nvSpPr>
        <p:spPr>
          <a:xfrm>
            <a:off x="901698" y="1548443"/>
            <a:ext cx="7938000" cy="450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10" name="Title 1"/>
          <p:cNvSpPr>
            <a:spLocks noGrp="1"/>
          </p:cNvSpPr>
          <p:nvPr>
            <p:ph type="title" hasCustomPrompt="1"/>
          </p:nvPr>
        </p:nvSpPr>
        <p:spPr>
          <a:xfrm>
            <a:off x="901699" y="376976"/>
            <a:ext cx="7315200" cy="961200"/>
          </a:xfrm>
          <a:prstGeom prst="rect">
            <a:avLst/>
          </a:prstGeom>
        </p:spPr>
        <p:txBody>
          <a:bodyPr anchor="b"/>
          <a:lstStyle>
            <a:lvl1pPr>
              <a:defRPr baseline="0">
                <a:solidFill>
                  <a:srgbClr val="002060"/>
                </a:solidFill>
              </a:defRPr>
            </a:lvl1pPr>
          </a:lstStyle>
          <a:p>
            <a:r>
              <a:rPr lang="en-US" dirty="0" smtClean="0"/>
              <a:t>Demonstration #</a:t>
            </a:r>
            <a:br>
              <a:rPr lang="en-US" dirty="0" smtClean="0"/>
            </a:br>
            <a:r>
              <a:rPr lang="en-US" dirty="0" smtClean="0"/>
              <a:t>Click to edit Master title style</a:t>
            </a:r>
            <a:endParaRPr lang="en-CA"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76" y="440690"/>
            <a:ext cx="576000" cy="576000"/>
          </a:xfrm>
          <a:prstGeom prst="rect">
            <a:avLst/>
          </a:prstGeom>
        </p:spPr>
      </p:pic>
    </p:spTree>
    <p:extLst>
      <p:ext uri="{BB962C8B-B14F-4D97-AF65-F5344CB8AC3E}">
        <p14:creationId xmlns:p14="http://schemas.microsoft.com/office/powerpoint/2010/main" val="26545911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365761" y="640080"/>
            <a:ext cx="8473439" cy="1039091"/>
          </a:xfrm>
        </p:spPr>
        <p:txBody>
          <a:bodyPr/>
          <a:lstStyle>
            <a:lvl1pPr>
              <a:defRPr sz="4000">
                <a:latin typeface="Arial Narrow" pitchFamily="34" charset="0"/>
                <a:cs typeface="Times New Roman" pitchFamily="18" charset="0"/>
              </a:defRPr>
            </a:lvl1pPr>
          </a:lstStyle>
          <a:p>
            <a:r>
              <a:rPr lang="en-US" dirty="0" smtClean="0"/>
              <a:t>Click to edit Master title style</a:t>
            </a:r>
            <a:endParaRPr lang="en-US" dirty="0"/>
          </a:p>
        </p:txBody>
      </p:sp>
      <p:sp>
        <p:nvSpPr>
          <p:cNvPr id="7" name="Content Placeholder 2"/>
          <p:cNvSpPr>
            <a:spLocks noGrp="1"/>
          </p:cNvSpPr>
          <p:nvPr>
            <p:ph idx="1"/>
          </p:nvPr>
        </p:nvSpPr>
        <p:spPr>
          <a:xfrm>
            <a:off x="365760" y="1905000"/>
            <a:ext cx="8473440" cy="4416552"/>
          </a:xfrm>
        </p:spPr>
        <p:txBody>
          <a:bodyPr/>
          <a:lstStyle>
            <a:lvl1pPr>
              <a:defRPr sz="2000">
                <a:latin typeface="Arial Narrow" pitchFamily="34" charset="0"/>
              </a:defRPr>
            </a:lvl1pPr>
            <a:lvl2pPr>
              <a:defRPr sz="2000">
                <a:latin typeface="Arial Narrow" pitchFamily="34" charset="0"/>
              </a:defRPr>
            </a:lvl2pPr>
            <a:lvl3pPr>
              <a:defRPr sz="2000">
                <a:latin typeface="Arial Narrow" pitchFamily="34" charset="0"/>
              </a:defRPr>
            </a:lvl3pPr>
            <a:lvl4pPr>
              <a:defRPr sz="2000">
                <a:latin typeface="Arial Narrow" pitchFamily="34" charset="0"/>
              </a:defRPr>
            </a:lvl4pPr>
            <a:lvl5pPr>
              <a:defRPr sz="20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545FD99A-99A3-4E01-B931-83B17ACB165C}" type="slidenum">
              <a:rPr lang="en-US"/>
              <a:pPr>
                <a:defRPr/>
              </a:pPr>
              <a:t>‹#›</a:t>
            </a:fld>
            <a:endParaRPr lang="en-US" dirty="0"/>
          </a:p>
        </p:txBody>
      </p:sp>
    </p:spTree>
    <p:extLst>
      <p:ext uri="{BB962C8B-B14F-4D97-AF65-F5344CB8AC3E}">
        <p14:creationId xmlns:p14="http://schemas.microsoft.com/office/powerpoint/2010/main" val="25419116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p:cNvSpPr>
            <a:spLocks noGrp="1"/>
          </p:cNvSpPr>
          <p:nvPr>
            <p:ph type="title"/>
          </p:nvPr>
        </p:nvSpPr>
        <p:spPr>
          <a:xfrm>
            <a:off x="365761" y="640080"/>
            <a:ext cx="8473439" cy="1039091"/>
          </a:xfrm>
        </p:spPr>
        <p:txBody>
          <a:bodyPr/>
          <a:lstStyle/>
          <a:p>
            <a:r>
              <a:rPr lang="en-US" dirty="0" smtClean="0"/>
              <a:t>Click to edit Master title style</a:t>
            </a:r>
            <a:endParaRPr lang="en-US" dirty="0"/>
          </a:p>
        </p:txBody>
      </p:sp>
      <p:sp>
        <p:nvSpPr>
          <p:cNvPr id="10" name="Content Placeholder 2"/>
          <p:cNvSpPr>
            <a:spLocks noGrp="1"/>
          </p:cNvSpPr>
          <p:nvPr>
            <p:ph sz="half" idx="1"/>
          </p:nvPr>
        </p:nvSpPr>
        <p:spPr>
          <a:xfrm>
            <a:off x="365760" y="1905000"/>
            <a:ext cx="4114801" cy="4416552"/>
          </a:xfrm>
        </p:spPr>
        <p:txBody>
          <a:bodyPr/>
          <a:lstStyle>
            <a:lvl1pPr>
              <a:defRPr sz="23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2"/>
          </p:nvPr>
        </p:nvSpPr>
        <p:spPr>
          <a:xfrm>
            <a:off x="4800600" y="1905000"/>
            <a:ext cx="4038600" cy="4416552"/>
          </a:xfrm>
        </p:spPr>
        <p:txBody>
          <a:bodyPr/>
          <a:lstStyle>
            <a:lvl1pPr>
              <a:defRPr sz="23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dirty="0" smtClean="0"/>
          </a:p>
        </p:txBody>
      </p:sp>
      <p:sp>
        <p:nvSpPr>
          <p:cNvPr id="6" name="Slide Number Placeholder 5"/>
          <p:cNvSpPr>
            <a:spLocks noGrp="1"/>
          </p:cNvSpPr>
          <p:nvPr>
            <p:ph type="sldNum" sz="quarter" idx="11"/>
          </p:nvPr>
        </p:nvSpPr>
        <p:spPr/>
        <p:txBody>
          <a:bodyPr/>
          <a:lstStyle>
            <a:lvl1pPr>
              <a:defRPr/>
            </a:lvl1pPr>
          </a:lstStyle>
          <a:p>
            <a:pPr>
              <a:defRPr/>
            </a:pPr>
            <a:fld id="{4CEDE920-1625-47A0-A035-E98D298D47FF}" type="slidenum">
              <a:rPr lang="en-US"/>
              <a:pPr>
                <a:defRPr/>
              </a:pPr>
              <a:t>‹#›</a:t>
            </a:fld>
            <a:endParaRPr lang="en-US" dirty="0"/>
          </a:p>
        </p:txBody>
      </p:sp>
    </p:spTree>
    <p:extLst>
      <p:ext uri="{BB962C8B-B14F-4D97-AF65-F5344CB8AC3E}">
        <p14:creationId xmlns:p14="http://schemas.microsoft.com/office/powerpoint/2010/main" val="1092445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3"/>
          <p:cNvSpPr>
            <a:spLocks noGrp="1"/>
          </p:cNvSpPr>
          <p:nvPr>
            <p:ph type="title"/>
          </p:nvPr>
        </p:nvSpPr>
        <p:spPr>
          <a:xfrm>
            <a:off x="365761" y="640080"/>
            <a:ext cx="8473439" cy="1039091"/>
          </a:xfrm>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DD9D358C-C42A-4C8B-BCA6-3D64B12357BD}" type="slidenum">
              <a:rPr lang="en-US"/>
              <a:pPr>
                <a:defRPr/>
              </a:pPr>
              <a:t>‹#›</a:t>
            </a:fld>
            <a:endParaRPr lang="en-US" dirty="0"/>
          </a:p>
        </p:txBody>
      </p:sp>
    </p:spTree>
    <p:extLst>
      <p:ext uri="{BB962C8B-B14F-4D97-AF65-F5344CB8AC3E}">
        <p14:creationId xmlns:p14="http://schemas.microsoft.com/office/powerpoint/2010/main" val="10323463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72182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8520115-4D69-42DB-8783-27744D739694}" type="slidenum">
              <a:rPr lang="en-US" smtClean="0"/>
              <a:t>‹#›</a:t>
            </a:fld>
            <a:endParaRPr lang="en-US"/>
          </a:p>
        </p:txBody>
      </p:sp>
    </p:spTree>
    <p:extLst>
      <p:ext uri="{BB962C8B-B14F-4D97-AF65-F5344CB8AC3E}">
        <p14:creationId xmlns:p14="http://schemas.microsoft.com/office/powerpoint/2010/main" val="300765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9067800" y="5334000"/>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5" name="Rectangle 4"/>
          <p:cNvSpPr/>
          <p:nvPr/>
        </p:nvSpPr>
        <p:spPr>
          <a:xfrm>
            <a:off x="11113" y="5257800"/>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 name="Title 1"/>
          <p:cNvSpPr>
            <a:spLocks noGrp="1"/>
          </p:cNvSpPr>
          <p:nvPr>
            <p:ph type="ctrTitle"/>
          </p:nvPr>
        </p:nvSpPr>
        <p:spPr>
          <a:xfrm>
            <a:off x="365760" y="2197101"/>
            <a:ext cx="8124825" cy="927100"/>
          </a:xfrm>
          <a:prstGeom prst="rect">
            <a:avLst/>
          </a:prstGeom>
        </p:spPr>
        <p:txBody>
          <a:bodyPr/>
          <a:lstStyle>
            <a:lvl1pPr>
              <a:defRPr>
                <a:solidFill>
                  <a:srgbClr val="002060"/>
                </a:solidFill>
              </a:defRPr>
            </a:lvl1pPr>
          </a:lstStyle>
          <a:p>
            <a:r>
              <a:rPr lang="en-US" dirty="0" smtClean="0"/>
              <a:t>Click to edit Master title style</a:t>
            </a:r>
            <a:endParaRPr lang="en-US" dirty="0"/>
          </a:p>
        </p:txBody>
      </p:sp>
      <p:sp>
        <p:nvSpPr>
          <p:cNvPr id="11" name="Subtitle 2"/>
          <p:cNvSpPr>
            <a:spLocks noGrp="1"/>
          </p:cNvSpPr>
          <p:nvPr>
            <p:ph type="subTitle" idx="1"/>
          </p:nvPr>
        </p:nvSpPr>
        <p:spPr>
          <a:xfrm>
            <a:off x="365760" y="3408784"/>
            <a:ext cx="8129016" cy="1676400"/>
          </a:xfrm>
        </p:spPr>
        <p:txBody>
          <a:bodyPr>
            <a:noAutofit/>
          </a:bodyPr>
          <a:lstStyle>
            <a:lvl1pPr marL="0" indent="0" algn="l">
              <a:spcAft>
                <a:spcPts val="300"/>
              </a:spcAft>
              <a:buNone/>
              <a:defRPr sz="1800" b="0">
                <a:solidFill>
                  <a:srgbClr val="58595B"/>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1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4076" y="641350"/>
            <a:ext cx="2679700" cy="685800"/>
          </a:xfrm>
          <a:prstGeom prst="rect">
            <a:avLst/>
          </a:prstGeom>
          <a:solidFill>
            <a:schemeClr val="bg1"/>
          </a:solidFill>
          <a:ln>
            <a:noFill/>
          </a:ln>
          <a:extLst/>
        </p:spPr>
      </p:pic>
    </p:spTree>
    <p:extLst>
      <p:ext uri="{BB962C8B-B14F-4D97-AF65-F5344CB8AC3E}">
        <p14:creationId xmlns:p14="http://schemas.microsoft.com/office/powerpoint/2010/main" val="24039837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cxnSp>
        <p:nvCxnSpPr>
          <p:cNvPr id="9" name="Straight Connector 11"/>
          <p:cNvCxnSpPr>
            <a:cxnSpLocks noChangeShapeType="1"/>
          </p:cNvCxnSpPr>
          <p:nvPr userDrawn="1"/>
        </p:nvCxnSpPr>
        <p:spPr bwMode="auto">
          <a:xfrm>
            <a:off x="762000" y="1371600"/>
            <a:ext cx="8185150" cy="0"/>
          </a:xfrm>
          <a:prstGeom prst="line">
            <a:avLst/>
          </a:prstGeom>
          <a:noFill/>
          <a:ln w="25400" algn="ctr">
            <a:solidFill>
              <a:schemeClr val="accent1"/>
            </a:solidFill>
            <a:round/>
            <a:headEnd/>
            <a:tailEnd/>
          </a:ln>
        </p:spPr>
      </p:cxnSp>
      <p:sp>
        <p:nvSpPr>
          <p:cNvPr id="19" name="Title 1"/>
          <p:cNvSpPr>
            <a:spLocks noGrp="1"/>
          </p:cNvSpPr>
          <p:nvPr>
            <p:ph type="title"/>
          </p:nvPr>
        </p:nvSpPr>
        <p:spPr>
          <a:xfrm>
            <a:off x="901699" y="376976"/>
            <a:ext cx="7315200" cy="961200"/>
          </a:xfrm>
          <a:prstGeom prst="rect">
            <a:avLst/>
          </a:prstGeom>
        </p:spPr>
        <p:txBody>
          <a:bodyPr anchor="b"/>
          <a:lstStyle>
            <a:lvl1pPr>
              <a:defRPr>
                <a:solidFill>
                  <a:srgbClr val="002060"/>
                </a:solidFill>
              </a:defRPr>
            </a:lvl1pPr>
          </a:lstStyle>
          <a:p>
            <a:r>
              <a:rPr lang="en-US" dirty="0" smtClean="0"/>
              <a:t>Click to edit Master title style</a:t>
            </a:r>
            <a:endParaRPr lang="en-CA" dirty="0"/>
          </a:p>
        </p:txBody>
      </p:sp>
      <p:sp>
        <p:nvSpPr>
          <p:cNvPr id="3" name="Text Placeholder 2"/>
          <p:cNvSpPr>
            <a:spLocks noGrp="1"/>
          </p:cNvSpPr>
          <p:nvPr>
            <p:ph type="body" sz="quarter" idx="11"/>
          </p:nvPr>
        </p:nvSpPr>
        <p:spPr>
          <a:xfrm>
            <a:off x="901698" y="1548443"/>
            <a:ext cx="7938000" cy="450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25986226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sp>
        <p:nvSpPr>
          <p:cNvPr id="5" name="Content Placeholder 1"/>
          <p:cNvSpPr>
            <a:spLocks noGrp="1"/>
          </p:cNvSpPr>
          <p:nvPr>
            <p:ph idx="1"/>
          </p:nvPr>
        </p:nvSpPr>
        <p:spPr>
          <a:xfrm>
            <a:off x="901700" y="3429000"/>
            <a:ext cx="7327900" cy="2729752"/>
          </a:xfrm>
        </p:spPr>
        <p:txBody>
          <a:bodyPr/>
          <a:lstStyle/>
          <a:p>
            <a:pPr lvl="0"/>
            <a:r>
              <a:rPr lang="en-US" smtClean="0"/>
              <a:t>Click to edit Master text styles</a:t>
            </a:r>
          </a:p>
        </p:txBody>
      </p:sp>
      <p:sp>
        <p:nvSpPr>
          <p:cNvPr id="6" name="Title 2"/>
          <p:cNvSpPr>
            <a:spLocks noGrp="1"/>
          </p:cNvSpPr>
          <p:nvPr>
            <p:ph type="title"/>
          </p:nvPr>
        </p:nvSpPr>
        <p:spPr>
          <a:xfrm>
            <a:off x="901700" y="2043954"/>
            <a:ext cx="7315200" cy="1089212"/>
          </a:xfrm>
          <a:prstGeom prst="rect">
            <a:avLst/>
          </a:prstGeom>
        </p:spPr>
        <p:txBody>
          <a:bodyPr/>
          <a:lstStyle>
            <a:lvl1pPr>
              <a:defRPr>
                <a:solidFill>
                  <a:srgbClr val="002060"/>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367720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8300" y="6430963"/>
            <a:ext cx="7708900" cy="274637"/>
          </a:xfrm>
          <a:prstGeom prst="rect">
            <a:avLst/>
          </a:prstGeom>
        </p:spPr>
        <p:txBody>
          <a:bodyPr lIns="0" rIns="0"/>
          <a:lstStyle>
            <a:lvl1pPr fontAlgn="auto">
              <a:spcBef>
                <a:spcPts val="0"/>
              </a:spcBef>
              <a:spcAft>
                <a:spcPts val="0"/>
              </a:spcAft>
              <a:defRPr sz="1100" dirty="0">
                <a:solidFill>
                  <a:srgbClr val="373874"/>
                </a:solidFill>
                <a:latin typeface="Arial" pitchFamily="34" charset="0"/>
                <a:cs typeface="Arial" pitchFamily="34" charset="0"/>
              </a:defRPr>
            </a:lvl1pPr>
          </a:lstStyle>
          <a:p>
            <a:pPr>
              <a:defRPr/>
            </a:pPr>
            <a:endParaRPr lang="en-US" dirty="0"/>
          </a:p>
        </p:txBody>
      </p:sp>
      <p:sp>
        <p:nvSpPr>
          <p:cNvPr id="8" name="Slide Number Placeholder 5"/>
          <p:cNvSpPr>
            <a:spLocks noGrp="1"/>
          </p:cNvSpPr>
          <p:nvPr>
            <p:ph type="sldNum" sz="quarter" idx="4"/>
          </p:nvPr>
        </p:nvSpPr>
        <p:spPr>
          <a:xfrm>
            <a:off x="8196263" y="6427788"/>
            <a:ext cx="642937" cy="274637"/>
          </a:xfrm>
          <a:prstGeom prst="rect">
            <a:avLst/>
          </a:prstGeom>
        </p:spPr>
        <p:txBody>
          <a:bodyPr lIns="0" rIns="0"/>
          <a:lstStyle>
            <a:lvl1pPr algn="r" fontAlgn="auto">
              <a:spcBef>
                <a:spcPts val="0"/>
              </a:spcBef>
              <a:spcAft>
                <a:spcPts val="0"/>
              </a:spcAft>
              <a:defRPr sz="1100" b="1" smtClean="0">
                <a:solidFill>
                  <a:srgbClr val="373874"/>
                </a:solidFill>
                <a:latin typeface="Arial" pitchFamily="34" charset="0"/>
                <a:cs typeface="Arial" pitchFamily="34" charset="0"/>
              </a:defRPr>
            </a:lvl1pPr>
          </a:lstStyle>
          <a:p>
            <a:pPr>
              <a:defRPr/>
            </a:pPr>
            <a:fld id="{84E6143B-2319-49A7-B273-35E9E9D291B3}" type="slidenum">
              <a:rPr lang="en-US"/>
              <a:pPr>
                <a:defRPr/>
              </a:pPr>
              <a:t>‹#›</a:t>
            </a:fld>
            <a:endParaRPr lang="en-US" dirty="0"/>
          </a:p>
        </p:txBody>
      </p:sp>
      <p:sp>
        <p:nvSpPr>
          <p:cNvPr id="6" name="Rectangle 5"/>
          <p:cNvSpPr/>
          <p:nvPr/>
        </p:nvSpPr>
        <p:spPr>
          <a:xfrm>
            <a:off x="76200" y="85725"/>
            <a:ext cx="8978900" cy="238125"/>
          </a:xfrm>
          <a:prstGeom prst="rect">
            <a:avLst/>
          </a:prstGeom>
          <a:solidFill>
            <a:srgbClr val="D6C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29" name="Title Placeholder 1"/>
          <p:cNvSpPr>
            <a:spLocks noGrp="1"/>
          </p:cNvSpPr>
          <p:nvPr>
            <p:ph type="title"/>
          </p:nvPr>
        </p:nvSpPr>
        <p:spPr bwMode="auto">
          <a:xfrm>
            <a:off x="365125" y="639763"/>
            <a:ext cx="8474075"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1030" name="Text Placeholder 2"/>
          <p:cNvSpPr>
            <a:spLocks noGrp="1"/>
          </p:cNvSpPr>
          <p:nvPr>
            <p:ph type="body" idx="1"/>
          </p:nvPr>
        </p:nvSpPr>
        <p:spPr bwMode="auto">
          <a:xfrm>
            <a:off x="365125" y="1905000"/>
            <a:ext cx="847407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4072843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8" r:id="rId5"/>
    <p:sldLayoutId id="2147483679" r:id="rId6"/>
  </p:sldLayoutIdLst>
  <p:timing>
    <p:tnLst>
      <p:par>
        <p:cTn id="1" dur="indefinite" restart="never" nodeType="tmRoot"/>
      </p:par>
    </p:tnLst>
  </p:timing>
  <p:hf hdr="0" ftr="0" dt="0"/>
  <p:txStyles>
    <p:titleStyle>
      <a:lvl1pPr algn="l" rtl="0" fontAlgn="base">
        <a:spcBef>
          <a:spcPct val="0"/>
        </a:spcBef>
        <a:spcAft>
          <a:spcPct val="0"/>
        </a:spcAft>
        <a:defRPr sz="5400" b="1" kern="1200">
          <a:solidFill>
            <a:srgbClr val="373874"/>
          </a:solidFill>
          <a:latin typeface="Times New Roman" pitchFamily="18" charset="0"/>
          <a:ea typeface="+mj-ea"/>
          <a:cs typeface="Times New Roman" pitchFamily="18" charset="0"/>
        </a:defRPr>
      </a:lvl1pPr>
      <a:lvl2pPr algn="l" rtl="0" fontAlgn="base">
        <a:spcBef>
          <a:spcPct val="0"/>
        </a:spcBef>
        <a:spcAft>
          <a:spcPct val="0"/>
        </a:spcAft>
        <a:defRPr sz="3600" b="1">
          <a:solidFill>
            <a:srgbClr val="373874"/>
          </a:solidFill>
          <a:latin typeface="Arial Narrow" pitchFamily="34" charset="0"/>
        </a:defRPr>
      </a:lvl2pPr>
      <a:lvl3pPr algn="l" rtl="0" fontAlgn="base">
        <a:spcBef>
          <a:spcPct val="0"/>
        </a:spcBef>
        <a:spcAft>
          <a:spcPct val="0"/>
        </a:spcAft>
        <a:defRPr sz="3600" b="1">
          <a:solidFill>
            <a:srgbClr val="373874"/>
          </a:solidFill>
          <a:latin typeface="Arial Narrow" pitchFamily="34" charset="0"/>
        </a:defRPr>
      </a:lvl3pPr>
      <a:lvl4pPr algn="l" rtl="0" fontAlgn="base">
        <a:spcBef>
          <a:spcPct val="0"/>
        </a:spcBef>
        <a:spcAft>
          <a:spcPct val="0"/>
        </a:spcAft>
        <a:defRPr sz="3600" b="1">
          <a:solidFill>
            <a:srgbClr val="373874"/>
          </a:solidFill>
          <a:latin typeface="Arial Narrow" pitchFamily="34" charset="0"/>
        </a:defRPr>
      </a:lvl4pPr>
      <a:lvl5pPr algn="l" rtl="0" fontAlgn="base">
        <a:spcBef>
          <a:spcPct val="0"/>
        </a:spcBef>
        <a:spcAft>
          <a:spcPct val="0"/>
        </a:spcAft>
        <a:defRPr sz="3600" b="1">
          <a:solidFill>
            <a:srgbClr val="373874"/>
          </a:solidFill>
          <a:latin typeface="Arial Narrow" pitchFamily="34" charset="0"/>
        </a:defRPr>
      </a:lvl5pPr>
      <a:lvl6pPr marL="457200" algn="l" rtl="0" fontAlgn="base">
        <a:spcBef>
          <a:spcPct val="0"/>
        </a:spcBef>
        <a:spcAft>
          <a:spcPct val="0"/>
        </a:spcAft>
        <a:defRPr sz="3600" b="1">
          <a:solidFill>
            <a:srgbClr val="373874"/>
          </a:solidFill>
          <a:latin typeface="Arial Narrow" pitchFamily="34" charset="0"/>
        </a:defRPr>
      </a:lvl6pPr>
      <a:lvl7pPr marL="914400" algn="l" rtl="0" fontAlgn="base">
        <a:spcBef>
          <a:spcPct val="0"/>
        </a:spcBef>
        <a:spcAft>
          <a:spcPct val="0"/>
        </a:spcAft>
        <a:defRPr sz="3600" b="1">
          <a:solidFill>
            <a:srgbClr val="373874"/>
          </a:solidFill>
          <a:latin typeface="Arial Narrow" pitchFamily="34" charset="0"/>
        </a:defRPr>
      </a:lvl7pPr>
      <a:lvl8pPr marL="1371600" algn="l" rtl="0" fontAlgn="base">
        <a:spcBef>
          <a:spcPct val="0"/>
        </a:spcBef>
        <a:spcAft>
          <a:spcPct val="0"/>
        </a:spcAft>
        <a:defRPr sz="3600" b="1">
          <a:solidFill>
            <a:srgbClr val="373874"/>
          </a:solidFill>
          <a:latin typeface="Arial Narrow" pitchFamily="34" charset="0"/>
        </a:defRPr>
      </a:lvl8pPr>
      <a:lvl9pPr marL="1828800" algn="l" rtl="0" fontAlgn="base">
        <a:spcBef>
          <a:spcPct val="0"/>
        </a:spcBef>
        <a:spcAft>
          <a:spcPct val="0"/>
        </a:spcAft>
        <a:defRPr sz="3600" b="1">
          <a:solidFill>
            <a:srgbClr val="373874"/>
          </a:solidFill>
          <a:latin typeface="Arial Narrow" pitchFamily="34" charset="0"/>
        </a:defRPr>
      </a:lvl9pPr>
    </p:titleStyle>
    <p:bodyStyle>
      <a:lvl1pPr algn="l" rtl="0" fontAlgn="base">
        <a:spcBef>
          <a:spcPct val="20000"/>
        </a:spcBef>
        <a:spcAft>
          <a:spcPct val="0"/>
        </a:spcAft>
        <a:buClr>
          <a:srgbClr val="58595B"/>
        </a:buClr>
        <a:buFont typeface="Wingdings" pitchFamily="2" charset="2"/>
        <a:defRPr sz="4000" kern="1200">
          <a:solidFill>
            <a:schemeClr val="tx1"/>
          </a:solidFill>
          <a:latin typeface="Times New Roman" pitchFamily="18" charset="0"/>
          <a:ea typeface="+mn-ea"/>
          <a:cs typeface="Times New Roman" pitchFamily="18" charset="0"/>
        </a:defRPr>
      </a:lvl1pPr>
      <a:lvl2pPr marL="800100" indent="-342900" algn="l" rtl="0" fontAlgn="base">
        <a:spcBef>
          <a:spcPct val="20000"/>
        </a:spcBef>
        <a:spcAft>
          <a:spcPct val="0"/>
        </a:spcAft>
        <a:buClr>
          <a:srgbClr val="58595B"/>
        </a:buClr>
        <a:buFont typeface="Wingdings" pitchFamily="2" charset="2"/>
        <a:buChar char="§"/>
        <a:defRPr sz="4000" kern="1200">
          <a:solidFill>
            <a:schemeClr val="tx1"/>
          </a:solidFill>
          <a:latin typeface="Times New Roman" pitchFamily="18" charset="0"/>
          <a:ea typeface="+mn-ea"/>
          <a:cs typeface="Times New Roman" pitchFamily="18" charset="0"/>
        </a:defRPr>
      </a:lvl2pPr>
      <a:lvl3pPr marL="1143000" indent="-228600" algn="l" rtl="0" fontAlgn="base">
        <a:spcBef>
          <a:spcPct val="20000"/>
        </a:spcBef>
        <a:spcAft>
          <a:spcPct val="0"/>
        </a:spcAft>
        <a:buClr>
          <a:srgbClr val="58595B"/>
        </a:buClr>
        <a:buFont typeface="Courier New" pitchFamily="49" charset="0"/>
        <a:buChar char="o"/>
        <a:defRPr sz="4000" kern="1200">
          <a:solidFill>
            <a:schemeClr val="tx1"/>
          </a:solidFill>
          <a:latin typeface="Times New Roman" pitchFamily="18" charset="0"/>
          <a:ea typeface="+mn-ea"/>
          <a:cs typeface="Times New Roman" pitchFamily="18" charset="0"/>
        </a:defRPr>
      </a:lvl3pPr>
      <a:lvl4pPr marL="1600200" indent="-228600" algn="l" rtl="0" fontAlgn="base">
        <a:spcBef>
          <a:spcPct val="20000"/>
        </a:spcBef>
        <a:spcAft>
          <a:spcPct val="0"/>
        </a:spcAft>
        <a:buClr>
          <a:srgbClr val="58595B"/>
        </a:buClr>
        <a:buFont typeface="Arial" charset="0"/>
        <a:buChar char="–"/>
        <a:defRPr sz="4000" kern="1200">
          <a:solidFill>
            <a:schemeClr val="tx1"/>
          </a:solidFill>
          <a:latin typeface="Times New Roman" pitchFamily="18" charset="0"/>
          <a:ea typeface="+mn-ea"/>
          <a:cs typeface="Times New Roman" pitchFamily="18" charset="0"/>
        </a:defRPr>
      </a:lvl4pPr>
      <a:lvl5pPr marL="2057400" indent="-228600" algn="l" rtl="0" fontAlgn="base">
        <a:spcBef>
          <a:spcPct val="20000"/>
        </a:spcBef>
        <a:spcAft>
          <a:spcPct val="0"/>
        </a:spcAft>
        <a:buClr>
          <a:srgbClr val="58595B"/>
        </a:buClr>
        <a:buFont typeface="Arial" charset="0"/>
        <a:buChar char="•"/>
        <a:defRPr sz="4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ape 15"/>
          <p:cNvSpPr/>
          <p:nvPr userDrawn="1"/>
        </p:nvSpPr>
        <p:spPr>
          <a:xfrm>
            <a:off x="115093" y="127793"/>
            <a:ext cx="8913813" cy="6602412"/>
          </a:xfrm>
          <a:prstGeom prst="rect">
            <a:avLst/>
          </a:prstGeom>
          <a:blipFill>
            <a:blip r:embed="rId14" cstate="print"/>
            <a:stretch>
              <a:fillRect/>
            </a:stretch>
          </a:blipFill>
        </p:spPr>
      </p:sp>
      <p:sp>
        <p:nvSpPr>
          <p:cNvPr id="1029" name="Text Placeholder 2"/>
          <p:cNvSpPr>
            <a:spLocks noGrp="1"/>
          </p:cNvSpPr>
          <p:nvPr>
            <p:ph type="body" idx="1"/>
          </p:nvPr>
        </p:nvSpPr>
        <p:spPr bwMode="auto">
          <a:xfrm>
            <a:off x="365125" y="1905000"/>
            <a:ext cx="847407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7" name="Slide Number Placeholder 4"/>
          <p:cNvSpPr txBox="1">
            <a:spLocks/>
          </p:cNvSpPr>
          <p:nvPr/>
        </p:nvSpPr>
        <p:spPr>
          <a:xfrm>
            <a:off x="7247965" y="6526773"/>
            <a:ext cx="1828800" cy="320040"/>
          </a:xfrm>
          <a:prstGeom prst="rect">
            <a:avLst/>
          </a:prstGeom>
        </p:spPr>
        <p:txBody>
          <a:bodyPr lIns="0" tIns="0" rIns="365760" bIns="0"/>
          <a:lstStyle/>
          <a:p>
            <a:pPr algn="r" eaLnBrk="0" fontAlgn="base" hangingPunct="0">
              <a:spcBef>
                <a:spcPct val="0"/>
              </a:spcBef>
              <a:spcAft>
                <a:spcPct val="0"/>
              </a:spcAft>
              <a:defRPr/>
            </a:pPr>
            <a:r>
              <a:rPr lang="en-US" sz="1200" dirty="0" smtClean="0">
                <a:solidFill>
                  <a:srgbClr val="7C2B83"/>
                </a:solidFill>
                <a:cs typeface="Arial" charset="0"/>
                <a:sym typeface="Symbol"/>
              </a:rPr>
              <a:t></a:t>
            </a:r>
            <a:endParaRPr lang="en-US" sz="2400" b="1" dirty="0">
              <a:solidFill>
                <a:srgbClr val="7C2B83"/>
              </a:solidFill>
              <a:cs typeface="Arial" charset="0"/>
            </a:endParaRPr>
          </a:p>
        </p:txBody>
      </p:sp>
      <p:sp>
        <p:nvSpPr>
          <p:cNvPr id="2" name="Rectangle 1"/>
          <p:cNvSpPr/>
          <p:nvPr userDrawn="1"/>
        </p:nvSpPr>
        <p:spPr>
          <a:xfrm>
            <a:off x="609600" y="533400"/>
            <a:ext cx="2438400" cy="533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Tree>
    <p:extLst>
      <p:ext uri="{BB962C8B-B14F-4D97-AF65-F5344CB8AC3E}">
        <p14:creationId xmlns:p14="http://schemas.microsoft.com/office/powerpoint/2010/main" val="45846445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2800" b="1" kern="1200">
          <a:solidFill>
            <a:srgbClr val="7C2B83"/>
          </a:solidFill>
          <a:latin typeface="Arial Narrow" pitchFamily="34" charset="0"/>
          <a:ea typeface="+mj-ea"/>
          <a:cs typeface="+mj-cs"/>
        </a:defRPr>
      </a:lvl1pPr>
      <a:lvl2pPr algn="l" rtl="0" eaLnBrk="1" fontAlgn="base" hangingPunct="1">
        <a:spcBef>
          <a:spcPct val="0"/>
        </a:spcBef>
        <a:spcAft>
          <a:spcPct val="0"/>
        </a:spcAft>
        <a:defRPr sz="3600" b="1">
          <a:solidFill>
            <a:srgbClr val="7C2B83"/>
          </a:solidFill>
          <a:latin typeface="Arial Narrow" pitchFamily="34" charset="0"/>
        </a:defRPr>
      </a:lvl2pPr>
      <a:lvl3pPr algn="l" rtl="0" eaLnBrk="1" fontAlgn="base" hangingPunct="1">
        <a:spcBef>
          <a:spcPct val="0"/>
        </a:spcBef>
        <a:spcAft>
          <a:spcPct val="0"/>
        </a:spcAft>
        <a:defRPr sz="3600" b="1">
          <a:solidFill>
            <a:srgbClr val="7C2B83"/>
          </a:solidFill>
          <a:latin typeface="Arial Narrow" pitchFamily="34" charset="0"/>
        </a:defRPr>
      </a:lvl3pPr>
      <a:lvl4pPr algn="l" rtl="0" eaLnBrk="1" fontAlgn="base" hangingPunct="1">
        <a:spcBef>
          <a:spcPct val="0"/>
        </a:spcBef>
        <a:spcAft>
          <a:spcPct val="0"/>
        </a:spcAft>
        <a:defRPr sz="3600" b="1">
          <a:solidFill>
            <a:srgbClr val="7C2B83"/>
          </a:solidFill>
          <a:latin typeface="Arial Narrow" pitchFamily="34" charset="0"/>
        </a:defRPr>
      </a:lvl4pPr>
      <a:lvl5pPr algn="l" rtl="0" eaLnBrk="1" fontAlgn="base" hangingPunct="1">
        <a:spcBef>
          <a:spcPct val="0"/>
        </a:spcBef>
        <a:spcAft>
          <a:spcPct val="0"/>
        </a:spcAft>
        <a:defRPr sz="3600" b="1">
          <a:solidFill>
            <a:srgbClr val="7C2B83"/>
          </a:solidFill>
          <a:latin typeface="Arial Narrow" pitchFamily="34" charset="0"/>
        </a:defRPr>
      </a:lvl5pPr>
      <a:lvl6pPr marL="457200" algn="l" rtl="0" eaLnBrk="1" fontAlgn="base" hangingPunct="1">
        <a:spcBef>
          <a:spcPct val="0"/>
        </a:spcBef>
        <a:spcAft>
          <a:spcPct val="0"/>
        </a:spcAft>
        <a:defRPr sz="3600" b="1">
          <a:solidFill>
            <a:srgbClr val="693A77"/>
          </a:solidFill>
          <a:latin typeface="Arial Narrow" pitchFamily="34" charset="0"/>
        </a:defRPr>
      </a:lvl6pPr>
      <a:lvl7pPr marL="914400" algn="l" rtl="0" eaLnBrk="1" fontAlgn="base" hangingPunct="1">
        <a:spcBef>
          <a:spcPct val="0"/>
        </a:spcBef>
        <a:spcAft>
          <a:spcPct val="0"/>
        </a:spcAft>
        <a:defRPr sz="3600" b="1">
          <a:solidFill>
            <a:srgbClr val="693A77"/>
          </a:solidFill>
          <a:latin typeface="Arial Narrow" pitchFamily="34" charset="0"/>
        </a:defRPr>
      </a:lvl7pPr>
      <a:lvl8pPr marL="1371600" algn="l" rtl="0" eaLnBrk="1" fontAlgn="base" hangingPunct="1">
        <a:spcBef>
          <a:spcPct val="0"/>
        </a:spcBef>
        <a:spcAft>
          <a:spcPct val="0"/>
        </a:spcAft>
        <a:defRPr sz="3600" b="1">
          <a:solidFill>
            <a:srgbClr val="693A77"/>
          </a:solidFill>
          <a:latin typeface="Arial Narrow" pitchFamily="34" charset="0"/>
        </a:defRPr>
      </a:lvl8pPr>
      <a:lvl9pPr marL="1828800" algn="l" rtl="0" eaLnBrk="1" fontAlgn="base" hangingPunct="1">
        <a:spcBef>
          <a:spcPct val="0"/>
        </a:spcBef>
        <a:spcAft>
          <a:spcPct val="0"/>
        </a:spcAft>
        <a:defRPr sz="3600" b="1">
          <a:solidFill>
            <a:srgbClr val="693A77"/>
          </a:solidFill>
          <a:latin typeface="Arial Narrow" pitchFamily="34" charset="0"/>
        </a:defRPr>
      </a:lvl9pPr>
    </p:titleStyle>
    <p:bodyStyle>
      <a:lvl1pPr marL="0" indent="0" algn="l" rtl="0" eaLnBrk="1" fontAlgn="base" hangingPunct="1">
        <a:spcBef>
          <a:spcPts val="0"/>
        </a:spcBef>
        <a:spcAft>
          <a:spcPts val="600"/>
        </a:spcAft>
        <a:buClr>
          <a:srgbClr val="58595B"/>
        </a:buClr>
        <a:buFont typeface="Wingdings" pitchFamily="2" charset="2"/>
        <a:defRPr sz="2000" kern="1200">
          <a:solidFill>
            <a:srgbClr val="373C74"/>
          </a:solidFill>
          <a:latin typeface="Arial Narrow" pitchFamily="34" charset="0"/>
          <a:ea typeface="+mn-ea"/>
          <a:cs typeface="Times New Roman" pitchFamily="18" charset="0"/>
        </a:defRPr>
      </a:lvl1pPr>
      <a:lvl2pPr marL="360363" indent="-342900" algn="l" rtl="0" eaLnBrk="1" fontAlgn="base" hangingPunct="1">
        <a:spcBef>
          <a:spcPts val="0"/>
        </a:spcBef>
        <a:spcAft>
          <a:spcPts val="600"/>
        </a:spcAft>
        <a:buClr>
          <a:srgbClr val="373C74"/>
        </a:buClr>
        <a:buFont typeface="Wingdings" pitchFamily="2" charset="2"/>
        <a:buChar char="§"/>
        <a:defRPr sz="2000" kern="1200">
          <a:solidFill>
            <a:srgbClr val="373C74"/>
          </a:solidFill>
          <a:latin typeface="Arial Narrow" pitchFamily="34" charset="0"/>
          <a:ea typeface="+mn-ea"/>
          <a:cs typeface="Times New Roman" pitchFamily="18" charset="0"/>
        </a:defRPr>
      </a:lvl2pPr>
      <a:lvl3pPr marL="715963" indent="-354013" algn="l" rtl="0" eaLnBrk="1" fontAlgn="base" hangingPunct="1">
        <a:spcBef>
          <a:spcPts val="0"/>
        </a:spcBef>
        <a:spcAft>
          <a:spcPts val="600"/>
        </a:spcAft>
        <a:buClr>
          <a:srgbClr val="373C74"/>
        </a:buClr>
        <a:buFont typeface="Arial Narrow" pitchFamily="34" charset="0"/>
        <a:buChar char="-"/>
        <a:tabLst/>
        <a:defRPr sz="1800" kern="1200">
          <a:solidFill>
            <a:srgbClr val="373C74"/>
          </a:solidFill>
          <a:latin typeface="Arial Narrow" pitchFamily="34" charset="0"/>
          <a:ea typeface="+mn-ea"/>
          <a:cs typeface="Times New Roman" pitchFamily="18" charset="0"/>
        </a:defRPr>
      </a:lvl3pPr>
      <a:lvl4pPr marL="1077913" indent="-361950" algn="l" rtl="0" eaLnBrk="1" fontAlgn="base" hangingPunct="1">
        <a:spcBef>
          <a:spcPts val="0"/>
        </a:spcBef>
        <a:spcAft>
          <a:spcPts val="600"/>
        </a:spcAft>
        <a:buClr>
          <a:srgbClr val="373C74"/>
        </a:buClr>
        <a:buFont typeface="Wingdings" pitchFamily="2" charset="2"/>
        <a:buChar char="§"/>
        <a:defRPr sz="1600" kern="1200">
          <a:solidFill>
            <a:srgbClr val="373C74"/>
          </a:solidFill>
          <a:latin typeface="Arial Narrow" pitchFamily="34" charset="0"/>
          <a:ea typeface="+mn-ea"/>
          <a:cs typeface="Times New Roman" pitchFamily="18" charset="0"/>
        </a:defRPr>
      </a:lvl4pPr>
      <a:lvl5pPr marL="1431925" indent="-354013" algn="l" rtl="0" eaLnBrk="1" fontAlgn="base" hangingPunct="1">
        <a:spcBef>
          <a:spcPts val="0"/>
        </a:spcBef>
        <a:spcAft>
          <a:spcPts val="600"/>
        </a:spcAft>
        <a:buClr>
          <a:srgbClr val="373C74"/>
        </a:buClr>
        <a:buFont typeface="Arial Narrow" pitchFamily="34" charset="0"/>
        <a:buChar char="-"/>
        <a:defRPr sz="1600" kern="1200">
          <a:solidFill>
            <a:srgbClr val="373C74"/>
          </a:solidFill>
          <a:latin typeface="Arial Narrow" pitchFamily="34"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81000" y="2057400"/>
            <a:ext cx="8458200" cy="1470025"/>
          </a:xfrm>
        </p:spPr>
        <p:txBody>
          <a:bodyPr/>
          <a:lstStyle/>
          <a:p>
            <a:r>
              <a:rPr lang="en-US" sz="4800" dirty="0" smtClean="0"/>
              <a:t>Cancer Screening Update </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a:t/>
            </a:r>
            <a:br>
              <a:rPr lang="en-US" sz="4800" dirty="0"/>
            </a:br>
            <a:r>
              <a:rPr lang="en-US" sz="3600" dirty="0" smtClean="0"/>
              <a:t>IDCA Meeting</a:t>
            </a:r>
            <a:r>
              <a:rPr lang="en-US" sz="4400" dirty="0" smtClean="0"/>
              <a:t/>
            </a:r>
            <a:br>
              <a:rPr lang="en-US" sz="4400" dirty="0" smtClean="0"/>
            </a:br>
            <a:r>
              <a:rPr lang="en-US" sz="4400" dirty="0" smtClean="0"/>
              <a:t/>
            </a:r>
            <a:br>
              <a:rPr lang="en-US" sz="4400" dirty="0" smtClean="0"/>
            </a:br>
            <a:endParaRPr lang="en-US" sz="4400" i="1" dirty="0" smtClean="0"/>
          </a:p>
        </p:txBody>
      </p:sp>
      <p:sp>
        <p:nvSpPr>
          <p:cNvPr id="3075" name="Subtitle 2"/>
          <p:cNvSpPr>
            <a:spLocks noGrp="1"/>
          </p:cNvSpPr>
          <p:nvPr>
            <p:ph type="subTitle" idx="4294967295"/>
          </p:nvPr>
        </p:nvSpPr>
        <p:spPr>
          <a:xfrm>
            <a:off x="381000" y="5886450"/>
            <a:ext cx="8129588" cy="895350"/>
          </a:xfrm>
        </p:spPr>
        <p:txBody>
          <a:bodyPr/>
          <a:lstStyle/>
          <a:p>
            <a:r>
              <a:rPr lang="en-US" sz="2800" dirty="0" smtClean="0">
                <a:latin typeface="Arial Narrow" pitchFamily="34" charset="0"/>
              </a:rPr>
              <a:t>September 20, 2013</a:t>
            </a:r>
          </a:p>
        </p:txBody>
      </p:sp>
    </p:spTree>
    <p:extLst>
      <p:ext uri="{BB962C8B-B14F-4D97-AF65-F5344CB8AC3E}">
        <p14:creationId xmlns:p14="http://schemas.microsoft.com/office/powerpoint/2010/main" val="3005135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9262131"/>
              </p:ext>
            </p:extLst>
          </p:nvPr>
        </p:nvGraphicFramePr>
        <p:xfrm>
          <a:off x="228600" y="1600200"/>
          <a:ext cx="8686800" cy="3467413"/>
        </p:xfrm>
        <a:graphic>
          <a:graphicData uri="http://schemas.openxmlformats.org/drawingml/2006/table">
            <a:tbl>
              <a:tblPr firstRow="1" bandRow="1">
                <a:tableStyleId>{3B4B98B0-60AC-42C2-AFA5-B58CD77FA1E5}</a:tableStyleId>
              </a:tblPr>
              <a:tblGrid>
                <a:gridCol w="1524000"/>
                <a:gridCol w="7162800"/>
              </a:tblGrid>
              <a:tr h="152400">
                <a:tc>
                  <a:txBody>
                    <a:bodyPr/>
                    <a:lstStyle/>
                    <a:p>
                      <a:r>
                        <a:rPr lang="en-US" sz="1800" dirty="0" smtClean="0"/>
                        <a:t>QA </a:t>
                      </a:r>
                      <a:r>
                        <a:rPr lang="en-US" sz="1800" baseline="0" dirty="0" smtClean="0"/>
                        <a:t>Process</a:t>
                      </a:r>
                      <a:endParaRPr lang="en-US" sz="1800" dirty="0">
                        <a:latin typeface="Times New Roman" pitchFamily="18" charset="0"/>
                        <a:cs typeface="Times New Roman" pitchFamily="18" charset="0"/>
                      </a:endParaRPr>
                    </a:p>
                  </a:txBody>
                  <a:tcPr/>
                </a:tc>
                <a:tc>
                  <a:txBody>
                    <a:bodyPr/>
                    <a:lstStyle/>
                    <a:p>
                      <a:r>
                        <a:rPr lang="en-US" sz="1800" dirty="0" smtClean="0"/>
                        <a:t>Description</a:t>
                      </a:r>
                      <a:endParaRPr lang="en-US" sz="1800" dirty="0">
                        <a:latin typeface="Times New Roman" pitchFamily="18" charset="0"/>
                        <a:cs typeface="Times New Roman" pitchFamily="18" charset="0"/>
                      </a:endParaRPr>
                    </a:p>
                  </a:txBody>
                  <a:tcPr/>
                </a:tc>
              </a:tr>
              <a:tr h="0">
                <a:tc>
                  <a:txBody>
                    <a:bodyPr/>
                    <a:lstStyle/>
                    <a:p>
                      <a:r>
                        <a:rPr lang="en-US" sz="1600" b="1" dirty="0" smtClean="0"/>
                        <a:t>Imaging Standards</a:t>
                      </a:r>
                      <a:endParaRPr lang="en-US" sz="1600" b="1" dirty="0">
                        <a:latin typeface="Times New Roman" pitchFamily="18" charset="0"/>
                        <a:cs typeface="Times New Roman" pitchFamily="18" charset="0"/>
                      </a:endParaRPr>
                    </a:p>
                  </a:txBody>
                  <a:tcPr anchor="ctr"/>
                </a:tc>
                <a:tc>
                  <a:txBody>
                    <a:bodyPr/>
                    <a:lstStyle/>
                    <a:p>
                      <a:pPr marL="171450" indent="-171450">
                        <a:buFont typeface="Arial" pitchFamily="34" charset="0"/>
                        <a:buChar char="•"/>
                      </a:pPr>
                      <a:r>
                        <a:rPr lang="en-US" sz="1600" kern="1200" dirty="0" smtClean="0"/>
                        <a:t>OBSP imaging standards exist for mammography, MRI and ultrasound</a:t>
                      </a:r>
                      <a:r>
                        <a:rPr lang="en-US" sz="1600" kern="1200" baseline="0" dirty="0" smtClean="0"/>
                        <a:t> (see Appendix for an example)</a:t>
                      </a:r>
                      <a:endParaRPr lang="en-US" sz="1600" kern="1200" dirty="0">
                        <a:solidFill>
                          <a:schemeClr val="dk1"/>
                        </a:solidFill>
                        <a:latin typeface="Times New Roman" pitchFamily="18" charset="0"/>
                        <a:ea typeface="+mn-ea"/>
                        <a:cs typeface="Times New Roman" pitchFamily="18" charset="0"/>
                      </a:endParaRPr>
                    </a:p>
                  </a:txBody>
                  <a:tcPr/>
                </a:tc>
              </a:tr>
              <a:tr h="632773">
                <a:tc>
                  <a:txBody>
                    <a:bodyPr/>
                    <a:lstStyle/>
                    <a:p>
                      <a:r>
                        <a:rPr lang="en-US" sz="1600" b="1" dirty="0" smtClean="0"/>
                        <a:t>CAR MAP Accreditation</a:t>
                      </a:r>
                      <a:endParaRPr lang="en-US" sz="1600" b="1" dirty="0">
                        <a:latin typeface="Times New Roman" pitchFamily="18" charset="0"/>
                        <a:cs typeface="Times New Roman" pitchFamily="18" charset="0"/>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t>Every</a:t>
                      </a:r>
                      <a:r>
                        <a:rPr lang="en-US" sz="1600" kern="1200" baseline="0" dirty="0" smtClean="0"/>
                        <a:t> OBSP site is required to be accredited through the Canadian Association of Radiologists’ Mammography Accreditation Program</a:t>
                      </a:r>
                      <a:endParaRPr lang="en-US" sz="1600" kern="1200" dirty="0" smtClean="0">
                        <a:solidFill>
                          <a:schemeClr val="dk1"/>
                        </a:solidFill>
                        <a:latin typeface="Times New Roman" pitchFamily="18" charset="0"/>
                        <a:ea typeface="+mn-ea"/>
                        <a:cs typeface="Times New Roman" pitchFamily="18" charset="0"/>
                      </a:endParaRPr>
                    </a:p>
                  </a:txBody>
                  <a:tcPr/>
                </a:tc>
              </a:tr>
              <a:tr h="0">
                <a:tc>
                  <a:txBody>
                    <a:bodyPr/>
                    <a:lstStyle/>
                    <a:p>
                      <a:r>
                        <a:rPr lang="en-US" sz="1600" b="1" dirty="0" smtClean="0"/>
                        <a:t>Physics</a:t>
                      </a:r>
                      <a:r>
                        <a:rPr lang="en-US" sz="1600" b="1" baseline="0" dirty="0" smtClean="0"/>
                        <a:t> Services</a:t>
                      </a:r>
                      <a:endParaRPr lang="en-US" sz="1600" b="1" dirty="0">
                        <a:latin typeface="Times New Roman" pitchFamily="18" charset="0"/>
                        <a:cs typeface="Times New Roman" pitchFamily="18" charset="0"/>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t>OBSP Physics Consulting</a:t>
                      </a:r>
                      <a:r>
                        <a:rPr lang="en-US" sz="1600" kern="1200" baseline="0" dirty="0" smtClean="0"/>
                        <a:t> Group </a:t>
                      </a:r>
                      <a:r>
                        <a:rPr lang="en-US" sz="1600" kern="1200" dirty="0" smtClean="0"/>
                        <a:t>assesses and maintains mammography image quality by verifying sites</a:t>
                      </a:r>
                      <a:r>
                        <a:rPr lang="en-US" sz="1600" kern="1200" baseline="0" dirty="0" smtClean="0"/>
                        <a:t>’ </a:t>
                      </a:r>
                      <a:r>
                        <a:rPr lang="en-US" sz="1600" kern="1200" dirty="0" smtClean="0"/>
                        <a:t>correct operation of the mammography system, image acquisition, processing, display and storage;</a:t>
                      </a:r>
                      <a:r>
                        <a:rPr lang="en-US" sz="1600" kern="1200" baseline="0" dirty="0" smtClean="0"/>
                        <a:t> the group also verifies that sites meet requirements of the regulations of the HARP Act and image quality of CAR-MAP</a:t>
                      </a:r>
                      <a:endParaRPr lang="en-US" sz="1600" kern="1200" dirty="0" smtClean="0">
                        <a:solidFill>
                          <a:schemeClr val="dk1"/>
                        </a:solidFill>
                        <a:latin typeface="Times New Roman" pitchFamily="18" charset="0"/>
                        <a:ea typeface="+mn-ea"/>
                        <a:cs typeface="Times New Roman" pitchFamily="18" charset="0"/>
                      </a:endParaRPr>
                    </a:p>
                  </a:txBody>
                  <a:tcPr/>
                </a:tc>
              </a:tr>
              <a:tr h="0">
                <a:tc>
                  <a:txBody>
                    <a:bodyPr/>
                    <a:lstStyle/>
                    <a:p>
                      <a:r>
                        <a:rPr lang="en-US" sz="1600" b="1" dirty="0" smtClean="0"/>
                        <a:t>Chart</a:t>
                      </a:r>
                      <a:r>
                        <a:rPr lang="en-US" sz="1600" b="1" baseline="0" dirty="0" smtClean="0"/>
                        <a:t> Audits</a:t>
                      </a:r>
                      <a:endParaRPr lang="en-US" sz="1600" b="1" dirty="0">
                        <a:latin typeface="Times New Roman" pitchFamily="18" charset="0"/>
                        <a:cs typeface="Times New Roman" pitchFamily="18" charset="0"/>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t>Regions are required to have a mechanism in place to regularly monitor the quality of information</a:t>
                      </a:r>
                      <a:r>
                        <a:rPr lang="en-US" sz="1600" kern="1200" baseline="0" dirty="0" smtClean="0"/>
                        <a:t> captured on the OBSP Mammography Screening Record and entered into the Integrated Client Management System (ICMS)</a:t>
                      </a:r>
                      <a:endParaRPr lang="en-US" sz="1600" kern="1200" dirty="0" smtClean="0">
                        <a:solidFill>
                          <a:schemeClr val="dk1"/>
                        </a:solidFill>
                        <a:latin typeface="Times New Roman" pitchFamily="18" charset="0"/>
                        <a:ea typeface="+mn-ea"/>
                        <a:cs typeface="Times New Roman" pitchFamily="18" charset="0"/>
                      </a:endParaRPr>
                    </a:p>
                  </a:txBody>
                  <a:tcPr/>
                </a:tc>
              </a:tr>
            </a:tbl>
          </a:graphicData>
        </a:graphic>
      </p:graphicFrame>
      <p:sp>
        <p:nvSpPr>
          <p:cNvPr id="5" name="Title 1"/>
          <p:cNvSpPr>
            <a:spLocks noGrp="1"/>
          </p:cNvSpPr>
          <p:nvPr>
            <p:ph type="title"/>
          </p:nvPr>
        </p:nvSpPr>
        <p:spPr>
          <a:xfrm>
            <a:off x="457200" y="381000"/>
            <a:ext cx="8229600" cy="609600"/>
          </a:xfrm>
        </p:spPr>
        <p:txBody>
          <a:bodyPr>
            <a:normAutofit/>
          </a:bodyPr>
          <a:lstStyle/>
          <a:p>
            <a:r>
              <a:rPr lang="en-US" sz="3600" dirty="0"/>
              <a:t>OBSP QA for Sites/Technology</a:t>
            </a:r>
          </a:p>
        </p:txBody>
      </p:sp>
      <p:sp>
        <p:nvSpPr>
          <p:cNvPr id="6" name="Slide Number Placeholder 5"/>
          <p:cNvSpPr>
            <a:spLocks noGrp="1"/>
          </p:cNvSpPr>
          <p:nvPr>
            <p:ph type="sldNum" sz="quarter" idx="11"/>
          </p:nvPr>
        </p:nvSpPr>
        <p:spPr/>
        <p:txBody>
          <a:bodyPr/>
          <a:lstStyle/>
          <a:p>
            <a:pPr>
              <a:defRPr/>
            </a:pPr>
            <a:fld id="{46AB6DC3-27BD-4329-9829-1A9968A0D293}" type="slidenum">
              <a:rPr lang="en-US" smtClean="0"/>
              <a:pPr>
                <a:defRPr/>
              </a:pPr>
              <a:t>10</a:t>
            </a:fld>
            <a:endParaRPr lang="en-US" dirty="0"/>
          </a:p>
        </p:txBody>
      </p:sp>
    </p:spTree>
    <p:extLst>
      <p:ext uri="{BB962C8B-B14F-4D97-AF65-F5344CB8AC3E}">
        <p14:creationId xmlns:p14="http://schemas.microsoft.com/office/powerpoint/2010/main" val="320485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34276310"/>
              </p:ext>
            </p:extLst>
          </p:nvPr>
        </p:nvGraphicFramePr>
        <p:xfrm>
          <a:off x="304800" y="1295400"/>
          <a:ext cx="8610600" cy="4876800"/>
        </p:xfrm>
        <a:graphic>
          <a:graphicData uri="http://schemas.openxmlformats.org/drawingml/2006/table">
            <a:tbl>
              <a:tblPr firstRow="1" bandRow="1">
                <a:tableStyleId>{3B4B98B0-60AC-42C2-AFA5-B58CD77FA1E5}</a:tableStyleId>
              </a:tblPr>
              <a:tblGrid>
                <a:gridCol w="1600200"/>
                <a:gridCol w="7010400"/>
              </a:tblGrid>
              <a:tr h="152400">
                <a:tc>
                  <a:txBody>
                    <a:bodyPr/>
                    <a:lstStyle/>
                    <a:p>
                      <a:r>
                        <a:rPr lang="en-US" sz="1800" dirty="0" smtClean="0"/>
                        <a:t>QA </a:t>
                      </a:r>
                      <a:r>
                        <a:rPr lang="en-US" sz="1800" baseline="0" dirty="0" smtClean="0"/>
                        <a:t>Process</a:t>
                      </a:r>
                      <a:endParaRPr lang="en-US" sz="1800" dirty="0">
                        <a:latin typeface="Times New Roman" pitchFamily="18" charset="0"/>
                        <a:cs typeface="Times New Roman" pitchFamily="18" charset="0"/>
                      </a:endParaRPr>
                    </a:p>
                  </a:txBody>
                  <a:tcPr/>
                </a:tc>
                <a:tc>
                  <a:txBody>
                    <a:bodyPr/>
                    <a:lstStyle/>
                    <a:p>
                      <a:r>
                        <a:rPr lang="en-US" sz="1800" dirty="0" smtClean="0"/>
                        <a:t>Description</a:t>
                      </a:r>
                      <a:endParaRPr lang="en-US" sz="1800" dirty="0">
                        <a:latin typeface="Times New Roman" pitchFamily="18" charset="0"/>
                        <a:cs typeface="Times New Roman" pitchFamily="18" charset="0"/>
                      </a:endParaRPr>
                    </a:p>
                  </a:txBody>
                  <a:tcPr/>
                </a:tc>
              </a:tr>
              <a:tr h="0">
                <a:tc>
                  <a:txBody>
                    <a:bodyPr/>
                    <a:lstStyle/>
                    <a:p>
                      <a:r>
                        <a:rPr lang="en-US" sz="1600" b="1" dirty="0" smtClean="0"/>
                        <a:t>Interval</a:t>
                      </a:r>
                      <a:r>
                        <a:rPr lang="en-US" sz="1600" b="1" baseline="0" dirty="0" smtClean="0"/>
                        <a:t> Cancer Review</a:t>
                      </a:r>
                      <a:endParaRPr lang="en-US" sz="1600" b="1" dirty="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baseline="0" dirty="0" smtClean="0"/>
                        <a:t>Any case that is identified as a breast cancer diagnosed outside the OBSP before the client’s next screening visit was due (based on her screening recommendation) will be reviewed by the OBSP, in order to classify post-screen cancers as either (1) m</a:t>
                      </a:r>
                      <a:r>
                        <a:rPr lang="en-US" sz="1600" dirty="0" smtClean="0"/>
                        <a:t>issed at screening, (2)</a:t>
                      </a:r>
                      <a:r>
                        <a:rPr lang="en-US" sz="1600" baseline="0" dirty="0" smtClean="0"/>
                        <a:t> </a:t>
                      </a:r>
                      <a:r>
                        <a:rPr lang="en-US" sz="1600" dirty="0" smtClean="0"/>
                        <a:t>missed at diagnosis, or</a:t>
                      </a:r>
                      <a:r>
                        <a:rPr lang="en-US" sz="1600" baseline="0" dirty="0" smtClean="0"/>
                        <a:t> (3) true interval</a:t>
                      </a:r>
                      <a:endParaRPr lang="en-US" sz="1600" dirty="0" smtClean="0">
                        <a:latin typeface="Times New Roman" pitchFamily="18" charset="0"/>
                        <a:cs typeface="Times New Roman" pitchFamily="18" charset="0"/>
                      </a:endParaRPr>
                    </a:p>
                  </a:txBody>
                  <a:tcPr/>
                </a:tc>
              </a:tr>
              <a:tr h="632773">
                <a:tc>
                  <a:txBody>
                    <a:bodyPr/>
                    <a:lstStyle/>
                    <a:p>
                      <a:r>
                        <a:rPr lang="en-US" sz="1600" b="1" dirty="0" smtClean="0"/>
                        <a:t>Regional Performance Reporting</a:t>
                      </a:r>
                      <a:endParaRPr lang="en-US" sz="1600" b="1" dirty="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dirty="0" smtClean="0"/>
                        <a:t>Quarterly reports are provided to the Regional Cancer</a:t>
                      </a:r>
                      <a:r>
                        <a:rPr lang="en-US" sz="1600" baseline="0" dirty="0" smtClean="0"/>
                        <a:t> Programs, highlighting their performance on several key operational and clinical indicators </a:t>
                      </a:r>
                    </a:p>
                    <a:p>
                      <a:pPr marL="285750" indent="-285750">
                        <a:buFont typeface="Arial" pitchFamily="34" charset="0"/>
                        <a:buChar char="•"/>
                      </a:pPr>
                      <a:r>
                        <a:rPr lang="en-US" sz="1600" baseline="0" dirty="0" smtClean="0"/>
                        <a:t>Follow up with outliers is conducted with support by regional and provincial clinical leads as required</a:t>
                      </a:r>
                      <a:endParaRPr lang="en-US" sz="1600" dirty="0">
                        <a:latin typeface="Times New Roman" pitchFamily="18" charset="0"/>
                        <a:cs typeface="Times New Roman" pitchFamily="18" charset="0"/>
                      </a:endParaRPr>
                    </a:p>
                  </a:txBody>
                  <a:tcPr/>
                </a:tc>
              </a:tr>
              <a:tr h="0">
                <a:tc>
                  <a:txBody>
                    <a:bodyPr/>
                    <a:lstStyle/>
                    <a:p>
                      <a:r>
                        <a:rPr lang="en-US" sz="1600" b="1" dirty="0" smtClean="0"/>
                        <a:t>Program Evaluation Report</a:t>
                      </a:r>
                      <a:endParaRPr lang="en-US" sz="1600" b="1" dirty="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dirty="0" smtClean="0"/>
                        <a:t>OBSP program evaluation reports are produced every two years and the results are made public</a:t>
                      </a:r>
                    </a:p>
                    <a:p>
                      <a:pPr marL="285750" indent="-285750">
                        <a:buFont typeface="Arial" pitchFamily="34" charset="0"/>
                        <a:buChar char="•"/>
                      </a:pPr>
                      <a:r>
                        <a:rPr lang="en-US" sz="1600" dirty="0" smtClean="0"/>
                        <a:t>Reports use an</a:t>
                      </a:r>
                      <a:r>
                        <a:rPr lang="en-US" sz="1600" baseline="0" dirty="0" smtClean="0"/>
                        <a:t> evalu</a:t>
                      </a:r>
                      <a:r>
                        <a:rPr lang="en-US" sz="1600" dirty="0" smtClean="0"/>
                        <a:t>ation framework that has been aligned with national and international frameworks and indicators to facilitate comparison between programs (see Appendix for an</a:t>
                      </a:r>
                      <a:r>
                        <a:rPr lang="en-US" sz="1600" baseline="0" dirty="0" smtClean="0"/>
                        <a:t> example report cover)</a:t>
                      </a:r>
                      <a:endParaRPr lang="en-US" sz="1600" dirty="0" smtClean="0">
                        <a:latin typeface="Times New Roman" pitchFamily="18" charset="0"/>
                        <a:cs typeface="Times New Roman" pitchFamily="18" charset="0"/>
                      </a:endParaRPr>
                    </a:p>
                  </a:txBody>
                  <a:tcPr/>
                </a:tc>
              </a:tr>
              <a:tr h="0">
                <a:tc>
                  <a:txBody>
                    <a:bodyPr/>
                    <a:lstStyle/>
                    <a:p>
                      <a:r>
                        <a:rPr lang="en-US" sz="1600" b="1" dirty="0" smtClean="0"/>
                        <a:t>Data Quality Review</a:t>
                      </a:r>
                      <a:endParaRPr lang="en-US" sz="1600" b="1" dirty="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dirty="0" smtClean="0"/>
                        <a:t>CCO Provincial Office staff conducts regular data quality audits of the data entered in ICMS to ensure that it is complete and accurate and to inform the regions of any areas for improvement</a:t>
                      </a:r>
                      <a:endParaRPr lang="en-US" sz="1600" dirty="0" smtClean="0">
                        <a:latin typeface="Times New Roman" pitchFamily="18" charset="0"/>
                        <a:cs typeface="Times New Roman" pitchFamily="18" charset="0"/>
                      </a:endParaRPr>
                    </a:p>
                  </a:txBody>
                  <a:tcPr/>
                </a:tc>
              </a:tr>
            </a:tbl>
          </a:graphicData>
        </a:graphic>
      </p:graphicFrame>
      <p:sp>
        <p:nvSpPr>
          <p:cNvPr id="3" name="Slide Number Placeholder 2"/>
          <p:cNvSpPr>
            <a:spLocks noGrp="1"/>
          </p:cNvSpPr>
          <p:nvPr>
            <p:ph type="sldNum" sz="quarter" idx="11"/>
          </p:nvPr>
        </p:nvSpPr>
        <p:spPr/>
        <p:txBody>
          <a:bodyPr/>
          <a:lstStyle/>
          <a:p>
            <a:pPr>
              <a:defRPr/>
            </a:pPr>
            <a:fld id="{46AB6DC3-27BD-4329-9829-1A9968A0D293}" type="slidenum">
              <a:rPr lang="en-US" smtClean="0"/>
              <a:pPr>
                <a:defRPr/>
              </a:pPr>
              <a:t>11</a:t>
            </a:fld>
            <a:endParaRPr lang="en-US" dirty="0"/>
          </a:p>
        </p:txBody>
      </p:sp>
      <p:sp>
        <p:nvSpPr>
          <p:cNvPr id="6" name="Title 1"/>
          <p:cNvSpPr>
            <a:spLocks noGrp="1"/>
          </p:cNvSpPr>
          <p:nvPr>
            <p:ph type="title"/>
          </p:nvPr>
        </p:nvSpPr>
        <p:spPr>
          <a:xfrm>
            <a:off x="457200" y="381000"/>
            <a:ext cx="8229600" cy="609600"/>
          </a:xfrm>
        </p:spPr>
        <p:txBody>
          <a:bodyPr>
            <a:normAutofit/>
          </a:bodyPr>
          <a:lstStyle/>
          <a:p>
            <a:r>
              <a:rPr lang="en-US" sz="3600" dirty="0"/>
              <a:t>OBSP QA for Program</a:t>
            </a:r>
          </a:p>
        </p:txBody>
      </p:sp>
    </p:spTree>
    <p:extLst>
      <p:ext uri="{BB962C8B-B14F-4D97-AF65-F5344CB8AC3E}">
        <p14:creationId xmlns:p14="http://schemas.microsoft.com/office/powerpoint/2010/main" val="759362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5761" y="2438400"/>
            <a:ext cx="8473439" cy="1524000"/>
          </a:xfrm>
        </p:spPr>
        <p:txBody>
          <a:bodyPr/>
          <a:lstStyle/>
          <a:p>
            <a:pPr algn="ctr"/>
            <a:r>
              <a:rPr lang="en-US" sz="4400" dirty="0" smtClean="0"/>
              <a:t>CR Mammography Technology Transition Project</a:t>
            </a:r>
            <a:endParaRPr lang="en-US" sz="4400" dirty="0"/>
          </a:p>
        </p:txBody>
      </p:sp>
      <p:sp>
        <p:nvSpPr>
          <p:cNvPr id="4" name="Slide Number Placeholder 3"/>
          <p:cNvSpPr>
            <a:spLocks noGrp="1"/>
          </p:cNvSpPr>
          <p:nvPr>
            <p:ph type="sldNum" sz="quarter" idx="11"/>
          </p:nvPr>
        </p:nvSpPr>
        <p:spPr/>
        <p:txBody>
          <a:bodyPr/>
          <a:lstStyle/>
          <a:p>
            <a:pPr>
              <a:defRPr/>
            </a:pPr>
            <a:fld id="{545FD99A-99A3-4E01-B931-83B17ACB165C}" type="slidenum">
              <a:rPr lang="en-US" smtClean="0"/>
              <a:pPr>
                <a:defRPr/>
              </a:pPr>
              <a:t>12</a:t>
            </a:fld>
            <a:endParaRPr lang="en-US" dirty="0"/>
          </a:p>
        </p:txBody>
      </p:sp>
    </p:spTree>
    <p:extLst>
      <p:ext uri="{BB962C8B-B14F-4D97-AF65-F5344CB8AC3E}">
        <p14:creationId xmlns:p14="http://schemas.microsoft.com/office/powerpoint/2010/main" val="685593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US" sz="3200" dirty="0" smtClean="0"/>
              <a:t>Chiarelli Study (CIHR Funded)</a:t>
            </a:r>
            <a:endParaRPr lang="en-US" sz="3200" dirty="0"/>
          </a:p>
        </p:txBody>
      </p:sp>
      <p:sp>
        <p:nvSpPr>
          <p:cNvPr id="6" name="Content Placeholder 2"/>
          <p:cNvSpPr>
            <a:spLocks noGrp="1"/>
          </p:cNvSpPr>
          <p:nvPr>
            <p:ph idx="1"/>
          </p:nvPr>
        </p:nvSpPr>
        <p:spPr/>
        <p:txBody>
          <a:bodyPr/>
          <a:lstStyle/>
          <a:p>
            <a:pPr>
              <a:spcBef>
                <a:spcPts val="600"/>
              </a:spcBef>
              <a:spcAft>
                <a:spcPts val="600"/>
              </a:spcAft>
            </a:pPr>
            <a:r>
              <a:rPr lang="en-US" sz="2000" b="1" dirty="0" smtClean="0"/>
              <a:t>Study Objective: </a:t>
            </a:r>
            <a:r>
              <a:rPr lang="en-US" sz="2000" dirty="0" smtClean="0"/>
              <a:t>To </a:t>
            </a:r>
            <a:r>
              <a:rPr lang="en-US" sz="2000" dirty="0"/>
              <a:t>compare cancer detection </a:t>
            </a:r>
            <a:r>
              <a:rPr lang="en-US" sz="2000" dirty="0" smtClean="0"/>
              <a:t>rates, abnormal recall rates and positive predictive values for cancer among </a:t>
            </a:r>
            <a:r>
              <a:rPr lang="en-US" sz="2000" dirty="0"/>
              <a:t>women screened in 2008 </a:t>
            </a:r>
            <a:r>
              <a:rPr lang="en-US" sz="2000" dirty="0" smtClean="0"/>
              <a:t>and 2009 between </a:t>
            </a:r>
            <a:r>
              <a:rPr lang="en-US" sz="2000" dirty="0"/>
              <a:t>the digital </a:t>
            </a:r>
            <a:r>
              <a:rPr lang="en-US" sz="2000" dirty="0" smtClean="0"/>
              <a:t>cohorts </a:t>
            </a:r>
            <a:r>
              <a:rPr lang="en-US" sz="2000" dirty="0"/>
              <a:t>(Computed Radiography </a:t>
            </a:r>
            <a:r>
              <a:rPr lang="en-US" sz="2000" dirty="0" smtClean="0"/>
              <a:t>(CR) or Direct Radiography (DR) systems) </a:t>
            </a:r>
            <a:r>
              <a:rPr lang="en-US" sz="2000" dirty="0"/>
              <a:t>and screen </a:t>
            </a:r>
            <a:r>
              <a:rPr lang="en-US" sz="2000" dirty="0" smtClean="0"/>
              <a:t>film mammography (SFM) cohort</a:t>
            </a:r>
          </a:p>
          <a:p>
            <a:pPr indent="-439738">
              <a:spcBef>
                <a:spcPts val="0"/>
              </a:spcBef>
              <a:spcAft>
                <a:spcPts val="0"/>
              </a:spcAft>
            </a:pPr>
            <a:endParaRPr lang="en-US" sz="2000" b="1" dirty="0" smtClean="0"/>
          </a:p>
          <a:p>
            <a:pPr indent="-439738">
              <a:spcBef>
                <a:spcPts val="0"/>
              </a:spcBef>
              <a:spcAft>
                <a:spcPts val="0"/>
              </a:spcAft>
            </a:pPr>
            <a:r>
              <a:rPr lang="en-US" sz="2000" b="1" dirty="0" smtClean="0"/>
              <a:t>Findings: </a:t>
            </a:r>
          </a:p>
          <a:p>
            <a:pPr lvl="1" indent="-439738">
              <a:spcBef>
                <a:spcPts val="0"/>
              </a:spcBef>
              <a:spcAft>
                <a:spcPts val="0"/>
              </a:spcAft>
            </a:pPr>
            <a:r>
              <a:rPr lang="en-US" dirty="0" smtClean="0"/>
              <a:t>CR had a statistically significant lower cancer detection rate than SFM</a:t>
            </a:r>
          </a:p>
          <a:p>
            <a:pPr lvl="1" indent="-439738">
              <a:spcBef>
                <a:spcPts val="0"/>
              </a:spcBef>
              <a:spcAft>
                <a:spcPts val="0"/>
              </a:spcAft>
            </a:pPr>
            <a:r>
              <a:rPr lang="en-US" dirty="0" smtClean="0"/>
              <a:t>DR and SFM’s cancer detection rates were statistically equivalent</a:t>
            </a:r>
          </a:p>
          <a:p>
            <a:pPr indent="-439738">
              <a:spcBef>
                <a:spcPts val="600"/>
              </a:spcBef>
              <a:spcAft>
                <a:spcPts val="600"/>
              </a:spcAft>
            </a:pPr>
            <a:endParaRPr lang="en-US" sz="2000" b="1" dirty="0" smtClean="0"/>
          </a:p>
          <a:p>
            <a:pPr indent="-439738">
              <a:spcBef>
                <a:spcPts val="600"/>
              </a:spcBef>
              <a:spcAft>
                <a:spcPts val="600"/>
              </a:spcAft>
            </a:pPr>
            <a:r>
              <a:rPr lang="en-US" sz="2000" b="1" dirty="0" smtClean="0"/>
              <a:t>Conclusion</a:t>
            </a:r>
            <a:r>
              <a:rPr lang="en-US" sz="2000" b="1" dirty="0"/>
              <a:t>: </a:t>
            </a:r>
            <a:r>
              <a:rPr lang="en-US" sz="2000" dirty="0" smtClean="0"/>
              <a:t>OBSP </a:t>
            </a:r>
            <a:r>
              <a:rPr lang="en-US" sz="2000" dirty="0"/>
              <a:t>data shows that CR mammography technology has inferior technical performance for image quality, compared to SFM and DR</a:t>
            </a:r>
          </a:p>
          <a:p>
            <a:pPr>
              <a:spcBef>
                <a:spcPts val="600"/>
              </a:spcBef>
              <a:spcAft>
                <a:spcPts val="600"/>
              </a:spcAft>
            </a:pPr>
            <a:endParaRPr lang="en-US" sz="2000" b="1" dirty="0" smtClean="0"/>
          </a:p>
          <a:p>
            <a:pPr>
              <a:spcBef>
                <a:spcPts val="600"/>
              </a:spcBef>
              <a:spcAft>
                <a:spcPts val="600"/>
              </a:spcAft>
            </a:pPr>
            <a:r>
              <a:rPr lang="en-US" sz="2000" b="1" dirty="0" smtClean="0"/>
              <a:t>Publication Date: </a:t>
            </a:r>
            <a:r>
              <a:rPr lang="en-US" sz="2000" dirty="0" smtClean="0"/>
              <a:t>Tuesday</a:t>
            </a:r>
            <a:r>
              <a:rPr lang="en-US" sz="2000" dirty="0"/>
              <a:t>, May </a:t>
            </a:r>
            <a:r>
              <a:rPr lang="en-US" sz="2000" dirty="0" smtClean="0"/>
              <a:t>14</a:t>
            </a:r>
          </a:p>
          <a:p>
            <a:pPr marL="360362" lvl="1" indent="0">
              <a:spcBef>
                <a:spcPts val="600"/>
              </a:spcBef>
              <a:spcAft>
                <a:spcPts val="600"/>
              </a:spcAft>
              <a:buNone/>
            </a:pPr>
            <a:endParaRPr lang="en-US" sz="2200" b="1" i="1" dirty="0"/>
          </a:p>
          <a:p>
            <a:pPr marL="803275" lvl="1" indent="-442913">
              <a:spcBef>
                <a:spcPts val="600"/>
              </a:spcBef>
              <a:spcAft>
                <a:spcPts val="600"/>
              </a:spcAft>
              <a:buFont typeface="Arial" pitchFamily="34" charset="0"/>
              <a:buChar char="•"/>
            </a:pPr>
            <a:endParaRPr lang="en-US" sz="2200" dirty="0" smtClean="0"/>
          </a:p>
          <a:p>
            <a:pPr marL="803275" lvl="1" indent="-442913">
              <a:spcBef>
                <a:spcPts val="600"/>
              </a:spcBef>
              <a:spcAft>
                <a:spcPts val="600"/>
              </a:spcAft>
              <a:buFont typeface="Arial" pitchFamily="34" charset="0"/>
              <a:buChar char="•"/>
            </a:pPr>
            <a:endParaRPr lang="en-US" sz="2200" dirty="0" smtClean="0"/>
          </a:p>
          <a:p>
            <a:pPr>
              <a:spcBef>
                <a:spcPts val="600"/>
              </a:spcBef>
              <a:spcAft>
                <a:spcPts val="600"/>
              </a:spcAft>
              <a:buFont typeface="Arial" pitchFamily="34" charset="0"/>
              <a:buChar char="•"/>
            </a:pPr>
            <a:endParaRPr lang="en-US" sz="2200" b="1" dirty="0"/>
          </a:p>
        </p:txBody>
      </p:sp>
      <p:sp>
        <p:nvSpPr>
          <p:cNvPr id="8" name="Slide Number Placeholder 3"/>
          <p:cNvSpPr>
            <a:spLocks noGrp="1"/>
          </p:cNvSpPr>
          <p:nvPr>
            <p:ph type="sldNum" sz="quarter" idx="11"/>
          </p:nvPr>
        </p:nvSpPr>
        <p:spPr/>
        <p:txBody>
          <a:bodyPr/>
          <a:lstStyle/>
          <a:p>
            <a:pPr>
              <a:defRPr/>
            </a:pPr>
            <a:fld id="{545FD99A-99A3-4E01-B931-83B17ACB165C}" type="slidenum">
              <a:rPr lang="en-US" smtClean="0"/>
              <a:pPr>
                <a:defRPr/>
              </a:pPr>
              <a:t>13</a:t>
            </a:fld>
            <a:endParaRPr lang="en-US" dirty="0"/>
          </a:p>
        </p:txBody>
      </p:sp>
    </p:spTree>
    <p:extLst>
      <p:ext uri="{BB962C8B-B14F-4D97-AF65-F5344CB8AC3E}">
        <p14:creationId xmlns:p14="http://schemas.microsoft.com/office/powerpoint/2010/main" val="3738502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Project Background</a:t>
            </a:r>
          </a:p>
        </p:txBody>
      </p:sp>
      <p:sp>
        <p:nvSpPr>
          <p:cNvPr id="3" name="Content Placeholder 2"/>
          <p:cNvSpPr>
            <a:spLocks noGrp="1"/>
          </p:cNvSpPr>
          <p:nvPr>
            <p:ph idx="1"/>
          </p:nvPr>
        </p:nvSpPr>
        <p:spPr>
          <a:xfrm>
            <a:off x="365760" y="1600200"/>
            <a:ext cx="8473440" cy="4721352"/>
          </a:xfrm>
        </p:spPr>
        <p:txBody>
          <a:bodyPr/>
          <a:lstStyle/>
          <a:p>
            <a:pPr marL="342900" indent="-342900">
              <a:spcBef>
                <a:spcPts val="0"/>
              </a:spcBef>
              <a:buFont typeface="Arial" pitchFamily="34" charset="0"/>
              <a:buChar char="•"/>
            </a:pPr>
            <a:r>
              <a:rPr lang="en-US" dirty="0" smtClean="0"/>
              <a:t>As </a:t>
            </a:r>
            <a:r>
              <a:rPr lang="en-US" dirty="0"/>
              <a:t>a result of the findings from Anna </a:t>
            </a:r>
            <a:r>
              <a:rPr lang="en-US" dirty="0" err="1"/>
              <a:t>Chiarelli’s</a:t>
            </a:r>
            <a:r>
              <a:rPr lang="en-US" dirty="0"/>
              <a:t> study and </a:t>
            </a:r>
            <a:r>
              <a:rPr lang="en-US" dirty="0" smtClean="0"/>
              <a:t>independent </a:t>
            </a:r>
            <a:r>
              <a:rPr lang="en-US" dirty="0"/>
              <a:t>technical evaluation conducted by the Mammographic Physics Consulting Group, Ontario is moving towards standardizing </a:t>
            </a:r>
            <a:r>
              <a:rPr lang="en-US" dirty="0" smtClean="0"/>
              <a:t>Mammography </a:t>
            </a:r>
            <a:r>
              <a:rPr lang="en-US" dirty="0"/>
              <a:t>equipment across the province </a:t>
            </a:r>
            <a:r>
              <a:rPr lang="en-US" dirty="0" smtClean="0"/>
              <a:t>(</a:t>
            </a:r>
            <a:r>
              <a:rPr lang="en-US" dirty="0"/>
              <a:t>OBSP and Non-OBSP locations</a:t>
            </a:r>
            <a:r>
              <a:rPr lang="en-US" dirty="0" smtClean="0"/>
              <a:t>)</a:t>
            </a:r>
          </a:p>
          <a:p>
            <a:pPr marL="342900" indent="-342900">
              <a:spcBef>
                <a:spcPts val="0"/>
              </a:spcBef>
              <a:buFont typeface="Arial" pitchFamily="34" charset="0"/>
              <a:buChar char="•"/>
            </a:pPr>
            <a:endParaRPr lang="en-US" dirty="0"/>
          </a:p>
          <a:p>
            <a:pPr marL="342900" indent="-342900">
              <a:spcBef>
                <a:spcPts val="0"/>
              </a:spcBef>
              <a:buFont typeface="Arial" pitchFamily="34" charset="0"/>
              <a:buChar char="•"/>
            </a:pPr>
            <a:r>
              <a:rPr lang="en-US" dirty="0"/>
              <a:t>The Ministry has approved one-time funds to replace all CR mammography technology across the province with DR mammography technology</a:t>
            </a:r>
          </a:p>
          <a:p>
            <a:pPr marL="342900" indent="-342900">
              <a:spcBef>
                <a:spcPts val="0"/>
              </a:spcBef>
              <a:buFont typeface="Arial" pitchFamily="34" charset="0"/>
              <a:buChar char="•"/>
            </a:pPr>
            <a:endParaRPr lang="en-US" dirty="0" smtClean="0"/>
          </a:p>
          <a:p>
            <a:pPr marL="342900" indent="-342900">
              <a:spcBef>
                <a:spcPts val="0"/>
              </a:spcBef>
              <a:buFont typeface="Arial" pitchFamily="34" charset="0"/>
              <a:buChar char="•"/>
            </a:pPr>
            <a:r>
              <a:rPr lang="en-US" dirty="0" smtClean="0"/>
              <a:t>Cancer </a:t>
            </a:r>
            <a:r>
              <a:rPr lang="en-US" dirty="0"/>
              <a:t>Care Ontario (CCO) </a:t>
            </a:r>
            <a:r>
              <a:rPr lang="en-US" dirty="0" smtClean="0"/>
              <a:t>will </a:t>
            </a:r>
            <a:r>
              <a:rPr lang="en-US" dirty="0"/>
              <a:t>manage this transition on behalf of the Ministry </a:t>
            </a:r>
          </a:p>
          <a:p>
            <a:pPr marL="342900" indent="-342900">
              <a:spcBef>
                <a:spcPts val="0"/>
              </a:spcBef>
              <a:buFont typeface="Arial" pitchFamily="34" charset="0"/>
              <a:buChar char="•"/>
            </a:pPr>
            <a:endParaRPr lang="en-US" dirty="0" smtClean="0"/>
          </a:p>
          <a:p>
            <a:pPr marL="342900" indent="-342900">
              <a:spcBef>
                <a:spcPts val="0"/>
              </a:spcBef>
              <a:buFont typeface="Arial" pitchFamily="34" charset="0"/>
              <a:buChar char="•"/>
            </a:pPr>
            <a:r>
              <a:rPr lang="en-US" dirty="0" smtClean="0"/>
              <a:t>CCO </a:t>
            </a:r>
            <a:r>
              <a:rPr lang="en-US" dirty="0"/>
              <a:t>will be working closely with facilities and partners to replace CR mammography technology with DR mammography technology as quickly as possible</a:t>
            </a:r>
          </a:p>
          <a:p>
            <a:pPr>
              <a:spcBef>
                <a:spcPts val="0"/>
              </a:spcBef>
            </a:pPr>
            <a:endParaRPr lang="en-US" dirty="0"/>
          </a:p>
        </p:txBody>
      </p:sp>
      <p:sp>
        <p:nvSpPr>
          <p:cNvPr id="8" name="Slide Number Placeholder 7"/>
          <p:cNvSpPr>
            <a:spLocks noGrp="1"/>
          </p:cNvSpPr>
          <p:nvPr>
            <p:ph type="sldNum" sz="quarter" idx="11"/>
          </p:nvPr>
        </p:nvSpPr>
        <p:spPr>
          <a:prstGeom prst="rect">
            <a:avLst/>
          </a:prstGeom>
        </p:spPr>
        <p:txBody>
          <a:bodyPr/>
          <a:lstStyle/>
          <a:p>
            <a:pPr>
              <a:defRPr/>
            </a:pPr>
            <a:fld id="{CE49BE13-525F-483F-AC26-9A62C5A8FDCF}" type="slidenum">
              <a:rPr lang="en-US" smtClean="0"/>
              <a:pPr>
                <a:defRPr/>
              </a:pPr>
              <a:t>14</a:t>
            </a:fld>
            <a:endParaRPr lang="en-US" dirty="0"/>
          </a:p>
        </p:txBody>
      </p:sp>
    </p:spTree>
    <p:extLst>
      <p:ext uri="{BB962C8B-B14F-4D97-AF65-F5344CB8AC3E}">
        <p14:creationId xmlns:p14="http://schemas.microsoft.com/office/powerpoint/2010/main" val="718634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941"/>
          <p:cNvGraphicFramePr>
            <a:graphicFrameLocks noGrp="1"/>
          </p:cNvGraphicFramePr>
          <p:nvPr>
            <p:extLst>
              <p:ext uri="{D42A27DB-BD31-4B8C-83A1-F6EECF244321}">
                <p14:modId xmlns:p14="http://schemas.microsoft.com/office/powerpoint/2010/main" val="2463410377"/>
              </p:ext>
            </p:extLst>
          </p:nvPr>
        </p:nvGraphicFramePr>
        <p:xfrm>
          <a:off x="76201" y="1440555"/>
          <a:ext cx="8991600" cy="3588645"/>
        </p:xfrm>
        <a:graphic>
          <a:graphicData uri="http://schemas.openxmlformats.org/drawingml/2006/table">
            <a:tbl>
              <a:tblPr>
                <a:tableStyleId>{3B4B98B0-60AC-42C2-AFA5-B58CD77FA1E5}</a:tableStyleId>
              </a:tblPr>
              <a:tblGrid>
                <a:gridCol w="1295399"/>
                <a:gridCol w="1945113"/>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gridCol w="205396"/>
              </a:tblGrid>
              <a:tr h="249222">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91438" marR="91438" marT="45727" marB="45727" horzOverflow="overflow">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91438" marR="91438" marT="45727" marB="45727" horzOverflow="overflow">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gridSpan="4">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r>
                        <a:rPr kumimoji="0" lang="en-US" sz="1000" b="1" u="none" strike="noStrike" cap="none" normalizeH="0" baseline="0" dirty="0" smtClean="0">
                          <a:ln>
                            <a:noFill/>
                          </a:ln>
                          <a:effectLst/>
                        </a:rPr>
                        <a:t>Jun 2013</a:t>
                      </a: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hMerge="1">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noFill/>
                      <a:prstDash val="solid"/>
                      <a:round/>
                      <a:headEnd type="none" w="med" len="med"/>
                      <a:tailEnd type="none" w="med" len="med"/>
                    </a:lnL>
                    <a:lnR w="12700" cap="flat" cmpd="sng" algn="ctr">
                      <a:noFill/>
                      <a:prstDash val="solid"/>
                      <a:round/>
                      <a:headEnd type="none" w="sm" len="sm"/>
                      <a:tailEnd type="none" w="sm" len="sm"/>
                    </a:lnR>
                    <a:lnT w="12700" cap="flat" cmpd="sng" algn="ctr">
                      <a:solidFill>
                        <a:srgbClr val="C6C8D0"/>
                      </a:solidFill>
                      <a:prstDash val="solid"/>
                      <a:round/>
                      <a:headEnd type="none" w="med" len="med"/>
                      <a:tailEnd type="none" w="med" len="med"/>
                    </a:lnT>
                    <a:lnB w="12700" cap="flat" cmpd="sng" algn="ctr">
                      <a:solidFill>
                        <a:srgbClr val="C6C8D0"/>
                      </a:solidFill>
                      <a:prstDash val="solid"/>
                      <a:round/>
                      <a:headEnd type="none" w="med" len="med"/>
                      <a:tailEnd type="none" w="med" len="med"/>
                    </a:lnB>
                    <a:lnTlToBr>
                      <a:noFill/>
                    </a:lnTlToBr>
                    <a:lnBlToTr>
                      <a:noFill/>
                    </a:lnBlToTr>
                    <a:solidFill>
                      <a:srgbClr val="475284"/>
                    </a:solidFill>
                  </a:tcPr>
                </a:tc>
                <a:tc hMerge="1">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noFill/>
                      <a:prstDash val="solid"/>
                      <a:round/>
                      <a:headEnd type="none" w="med" len="med"/>
                      <a:tailEnd type="none" w="med" len="med"/>
                    </a:lnL>
                    <a:lnR w="12700" cap="flat" cmpd="sng" algn="ctr">
                      <a:noFill/>
                      <a:prstDash val="solid"/>
                      <a:round/>
                      <a:headEnd type="none" w="sm" len="sm"/>
                      <a:tailEnd type="none" w="sm" len="sm"/>
                    </a:lnR>
                    <a:lnT w="12700" cap="flat" cmpd="sng" algn="ctr">
                      <a:solidFill>
                        <a:srgbClr val="C6C8D0"/>
                      </a:solidFill>
                      <a:prstDash val="solid"/>
                      <a:round/>
                      <a:headEnd type="none" w="med" len="med"/>
                      <a:tailEnd type="none" w="med" len="med"/>
                    </a:lnT>
                    <a:lnB w="12700" cap="flat" cmpd="sng" algn="ctr">
                      <a:solidFill>
                        <a:srgbClr val="C6C8D0"/>
                      </a:solidFill>
                      <a:prstDash val="solid"/>
                      <a:round/>
                      <a:headEnd type="none" w="med" len="med"/>
                      <a:tailEnd type="none" w="med" len="med"/>
                    </a:lnB>
                    <a:lnTlToBr>
                      <a:noFill/>
                    </a:lnTlToBr>
                    <a:lnBlToTr>
                      <a:noFill/>
                    </a:lnBlToTr>
                    <a:solidFill>
                      <a:srgbClr val="475284"/>
                    </a:solidFill>
                  </a:tcPr>
                </a:tc>
                <a:tc hMerge="1">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noFill/>
                      <a:prstDash val="solid"/>
                      <a:round/>
                      <a:headEnd type="none" w="med" len="med"/>
                      <a:tailEnd type="none" w="med" len="med"/>
                    </a:lnL>
                    <a:lnR w="12700" cap="flat" cmpd="sng" algn="ctr">
                      <a:noFill/>
                      <a:prstDash val="solid"/>
                      <a:round/>
                      <a:headEnd type="none" w="sm" len="sm"/>
                      <a:tailEnd type="none" w="sm" len="sm"/>
                    </a:lnR>
                    <a:lnT w="12700" cap="flat" cmpd="sng" algn="ctr">
                      <a:solidFill>
                        <a:srgbClr val="C6C8D0"/>
                      </a:solidFill>
                      <a:prstDash val="solid"/>
                      <a:round/>
                      <a:headEnd type="none" w="med" len="med"/>
                      <a:tailEnd type="none" w="med" len="med"/>
                    </a:lnT>
                    <a:lnB w="12700" cap="flat" cmpd="sng" algn="ctr">
                      <a:solidFill>
                        <a:srgbClr val="C6C8D0"/>
                      </a:solidFill>
                      <a:prstDash val="solid"/>
                      <a:round/>
                      <a:headEnd type="none" w="med" len="med"/>
                      <a:tailEnd type="none" w="med" len="med"/>
                    </a:lnB>
                    <a:lnTlToBr>
                      <a:noFill/>
                    </a:lnTlToBr>
                    <a:lnBlToTr>
                      <a:noFill/>
                    </a:lnBlToTr>
                    <a:solidFill>
                      <a:srgbClr val="475284"/>
                    </a:solidFill>
                  </a:tcPr>
                </a:tc>
                <a:tc gridSpan="4">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defRPr/>
                      </a:pPr>
                      <a:r>
                        <a:rPr kumimoji="0" lang="en-US" sz="1000" b="1" u="none" strike="noStrike" cap="none" normalizeH="0" baseline="0" dirty="0" smtClean="0">
                          <a:ln>
                            <a:noFill/>
                          </a:ln>
                          <a:effectLst/>
                        </a:rPr>
                        <a:t>Jul 2013</a:t>
                      </a: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defRPr/>
                      </a:pPr>
                      <a:r>
                        <a:rPr kumimoji="0" lang="en-US" sz="1000" b="1" u="none" strike="noStrike" cap="none" normalizeH="0" baseline="0" dirty="0" smtClean="0">
                          <a:ln>
                            <a:noFill/>
                          </a:ln>
                          <a:effectLst/>
                        </a:rPr>
                        <a:t>Aug 2013</a:t>
                      </a: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defRPr/>
                      </a:pPr>
                      <a:r>
                        <a:rPr kumimoji="0" lang="en-US" sz="1000" b="1" u="none" strike="noStrike" cap="none" normalizeH="0" baseline="0" dirty="0" smtClean="0">
                          <a:ln>
                            <a:noFill/>
                          </a:ln>
                          <a:effectLst/>
                        </a:rPr>
                        <a:t>Sept 2013</a:t>
                      </a: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defRPr/>
                      </a:pPr>
                      <a:r>
                        <a:rPr kumimoji="0" lang="en-US" sz="1000" b="1" u="none" strike="noStrike" cap="none" normalizeH="0" baseline="0" dirty="0" smtClean="0">
                          <a:ln>
                            <a:noFill/>
                          </a:ln>
                          <a:effectLst/>
                        </a:rPr>
                        <a:t>Oct 2013</a:t>
                      </a: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defRPr/>
                      </a:pPr>
                      <a:r>
                        <a:rPr kumimoji="0" lang="en-US" sz="1000" b="1" u="none" strike="noStrike" cap="none" normalizeH="0" baseline="0" dirty="0" smtClean="0">
                          <a:ln>
                            <a:noFill/>
                          </a:ln>
                          <a:effectLst/>
                        </a:rPr>
                        <a:t>Nov 2013</a:t>
                      </a: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defRPr/>
                      </a:pPr>
                      <a:r>
                        <a:rPr kumimoji="0" lang="en-US" sz="1000" b="1" u="none" strike="noStrike" cap="none" normalizeH="0" baseline="0" dirty="0" smtClean="0">
                          <a:ln>
                            <a:noFill/>
                          </a:ln>
                          <a:effectLst/>
                        </a:rPr>
                        <a:t>Dec 2013</a:t>
                      </a:r>
                      <a:endParaRPr kumimoji="0" lang="en-US" sz="1000" b="1" i="0" u="none" strike="noStrike" cap="none" normalizeH="0" baseline="0" dirty="0" smtClean="0">
                        <a:ln>
                          <a:noFill/>
                        </a:ln>
                        <a:solidFill>
                          <a:schemeClr val="bg1"/>
                        </a:solidFill>
                        <a:effectLst/>
                        <a:latin typeface="Arial Narrow" pitchFamily="34" charset="0"/>
                        <a:ea typeface="ＭＳ Ｐゴシック" pitchFamily="34" charset="-128"/>
                      </a:endParaRPr>
                    </a:p>
                  </a:txBody>
                  <a:tcPr marL="91438" marR="91438" marT="45727" marB="45727"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654723">
                <a:tc>
                  <a:txBody>
                    <a:bodyPr/>
                    <a:lstStyle/>
                    <a:p>
                      <a:pPr marL="0" marR="0" lvl="0" indent="0" algn="l" defTabSz="914400" rtl="0" eaLnBrk="0" fontAlgn="base" latinLnBrk="0" hangingPunct="0">
                        <a:lnSpc>
                          <a:spcPct val="100000"/>
                        </a:lnSpc>
                        <a:spcBef>
                          <a:spcPct val="0"/>
                        </a:spcBef>
                        <a:spcAft>
                          <a:spcPct val="0"/>
                        </a:spcAft>
                        <a:buClr>
                          <a:schemeClr val="bg1"/>
                        </a:buClr>
                        <a:buSzPct val="80000"/>
                        <a:buFont typeface="Wingdings" pitchFamily="2" charset="2"/>
                        <a:buNone/>
                        <a:tabLst/>
                        <a:defRPr/>
                      </a:pPr>
                      <a:r>
                        <a:rPr kumimoji="0" lang="en-US" sz="1200" b="1" u="none" strike="noStrike" cap="none" normalizeH="0" baseline="0" dirty="0" smtClean="0">
                          <a:ln>
                            <a:noFill/>
                          </a:ln>
                          <a:effectLst/>
                        </a:rPr>
                        <a:t>CR Site Eligibility and Contract Management</a:t>
                      </a:r>
                      <a:endParaRPr kumimoji="0" lang="en-US" sz="12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1</a:t>
                      </a:r>
                      <a:r>
                        <a:rPr kumimoji="0" lang="en-US" sz="1000" u="none" strike="noStrike" cap="none" normalizeH="0" baseline="30000" dirty="0" smtClean="0">
                          <a:ln>
                            <a:noFill/>
                          </a:ln>
                          <a:effectLst/>
                        </a:rPr>
                        <a:t>st</a:t>
                      </a:r>
                      <a:r>
                        <a:rPr kumimoji="0" lang="en-US" sz="1000" u="none" strike="noStrike" cap="none" normalizeH="0" baseline="0" dirty="0" smtClean="0">
                          <a:ln>
                            <a:noFill/>
                          </a:ln>
                          <a:effectLst/>
                        </a:rPr>
                        <a:t> wave eligible CRs </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2</a:t>
                      </a:r>
                      <a:r>
                        <a:rPr kumimoji="0" lang="en-US" sz="1000" u="none" strike="noStrike" cap="none" normalizeH="0" baseline="30000" dirty="0" smtClean="0">
                          <a:ln>
                            <a:noFill/>
                          </a:ln>
                          <a:effectLst/>
                        </a:rPr>
                        <a:t>nd</a:t>
                      </a:r>
                      <a:r>
                        <a:rPr kumimoji="0" lang="en-US" sz="1000" u="none" strike="noStrike" cap="none" normalizeH="0" baseline="0" dirty="0" smtClean="0">
                          <a:ln>
                            <a:noFill/>
                          </a:ln>
                          <a:effectLst/>
                        </a:rPr>
                        <a:t> wave of eligible CRs</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Contracts with CR sites signed</a:t>
                      </a:r>
                      <a:endParaRPr kumimoji="0" lang="en-US" sz="1000" b="0"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EDEAF0"/>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EDEAF0"/>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EDEAF0"/>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EDEAF0"/>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561205">
                <a:tc>
                  <a:txBody>
                    <a:bodyPr/>
                    <a:lstStyle/>
                    <a:p>
                      <a:pPr marL="0" marR="0" lvl="0" indent="0" algn="l" defTabSz="914400" rtl="0" eaLnBrk="0" fontAlgn="base" latinLnBrk="0" hangingPunct="0">
                        <a:lnSpc>
                          <a:spcPct val="100000"/>
                        </a:lnSpc>
                        <a:spcBef>
                          <a:spcPct val="0"/>
                        </a:spcBef>
                        <a:spcAft>
                          <a:spcPct val="0"/>
                        </a:spcAft>
                        <a:buClr>
                          <a:schemeClr val="bg1"/>
                        </a:buClr>
                        <a:buSzPct val="80000"/>
                        <a:buFont typeface="Wingdings" pitchFamily="2" charset="2"/>
                        <a:buNone/>
                        <a:tabLst/>
                      </a:pPr>
                      <a:r>
                        <a:rPr kumimoji="0" lang="en-US" sz="1200" b="1" u="none" strike="noStrike" cap="none" normalizeH="0" baseline="0" dirty="0" smtClean="0">
                          <a:ln>
                            <a:noFill/>
                          </a:ln>
                          <a:effectLst/>
                        </a:rPr>
                        <a:t>Vendor Selection (RFP)</a:t>
                      </a:r>
                      <a:endParaRPr kumimoji="0" lang="en-US" sz="12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RFP closed</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Vendors selected</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Vendor pricing finalized</a:t>
                      </a:r>
                      <a:endParaRPr kumimoji="0" lang="en-US" sz="1000" b="0"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kern="1200" cap="none" normalizeH="0" baseline="0" dirty="0" smtClean="0">
                        <a:ln>
                          <a:noFill/>
                        </a:ln>
                        <a:solidFill>
                          <a:srgbClr val="333333"/>
                        </a:solidFill>
                        <a:effectLst/>
                        <a:latin typeface="Arial" charset="0"/>
                        <a:ea typeface="ＭＳ Ｐゴシック" pitchFamily="34" charset="-128"/>
                        <a:cs typeface="+mn-cs"/>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1028795">
                <a:tc>
                  <a:txBody>
                    <a:bodyPr/>
                    <a:lstStyle/>
                    <a:p>
                      <a:pPr marL="0" marR="0" lvl="0" indent="0" algn="l" defTabSz="914400" rtl="0" eaLnBrk="0" fontAlgn="base" latinLnBrk="0" hangingPunct="0">
                        <a:lnSpc>
                          <a:spcPct val="100000"/>
                        </a:lnSpc>
                        <a:spcBef>
                          <a:spcPct val="0"/>
                        </a:spcBef>
                        <a:spcAft>
                          <a:spcPct val="0"/>
                        </a:spcAft>
                        <a:buClr>
                          <a:schemeClr val="bg1"/>
                        </a:buClr>
                        <a:buSzPct val="80000"/>
                        <a:buFont typeface="Wingdings" pitchFamily="2" charset="2"/>
                        <a:buNone/>
                        <a:tabLst/>
                        <a:defRPr/>
                      </a:pPr>
                      <a:r>
                        <a:rPr kumimoji="0" lang="en-US" sz="1200" b="1" u="none" strike="noStrike" cap="none" normalizeH="0" baseline="0" dirty="0" smtClean="0">
                          <a:ln>
                            <a:noFill/>
                          </a:ln>
                          <a:effectLst/>
                        </a:rPr>
                        <a:t>CR Site Equipment Selection</a:t>
                      </a:r>
                      <a:endParaRPr kumimoji="0" lang="en-US" sz="12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Vendor/equipment selected by CR site</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Vendor/equipment approved by CCO</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CR Site informed of  reimbursement amount</a:t>
                      </a:r>
                      <a:endParaRPr kumimoji="0" lang="en-US" sz="1000" b="0"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467686">
                <a:tc>
                  <a:txBody>
                    <a:bodyPr/>
                    <a:lstStyle/>
                    <a:p>
                      <a:pPr marL="0" marR="0" lvl="0" indent="0" algn="l" defTabSz="914400" rtl="0" eaLnBrk="0" fontAlgn="base" latinLnBrk="0" hangingPunct="0">
                        <a:lnSpc>
                          <a:spcPct val="100000"/>
                        </a:lnSpc>
                        <a:spcBef>
                          <a:spcPct val="0"/>
                        </a:spcBef>
                        <a:spcAft>
                          <a:spcPct val="0"/>
                        </a:spcAft>
                        <a:buClr>
                          <a:schemeClr val="bg1"/>
                        </a:buClr>
                        <a:buSzPct val="80000"/>
                        <a:buFont typeface="+mj-lt"/>
                        <a:buNone/>
                        <a:tabLst/>
                      </a:pPr>
                      <a:r>
                        <a:rPr kumimoji="0" lang="en-US" sz="1200" b="1" u="none" strike="noStrike" cap="none" normalizeH="0" baseline="0" dirty="0" smtClean="0">
                          <a:ln>
                            <a:noFill/>
                          </a:ln>
                          <a:effectLst/>
                        </a:rPr>
                        <a:t>CR Site Reimbursement</a:t>
                      </a:r>
                      <a:endParaRPr kumimoji="0" lang="en-US" sz="12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CR site reimbursed 20%</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CR site reimbursed 80%</a:t>
                      </a:r>
                      <a:endParaRPr kumimoji="0" lang="en-US" sz="1000" b="0"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r h="627014">
                <a:tc>
                  <a:txBody>
                    <a:bodyPr/>
                    <a:lstStyle/>
                    <a:p>
                      <a:pPr marL="0" marR="0" lvl="0" indent="0" algn="l" defTabSz="914400" rtl="0" eaLnBrk="0" fontAlgn="base" latinLnBrk="0" hangingPunct="0">
                        <a:lnSpc>
                          <a:spcPct val="100000"/>
                        </a:lnSpc>
                        <a:spcBef>
                          <a:spcPct val="0"/>
                        </a:spcBef>
                        <a:spcAft>
                          <a:spcPct val="0"/>
                        </a:spcAft>
                        <a:buClr>
                          <a:schemeClr val="bg1"/>
                        </a:buClr>
                        <a:buSzPct val="80000"/>
                        <a:buFont typeface="Wingdings" pitchFamily="2" charset="2"/>
                        <a:buNone/>
                        <a:tabLst/>
                        <a:defRPr/>
                      </a:pPr>
                      <a:r>
                        <a:rPr kumimoji="0" lang="en-US" sz="1200" b="1" u="none" strike="noStrike" cap="none" normalizeH="0" baseline="0" dirty="0" smtClean="0">
                          <a:ln>
                            <a:noFill/>
                          </a:ln>
                          <a:effectLst/>
                        </a:rPr>
                        <a:t>CR Site Live for Screening on DR</a:t>
                      </a:r>
                      <a:endParaRPr kumimoji="0" lang="en-US" sz="1200" b="1"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CCO informed of estimated installation date</a:t>
                      </a:r>
                    </a:p>
                    <a:p>
                      <a:pPr marL="171450" marR="0" lvl="0" indent="-171450" algn="l" defTabSz="914400" rtl="0" eaLnBrk="0" fontAlgn="base" latinLnBrk="0" hangingPunct="0">
                        <a:lnSpc>
                          <a:spcPct val="100000"/>
                        </a:lnSpc>
                        <a:spcBef>
                          <a:spcPct val="0"/>
                        </a:spcBef>
                        <a:spcAft>
                          <a:spcPct val="0"/>
                        </a:spcAft>
                        <a:buClrTx/>
                        <a:buSzPct val="80000"/>
                        <a:buFont typeface="Wingdings" pitchFamily="2" charset="2"/>
                        <a:buChar char="§"/>
                        <a:tabLst/>
                      </a:pPr>
                      <a:r>
                        <a:rPr kumimoji="0" lang="en-US" sz="1000" u="none" strike="noStrike" cap="none" normalizeH="0" baseline="0" dirty="0" smtClean="0">
                          <a:ln>
                            <a:noFill/>
                          </a:ln>
                          <a:effectLst/>
                        </a:rPr>
                        <a:t>CR site screening on DR</a:t>
                      </a:r>
                      <a:endParaRPr kumimoji="0" lang="en-US" sz="1000" b="0" i="0" u="none" strike="noStrike" cap="none" normalizeH="0" baseline="0" dirty="0" smtClean="0">
                        <a:ln>
                          <a:noFill/>
                        </a:ln>
                        <a:solidFill>
                          <a:schemeClr val="bg1"/>
                        </a:solidFill>
                        <a:effectLst/>
                        <a:latin typeface="Arial" pitchFamily="34" charset="0"/>
                        <a:ea typeface="ＭＳ Ｐゴシック" pitchFamily="34" charset="-128"/>
                        <a:cs typeface="Arial" pitchFamily="34" charset="0"/>
                      </a:endParaRPr>
                    </a:p>
                  </a:txBody>
                  <a:tcPr marL="89998" marR="89998" marT="46807" marB="46807" anchor="ctr" horzOverflow="overflow">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l"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333333"/>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100000"/>
                        </a:spcBef>
                        <a:spcAft>
                          <a:spcPct val="0"/>
                        </a:spcAft>
                        <a:buClr>
                          <a:srgbClr val="E96D1F"/>
                        </a:buClr>
                        <a:buSzPct val="80000"/>
                        <a:buFont typeface="Wingdings" pitchFamily="2" charset="2"/>
                        <a:buNone/>
                        <a:tabLst/>
                      </a:pPr>
                      <a:endParaRPr kumimoji="0" lang="en-US" sz="900" b="1" i="0" u="none" strike="noStrike" cap="none" normalizeH="0" baseline="0" dirty="0" smtClean="0">
                        <a:ln>
                          <a:noFill/>
                        </a:ln>
                        <a:solidFill>
                          <a:srgbClr val="EDEAF0"/>
                        </a:solidFill>
                        <a:effectLst/>
                        <a:latin typeface="Arial" charset="0"/>
                        <a:ea typeface="ＭＳ Ｐゴシック" pitchFamily="34" charset="-128"/>
                      </a:endParaRPr>
                    </a:p>
                  </a:txBody>
                  <a:tcPr marL="89998" marR="89998" marT="46807" marB="46807"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2">
                          <a:lumMod val="40000"/>
                          <a:lumOff val="60000"/>
                        </a:schemeClr>
                      </a:solidFill>
                      <a:prstDash val="solid"/>
                      <a:round/>
                      <a:headEnd type="none" w="med" len="med"/>
                      <a:tailEnd type="none" w="med" len="med"/>
                    </a:lnT>
                    <a:lnB w="12700" cap="flat" cmpd="sng" algn="ctr">
                      <a:solidFill>
                        <a:schemeClr val="tx2">
                          <a:lumMod val="40000"/>
                          <a:lumOff val="60000"/>
                        </a:schemeClr>
                      </a:solidFill>
                      <a:prstDash val="solid"/>
                      <a:round/>
                      <a:headEnd type="none" w="med" len="med"/>
                      <a:tailEnd type="none" w="med" len="med"/>
                    </a:lnB>
                  </a:tcPr>
                </a:tc>
              </a:tr>
            </a:tbl>
          </a:graphicData>
        </a:graphic>
      </p:graphicFrame>
      <p:sp>
        <p:nvSpPr>
          <p:cNvPr id="7" name="Text Box 830"/>
          <p:cNvSpPr txBox="1">
            <a:spLocks noChangeArrowheads="1"/>
          </p:cNvSpPr>
          <p:nvPr/>
        </p:nvSpPr>
        <p:spPr bwMode="auto">
          <a:xfrm>
            <a:off x="3621974" y="1771102"/>
            <a:ext cx="990600" cy="246221"/>
          </a:xfrm>
          <a:prstGeom prst="rect">
            <a:avLst/>
          </a:prstGeom>
          <a:noFill/>
          <a:ln w="12700">
            <a:noFill/>
            <a:miter lim="800000"/>
            <a:headEnd type="none" w="sm" len="sm"/>
            <a:tailEnd type="none" w="sm" len="sm"/>
          </a:ln>
          <a:effectLst>
            <a:prstShdw prst="shdw17" dist="17961" dir="2700000">
              <a:schemeClr val="accent1">
                <a:gamma/>
                <a:shade val="60000"/>
                <a:invGamma/>
              </a:schemeClr>
            </a:prstShdw>
          </a:effectLst>
        </p:spPr>
        <p:txBody>
          <a:bodyPr wrap="square" lIns="91440" tIns="45720" rIns="91440" bIns="45720">
            <a:spAutoFit/>
          </a:bodyPr>
          <a:lstStyle/>
          <a:p>
            <a:pPr eaLnBrk="0" hangingPunct="0">
              <a:defRPr/>
            </a:pPr>
            <a:r>
              <a:rPr lang="en-US" sz="1000" dirty="0">
                <a:latin typeface="Arial Narrow" pitchFamily="34" charset="0"/>
              </a:rPr>
              <a:t>100/103 CRs</a:t>
            </a:r>
          </a:p>
        </p:txBody>
      </p:sp>
      <p:grpSp>
        <p:nvGrpSpPr>
          <p:cNvPr id="17" name="Group 16"/>
          <p:cNvGrpSpPr/>
          <p:nvPr/>
        </p:nvGrpSpPr>
        <p:grpSpPr>
          <a:xfrm>
            <a:off x="4527177" y="1767808"/>
            <a:ext cx="495300" cy="400110"/>
            <a:chOff x="10501910" y="3889036"/>
            <a:chExt cx="495300" cy="400110"/>
          </a:xfrm>
        </p:grpSpPr>
        <p:sp>
          <p:nvSpPr>
            <p:cNvPr id="18" name="AutoShape 829"/>
            <p:cNvSpPr>
              <a:spLocks noChangeArrowheads="1"/>
            </p:cNvSpPr>
            <p:nvPr/>
          </p:nvSpPr>
          <p:spPr bwMode="auto">
            <a:xfrm>
              <a:off x="10545487" y="3969486"/>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19" name="TextBox 18"/>
            <p:cNvSpPr txBox="1"/>
            <p:nvPr/>
          </p:nvSpPr>
          <p:spPr>
            <a:xfrm>
              <a:off x="10501910" y="3889036"/>
              <a:ext cx="495300" cy="400110"/>
            </a:xfrm>
            <a:prstGeom prst="rect">
              <a:avLst/>
            </a:prstGeom>
            <a:noFill/>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grpSp>
        <p:nvGrpSpPr>
          <p:cNvPr id="20" name="Group 19"/>
          <p:cNvGrpSpPr/>
          <p:nvPr/>
        </p:nvGrpSpPr>
        <p:grpSpPr>
          <a:xfrm>
            <a:off x="3467100" y="1617212"/>
            <a:ext cx="495300" cy="400110"/>
            <a:chOff x="10475724" y="3886200"/>
            <a:chExt cx="495300" cy="400110"/>
          </a:xfrm>
        </p:grpSpPr>
        <p:sp>
          <p:nvSpPr>
            <p:cNvPr id="21" name="AutoShape 829"/>
            <p:cNvSpPr>
              <a:spLocks noChangeArrowheads="1"/>
            </p:cNvSpPr>
            <p:nvPr/>
          </p:nvSpPr>
          <p:spPr bwMode="auto">
            <a:xfrm>
              <a:off x="10545487" y="3969486"/>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22" name="TextBox 21"/>
            <p:cNvSpPr txBox="1"/>
            <p:nvPr/>
          </p:nvSpPr>
          <p:spPr>
            <a:xfrm>
              <a:off x="10475724" y="3886200"/>
              <a:ext cx="495300" cy="400110"/>
            </a:xfrm>
            <a:prstGeom prst="rect">
              <a:avLst/>
            </a:prstGeom>
            <a:noFill/>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grpSp>
        <p:nvGrpSpPr>
          <p:cNvPr id="3" name="Group 2"/>
          <p:cNvGrpSpPr/>
          <p:nvPr/>
        </p:nvGrpSpPr>
        <p:grpSpPr>
          <a:xfrm>
            <a:off x="3435821" y="2283895"/>
            <a:ext cx="495300" cy="400110"/>
            <a:chOff x="3435821" y="2283895"/>
            <a:chExt cx="495300" cy="400110"/>
          </a:xfrm>
        </p:grpSpPr>
        <p:sp>
          <p:nvSpPr>
            <p:cNvPr id="24" name="AutoShape 829"/>
            <p:cNvSpPr>
              <a:spLocks noChangeArrowheads="1"/>
            </p:cNvSpPr>
            <p:nvPr/>
          </p:nvSpPr>
          <p:spPr bwMode="auto">
            <a:xfrm>
              <a:off x="3506826" y="2374423"/>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25" name="TextBox 24"/>
            <p:cNvSpPr txBox="1"/>
            <p:nvPr/>
          </p:nvSpPr>
          <p:spPr>
            <a:xfrm>
              <a:off x="3435821" y="2283895"/>
              <a:ext cx="495300" cy="400110"/>
            </a:xfrm>
            <a:prstGeom prst="rect">
              <a:avLst/>
            </a:prstGeom>
            <a:noFill/>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grpSp>
        <p:nvGrpSpPr>
          <p:cNvPr id="26" name="Group 25"/>
          <p:cNvGrpSpPr/>
          <p:nvPr/>
        </p:nvGrpSpPr>
        <p:grpSpPr>
          <a:xfrm>
            <a:off x="4289088" y="2393423"/>
            <a:ext cx="495300" cy="400110"/>
            <a:chOff x="10483261" y="3890823"/>
            <a:chExt cx="495300" cy="400110"/>
          </a:xfrm>
        </p:grpSpPr>
        <p:sp>
          <p:nvSpPr>
            <p:cNvPr id="27" name="AutoShape 829"/>
            <p:cNvSpPr>
              <a:spLocks noChangeArrowheads="1"/>
            </p:cNvSpPr>
            <p:nvPr/>
          </p:nvSpPr>
          <p:spPr bwMode="auto">
            <a:xfrm>
              <a:off x="10545487" y="3969486"/>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28" name="TextBox 27"/>
            <p:cNvSpPr txBox="1"/>
            <p:nvPr/>
          </p:nvSpPr>
          <p:spPr>
            <a:xfrm>
              <a:off x="10483261" y="3890823"/>
              <a:ext cx="495300" cy="400110"/>
            </a:xfrm>
            <a:prstGeom prst="rect">
              <a:avLst/>
            </a:prstGeom>
            <a:noFill/>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sp>
        <p:nvSpPr>
          <p:cNvPr id="33" name="AutoShape 829"/>
          <p:cNvSpPr>
            <a:spLocks noChangeArrowheads="1"/>
          </p:cNvSpPr>
          <p:nvPr/>
        </p:nvSpPr>
        <p:spPr bwMode="auto">
          <a:xfrm>
            <a:off x="5381501" y="3274767"/>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nchor="ctr"/>
          <a:lstStyle/>
          <a:p>
            <a:pPr eaLnBrk="0" hangingPunct="0">
              <a:defRPr/>
            </a:pPr>
            <a:endParaRPr lang="en-US" sz="1000" dirty="0">
              <a:latin typeface="Arial Narrow" pitchFamily="34" charset="0"/>
            </a:endParaRPr>
          </a:p>
        </p:txBody>
      </p:sp>
      <p:sp>
        <p:nvSpPr>
          <p:cNvPr id="34" name="AutoShape 829"/>
          <p:cNvSpPr>
            <a:spLocks noChangeArrowheads="1"/>
          </p:cNvSpPr>
          <p:nvPr/>
        </p:nvSpPr>
        <p:spPr bwMode="auto">
          <a:xfrm>
            <a:off x="5574475" y="3615192"/>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nchor="ctr"/>
          <a:lstStyle/>
          <a:p>
            <a:pPr eaLnBrk="0" hangingPunct="0">
              <a:defRPr/>
            </a:pPr>
            <a:endParaRPr lang="en-US" sz="1000" dirty="0">
              <a:latin typeface="Arial Narrow" pitchFamily="34" charset="0"/>
            </a:endParaRPr>
          </a:p>
        </p:txBody>
      </p:sp>
      <p:sp>
        <p:nvSpPr>
          <p:cNvPr id="35" name="AutoShape 829"/>
          <p:cNvSpPr>
            <a:spLocks noChangeArrowheads="1"/>
          </p:cNvSpPr>
          <p:nvPr/>
        </p:nvSpPr>
        <p:spPr bwMode="auto">
          <a:xfrm>
            <a:off x="6830040" y="3910448"/>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nchor="ctr"/>
          <a:lstStyle/>
          <a:p>
            <a:pPr eaLnBrk="0" hangingPunct="0">
              <a:defRPr/>
            </a:pPr>
            <a:endParaRPr lang="en-US" sz="1000" dirty="0">
              <a:latin typeface="Arial Narrow" pitchFamily="34" charset="0"/>
            </a:endParaRPr>
          </a:p>
        </p:txBody>
      </p:sp>
      <p:sp>
        <p:nvSpPr>
          <p:cNvPr id="36" name="AutoShape 829"/>
          <p:cNvSpPr>
            <a:spLocks noChangeArrowheads="1"/>
          </p:cNvSpPr>
          <p:nvPr/>
        </p:nvSpPr>
        <p:spPr bwMode="auto">
          <a:xfrm>
            <a:off x="8862951" y="4103421"/>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nchor="ctr"/>
          <a:lstStyle/>
          <a:p>
            <a:pPr eaLnBrk="0" hangingPunct="0">
              <a:defRPr/>
            </a:pPr>
            <a:endParaRPr lang="en-US" sz="1000" dirty="0">
              <a:latin typeface="Arial Narrow" pitchFamily="34" charset="0"/>
            </a:endParaRPr>
          </a:p>
        </p:txBody>
      </p:sp>
      <p:sp>
        <p:nvSpPr>
          <p:cNvPr id="41" name="AutoShape 829"/>
          <p:cNvSpPr>
            <a:spLocks noChangeArrowheads="1"/>
          </p:cNvSpPr>
          <p:nvPr/>
        </p:nvSpPr>
        <p:spPr bwMode="auto">
          <a:xfrm>
            <a:off x="5647765" y="4494636"/>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nchor="ctr"/>
          <a:lstStyle/>
          <a:p>
            <a:pPr eaLnBrk="0" hangingPunct="0">
              <a:defRPr/>
            </a:pPr>
            <a:endParaRPr lang="en-US" sz="1000" dirty="0">
              <a:latin typeface="Arial Narrow" pitchFamily="34" charset="0"/>
            </a:endParaRPr>
          </a:p>
        </p:txBody>
      </p:sp>
      <p:sp>
        <p:nvSpPr>
          <p:cNvPr id="42" name="AutoShape 829"/>
          <p:cNvSpPr>
            <a:spLocks noChangeArrowheads="1"/>
          </p:cNvSpPr>
          <p:nvPr/>
        </p:nvSpPr>
        <p:spPr bwMode="auto">
          <a:xfrm>
            <a:off x="8156815" y="4724082"/>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nchor="ctr"/>
          <a:lstStyle/>
          <a:p>
            <a:pPr eaLnBrk="0" hangingPunct="0">
              <a:defRPr/>
            </a:pPr>
            <a:endParaRPr lang="en-US" sz="1000" dirty="0">
              <a:latin typeface="Arial Narrow" pitchFamily="34" charset="0"/>
            </a:endParaRPr>
          </a:p>
        </p:txBody>
      </p:sp>
      <p:sp>
        <p:nvSpPr>
          <p:cNvPr id="43" name="Text Box 830"/>
          <p:cNvSpPr txBox="1">
            <a:spLocks noChangeArrowheads="1"/>
          </p:cNvSpPr>
          <p:nvPr/>
        </p:nvSpPr>
        <p:spPr bwMode="auto">
          <a:xfrm>
            <a:off x="4655865" y="1804237"/>
            <a:ext cx="866161" cy="246221"/>
          </a:xfrm>
          <a:prstGeom prst="rect">
            <a:avLst/>
          </a:prstGeom>
          <a:noFill/>
          <a:ln w="12700">
            <a:noFill/>
            <a:miter lim="800000"/>
            <a:headEnd type="none" w="sm" len="sm"/>
            <a:tailEnd type="none" w="sm" len="sm"/>
          </a:ln>
          <a:effectLst>
            <a:prstShdw prst="shdw17" dist="17961" dir="2700000">
              <a:schemeClr val="accent1">
                <a:gamma/>
                <a:shade val="60000"/>
                <a:invGamma/>
              </a:schemeClr>
            </a:prstShdw>
          </a:effectLst>
        </p:spPr>
        <p:txBody>
          <a:bodyPr wrap="square" lIns="91440" tIns="45720" rIns="91440" bIns="45720">
            <a:spAutoFit/>
          </a:bodyPr>
          <a:lstStyle/>
          <a:p>
            <a:pPr eaLnBrk="0" hangingPunct="0">
              <a:defRPr/>
            </a:pPr>
            <a:r>
              <a:rPr lang="en-US" sz="1000" dirty="0">
                <a:latin typeface="Arial Narrow" pitchFamily="34" charset="0"/>
              </a:rPr>
              <a:t>103/103 CRs</a:t>
            </a:r>
          </a:p>
        </p:txBody>
      </p:sp>
      <p:grpSp>
        <p:nvGrpSpPr>
          <p:cNvPr id="45" name="Group 44"/>
          <p:cNvGrpSpPr/>
          <p:nvPr/>
        </p:nvGrpSpPr>
        <p:grpSpPr>
          <a:xfrm>
            <a:off x="7240485" y="5658485"/>
            <a:ext cx="495300" cy="400110"/>
            <a:chOff x="10478198" y="3886200"/>
            <a:chExt cx="495300" cy="400110"/>
          </a:xfrm>
        </p:grpSpPr>
        <p:sp>
          <p:nvSpPr>
            <p:cNvPr id="46" name="AutoShape 829"/>
            <p:cNvSpPr>
              <a:spLocks noChangeArrowheads="1"/>
            </p:cNvSpPr>
            <p:nvPr/>
          </p:nvSpPr>
          <p:spPr bwMode="auto">
            <a:xfrm>
              <a:off x="10545487" y="3969486"/>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47" name="TextBox 46"/>
            <p:cNvSpPr txBox="1"/>
            <p:nvPr/>
          </p:nvSpPr>
          <p:spPr>
            <a:xfrm>
              <a:off x="10478198" y="3886200"/>
              <a:ext cx="495300" cy="400110"/>
            </a:xfrm>
            <a:prstGeom prst="rect">
              <a:avLst/>
            </a:prstGeom>
            <a:noFill/>
            <a:ln>
              <a:noFill/>
            </a:ln>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sp>
        <p:nvSpPr>
          <p:cNvPr id="44" name="TextBox 43"/>
          <p:cNvSpPr txBox="1"/>
          <p:nvPr/>
        </p:nvSpPr>
        <p:spPr>
          <a:xfrm>
            <a:off x="7240485" y="5455227"/>
            <a:ext cx="1802827" cy="861774"/>
          </a:xfrm>
          <a:prstGeom prst="rect">
            <a:avLst/>
          </a:prstGeom>
          <a:noFill/>
          <a:ln>
            <a:solidFill>
              <a:schemeClr val="bg1">
                <a:lumMod val="85000"/>
              </a:schemeClr>
            </a:solidFill>
          </a:ln>
        </p:spPr>
        <p:txBody>
          <a:bodyPr wrap="square" lIns="91440" tIns="45720" rIns="91440" bIns="45720" rtlCol="0">
            <a:spAutoFit/>
          </a:bodyPr>
          <a:lstStyle/>
          <a:p>
            <a:r>
              <a:rPr lang="en-US" sz="1000" b="1" dirty="0">
                <a:latin typeface="Arial" pitchFamily="34" charset="0"/>
                <a:cs typeface="Arial" pitchFamily="34" charset="0"/>
              </a:rPr>
              <a:t>Legend:</a:t>
            </a:r>
          </a:p>
          <a:p>
            <a:endParaRPr lang="en-US" sz="1000" b="1" dirty="0">
              <a:latin typeface="Arial" pitchFamily="34" charset="0"/>
              <a:cs typeface="Arial" pitchFamily="34" charset="0"/>
            </a:endParaRPr>
          </a:p>
          <a:p>
            <a:r>
              <a:rPr lang="en-US" sz="1000" dirty="0">
                <a:latin typeface="Arial" pitchFamily="34" charset="0"/>
                <a:cs typeface="Arial" pitchFamily="34" charset="0"/>
              </a:rPr>
              <a:t>       Complete </a:t>
            </a:r>
          </a:p>
          <a:p>
            <a:endParaRPr lang="en-US" sz="1000" dirty="0">
              <a:latin typeface="Arial" pitchFamily="34" charset="0"/>
              <a:cs typeface="Arial" pitchFamily="34" charset="0"/>
            </a:endParaRPr>
          </a:p>
          <a:p>
            <a:r>
              <a:rPr lang="en-US" sz="1000" dirty="0">
                <a:latin typeface="Arial" pitchFamily="34" charset="0"/>
                <a:cs typeface="Arial" pitchFamily="34" charset="0"/>
              </a:rPr>
              <a:t>       In progress/upcoming</a:t>
            </a:r>
          </a:p>
        </p:txBody>
      </p:sp>
      <p:sp>
        <p:nvSpPr>
          <p:cNvPr id="48" name="AutoShape 829"/>
          <p:cNvSpPr>
            <a:spLocks noChangeArrowheads="1"/>
          </p:cNvSpPr>
          <p:nvPr/>
        </p:nvSpPr>
        <p:spPr bwMode="auto">
          <a:xfrm>
            <a:off x="7320512" y="6049031"/>
            <a:ext cx="180361" cy="219055"/>
          </a:xfrm>
          <a:prstGeom prst="diamond">
            <a:avLst/>
          </a:prstGeom>
          <a:solidFill>
            <a:srgbClr val="FF0000"/>
          </a:solidFill>
          <a:ln w="12700">
            <a:solidFill>
              <a:schemeClr val="bg1">
                <a:lumMod val="85000"/>
              </a:schemeClr>
            </a:solid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nchor="ctr"/>
          <a:lstStyle/>
          <a:p>
            <a:pPr eaLnBrk="0" hangingPunct="0">
              <a:defRPr/>
            </a:pPr>
            <a:endParaRPr lang="en-US" sz="1000" dirty="0">
              <a:latin typeface="Arial Narrow" pitchFamily="34" charset="0"/>
            </a:endParaRPr>
          </a:p>
        </p:txBody>
      </p:sp>
      <p:sp>
        <p:nvSpPr>
          <p:cNvPr id="37" name="Text Box 830"/>
          <p:cNvSpPr txBox="1">
            <a:spLocks noChangeArrowheads="1"/>
          </p:cNvSpPr>
          <p:nvPr/>
        </p:nvSpPr>
        <p:spPr bwMode="auto">
          <a:xfrm>
            <a:off x="8292353" y="4713691"/>
            <a:ext cx="990600" cy="246221"/>
          </a:xfrm>
          <a:prstGeom prst="rect">
            <a:avLst/>
          </a:prstGeom>
          <a:noFill/>
          <a:ln w="12700">
            <a:noFill/>
            <a:miter lim="800000"/>
            <a:headEnd type="none" w="sm" len="sm"/>
            <a:tailEnd type="none" w="sm" len="sm"/>
          </a:ln>
          <a:effectLst>
            <a:prstShdw prst="shdw17" dist="17961" dir="2700000">
              <a:schemeClr val="accent1">
                <a:gamma/>
                <a:shade val="60000"/>
                <a:invGamma/>
              </a:schemeClr>
            </a:prstShdw>
          </a:effectLst>
        </p:spPr>
        <p:txBody>
          <a:bodyPr wrap="square" lIns="91440" tIns="45720" rIns="91440" bIns="45720">
            <a:spAutoFit/>
          </a:bodyPr>
          <a:lstStyle/>
          <a:p>
            <a:r>
              <a:rPr lang="en-US" sz="1000" dirty="0" smtClean="0"/>
              <a:t>79/103 </a:t>
            </a:r>
            <a:r>
              <a:rPr lang="en-US" sz="1000" dirty="0"/>
              <a:t>DRs</a:t>
            </a:r>
          </a:p>
        </p:txBody>
      </p:sp>
      <p:sp>
        <p:nvSpPr>
          <p:cNvPr id="38" name="TextBox 37"/>
          <p:cNvSpPr txBox="1"/>
          <p:nvPr/>
        </p:nvSpPr>
        <p:spPr>
          <a:xfrm>
            <a:off x="5326825" y="3184239"/>
            <a:ext cx="495300" cy="400110"/>
          </a:xfrm>
          <a:prstGeom prst="rect">
            <a:avLst/>
          </a:prstGeom>
          <a:noFill/>
        </p:spPr>
        <p:txBody>
          <a:bodyPr wrap="square" lIns="91440" tIns="45720" rIns="91440" bIns="45720" rtlCol="0">
            <a:spAutoFit/>
          </a:bodyPr>
          <a:lstStyle/>
          <a:p>
            <a:r>
              <a:rPr lang="en-US" sz="2000" b="1" dirty="0" smtClean="0">
                <a:solidFill>
                  <a:srgbClr val="00B050"/>
                </a:solidFill>
                <a:sym typeface="Wingdings 2"/>
              </a:rPr>
              <a:t></a:t>
            </a:r>
            <a:endParaRPr lang="en-US" sz="2000" b="1" dirty="0">
              <a:solidFill>
                <a:srgbClr val="00B050"/>
              </a:solidFill>
            </a:endParaRPr>
          </a:p>
        </p:txBody>
      </p:sp>
      <p:grpSp>
        <p:nvGrpSpPr>
          <p:cNvPr id="39" name="Group 38"/>
          <p:cNvGrpSpPr/>
          <p:nvPr/>
        </p:nvGrpSpPr>
        <p:grpSpPr>
          <a:xfrm>
            <a:off x="4724400" y="2012055"/>
            <a:ext cx="495300" cy="400110"/>
            <a:chOff x="10496128" y="3886200"/>
            <a:chExt cx="495300" cy="400110"/>
          </a:xfrm>
        </p:grpSpPr>
        <p:sp>
          <p:nvSpPr>
            <p:cNvPr id="52" name="AutoShape 829"/>
            <p:cNvSpPr>
              <a:spLocks noChangeArrowheads="1"/>
            </p:cNvSpPr>
            <p:nvPr/>
          </p:nvSpPr>
          <p:spPr bwMode="auto">
            <a:xfrm>
              <a:off x="10545487" y="3969486"/>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53" name="TextBox 52"/>
            <p:cNvSpPr txBox="1"/>
            <p:nvPr/>
          </p:nvSpPr>
          <p:spPr>
            <a:xfrm>
              <a:off x="10496128" y="3886200"/>
              <a:ext cx="495300" cy="400110"/>
            </a:xfrm>
            <a:prstGeom prst="rect">
              <a:avLst/>
            </a:prstGeom>
            <a:noFill/>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sp>
        <p:nvSpPr>
          <p:cNvPr id="49" name="Title 1"/>
          <p:cNvSpPr txBox="1">
            <a:spLocks/>
          </p:cNvSpPr>
          <p:nvPr/>
        </p:nvSpPr>
        <p:spPr bwMode="auto">
          <a:xfrm>
            <a:off x="228600" y="487680"/>
            <a:ext cx="8763000" cy="655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fontAlgn="base">
              <a:spcBef>
                <a:spcPct val="0"/>
              </a:spcBef>
              <a:spcAft>
                <a:spcPct val="0"/>
              </a:spcAft>
              <a:defRPr sz="5400" b="1" kern="1200">
                <a:solidFill>
                  <a:srgbClr val="373874"/>
                </a:solidFill>
                <a:latin typeface="Times New Roman" pitchFamily="18" charset="0"/>
                <a:ea typeface="+mj-ea"/>
                <a:cs typeface="Times New Roman" pitchFamily="18" charset="0"/>
              </a:defRPr>
            </a:lvl1pPr>
            <a:lvl2pPr algn="l" rtl="0" fontAlgn="base">
              <a:spcBef>
                <a:spcPct val="0"/>
              </a:spcBef>
              <a:spcAft>
                <a:spcPct val="0"/>
              </a:spcAft>
              <a:defRPr sz="3600" b="1">
                <a:solidFill>
                  <a:srgbClr val="373874"/>
                </a:solidFill>
                <a:latin typeface="Arial Narrow" pitchFamily="34" charset="0"/>
              </a:defRPr>
            </a:lvl2pPr>
            <a:lvl3pPr algn="l" rtl="0" fontAlgn="base">
              <a:spcBef>
                <a:spcPct val="0"/>
              </a:spcBef>
              <a:spcAft>
                <a:spcPct val="0"/>
              </a:spcAft>
              <a:defRPr sz="3600" b="1">
                <a:solidFill>
                  <a:srgbClr val="373874"/>
                </a:solidFill>
                <a:latin typeface="Arial Narrow" pitchFamily="34" charset="0"/>
              </a:defRPr>
            </a:lvl3pPr>
            <a:lvl4pPr algn="l" rtl="0" fontAlgn="base">
              <a:spcBef>
                <a:spcPct val="0"/>
              </a:spcBef>
              <a:spcAft>
                <a:spcPct val="0"/>
              </a:spcAft>
              <a:defRPr sz="3600" b="1">
                <a:solidFill>
                  <a:srgbClr val="373874"/>
                </a:solidFill>
                <a:latin typeface="Arial Narrow" pitchFamily="34" charset="0"/>
              </a:defRPr>
            </a:lvl4pPr>
            <a:lvl5pPr algn="l" rtl="0" fontAlgn="base">
              <a:spcBef>
                <a:spcPct val="0"/>
              </a:spcBef>
              <a:spcAft>
                <a:spcPct val="0"/>
              </a:spcAft>
              <a:defRPr sz="3600" b="1">
                <a:solidFill>
                  <a:srgbClr val="373874"/>
                </a:solidFill>
                <a:latin typeface="Arial Narrow" pitchFamily="34" charset="0"/>
              </a:defRPr>
            </a:lvl5pPr>
            <a:lvl6pPr marL="457200" algn="l" rtl="0" fontAlgn="base">
              <a:spcBef>
                <a:spcPct val="0"/>
              </a:spcBef>
              <a:spcAft>
                <a:spcPct val="0"/>
              </a:spcAft>
              <a:defRPr sz="3600" b="1">
                <a:solidFill>
                  <a:srgbClr val="373874"/>
                </a:solidFill>
                <a:latin typeface="Arial Narrow" pitchFamily="34" charset="0"/>
              </a:defRPr>
            </a:lvl6pPr>
            <a:lvl7pPr marL="914400" algn="l" rtl="0" fontAlgn="base">
              <a:spcBef>
                <a:spcPct val="0"/>
              </a:spcBef>
              <a:spcAft>
                <a:spcPct val="0"/>
              </a:spcAft>
              <a:defRPr sz="3600" b="1">
                <a:solidFill>
                  <a:srgbClr val="373874"/>
                </a:solidFill>
                <a:latin typeface="Arial Narrow" pitchFamily="34" charset="0"/>
              </a:defRPr>
            </a:lvl7pPr>
            <a:lvl8pPr marL="1371600" algn="l" rtl="0" fontAlgn="base">
              <a:spcBef>
                <a:spcPct val="0"/>
              </a:spcBef>
              <a:spcAft>
                <a:spcPct val="0"/>
              </a:spcAft>
              <a:defRPr sz="3600" b="1">
                <a:solidFill>
                  <a:srgbClr val="373874"/>
                </a:solidFill>
                <a:latin typeface="Arial Narrow" pitchFamily="34" charset="0"/>
              </a:defRPr>
            </a:lvl8pPr>
            <a:lvl9pPr marL="1828800" algn="l" rtl="0" fontAlgn="base">
              <a:spcBef>
                <a:spcPct val="0"/>
              </a:spcBef>
              <a:spcAft>
                <a:spcPct val="0"/>
              </a:spcAft>
              <a:defRPr sz="3600" b="1">
                <a:solidFill>
                  <a:srgbClr val="373874"/>
                </a:solidFill>
                <a:latin typeface="Arial Narrow" pitchFamily="34" charset="0"/>
              </a:defRPr>
            </a:lvl9pPr>
          </a:lstStyle>
          <a:p>
            <a:r>
              <a:rPr lang="en-CA" sz="4000" dirty="0" smtClean="0">
                <a:latin typeface="Arial Narrow" pitchFamily="34" charset="0"/>
              </a:rPr>
              <a:t>Project Update: Milestones</a:t>
            </a:r>
            <a:endParaRPr lang="en-CA" sz="4000" dirty="0">
              <a:latin typeface="Arial Narrow" pitchFamily="34" charset="0"/>
            </a:endParaRPr>
          </a:p>
        </p:txBody>
      </p:sp>
      <p:sp>
        <p:nvSpPr>
          <p:cNvPr id="59" name="Rounded Rectangle 58"/>
          <p:cNvSpPr/>
          <p:nvPr/>
        </p:nvSpPr>
        <p:spPr>
          <a:xfrm>
            <a:off x="76200" y="5105400"/>
            <a:ext cx="3854921" cy="1752600"/>
          </a:xfrm>
          <a:prstGeom prst="roundRect">
            <a:avLst/>
          </a:prstGeom>
          <a:solidFill>
            <a:schemeClr val="bg1"/>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0" name="Content Placeholder 2"/>
          <p:cNvSpPr>
            <a:spLocks noGrp="1"/>
          </p:cNvSpPr>
          <p:nvPr>
            <p:ph idx="1"/>
          </p:nvPr>
        </p:nvSpPr>
        <p:spPr>
          <a:xfrm>
            <a:off x="304800" y="5303817"/>
            <a:ext cx="6400800" cy="639783"/>
          </a:xfrm>
        </p:spPr>
        <p:txBody>
          <a:bodyPr/>
          <a:lstStyle/>
          <a:p>
            <a:pPr>
              <a:spcBef>
                <a:spcPts val="0"/>
              </a:spcBef>
            </a:pPr>
            <a:r>
              <a:rPr lang="en-US" sz="1200" b="1" dirty="0" smtClean="0">
                <a:latin typeface="Arial" pitchFamily="34" charset="0"/>
                <a:cs typeface="Arial" pitchFamily="34" charset="0"/>
              </a:rPr>
              <a:t>Key Updates as of Sept 18, 2013</a:t>
            </a:r>
          </a:p>
          <a:p>
            <a:pPr>
              <a:spcBef>
                <a:spcPts val="0"/>
              </a:spcBef>
            </a:pPr>
            <a:endParaRPr lang="en-US" sz="500" b="1" dirty="0" smtClean="0">
              <a:latin typeface="Arial" pitchFamily="34" charset="0"/>
              <a:cs typeface="Arial" pitchFamily="34" charset="0"/>
            </a:endParaRPr>
          </a:p>
          <a:p>
            <a:pPr marL="171450" indent="-171450">
              <a:spcBef>
                <a:spcPts val="0"/>
              </a:spcBef>
              <a:buFont typeface="Arial" pitchFamily="34" charset="0"/>
              <a:buChar char="•"/>
            </a:pPr>
            <a:r>
              <a:rPr lang="en-US" sz="1200" dirty="0" smtClean="0">
                <a:latin typeface="Arial" pitchFamily="34" charset="0"/>
                <a:cs typeface="Arial" pitchFamily="34" charset="0"/>
              </a:rPr>
              <a:t>77% </a:t>
            </a:r>
            <a:r>
              <a:rPr lang="en-US" sz="1200" dirty="0">
                <a:latin typeface="Arial" pitchFamily="34" charset="0"/>
                <a:cs typeface="Arial" pitchFamily="34" charset="0"/>
              </a:rPr>
              <a:t>of DR units currently installed (</a:t>
            </a:r>
            <a:r>
              <a:rPr lang="en-US" sz="1200" dirty="0" smtClean="0">
                <a:latin typeface="Arial" pitchFamily="34" charset="0"/>
                <a:cs typeface="Arial" pitchFamily="34" charset="0"/>
              </a:rPr>
              <a:t>79/103 DRs)</a:t>
            </a:r>
            <a:endParaRPr lang="en-US" sz="2400" dirty="0" smtClean="0"/>
          </a:p>
        </p:txBody>
      </p:sp>
      <p:graphicFrame>
        <p:nvGraphicFramePr>
          <p:cNvPr id="61" name="Table 60"/>
          <p:cNvGraphicFramePr>
            <a:graphicFrameLocks noGrp="1"/>
          </p:cNvGraphicFramePr>
          <p:nvPr>
            <p:extLst>
              <p:ext uri="{D42A27DB-BD31-4B8C-83A1-F6EECF244321}">
                <p14:modId xmlns:p14="http://schemas.microsoft.com/office/powerpoint/2010/main" val="944661345"/>
              </p:ext>
            </p:extLst>
          </p:nvPr>
        </p:nvGraphicFramePr>
        <p:xfrm>
          <a:off x="457200" y="5867400"/>
          <a:ext cx="2635337" cy="975360"/>
        </p:xfrm>
        <a:graphic>
          <a:graphicData uri="http://schemas.openxmlformats.org/drawingml/2006/table">
            <a:tbl>
              <a:tblPr firstRow="1" bandRow="1">
                <a:tableStyleId>{3B4B98B0-60AC-42C2-AFA5-B58CD77FA1E5}</a:tableStyleId>
              </a:tblPr>
              <a:tblGrid>
                <a:gridCol w="1339937"/>
                <a:gridCol w="685800"/>
                <a:gridCol w="609600"/>
              </a:tblGrid>
              <a:tr h="228600">
                <a:tc>
                  <a:txBody>
                    <a:bodyPr/>
                    <a:lstStyle/>
                    <a:p>
                      <a:r>
                        <a:rPr lang="en-US" sz="1000" dirty="0" smtClean="0"/>
                        <a:t>Procurement Option</a:t>
                      </a:r>
                      <a:endParaRPr lang="en-US" sz="1000" dirty="0">
                        <a:latin typeface="Arial" pitchFamily="34" charset="0"/>
                        <a:cs typeface="Arial" pitchFamily="34" charset="0"/>
                      </a:endParaRPr>
                    </a:p>
                  </a:txBody>
                  <a:tcPr/>
                </a:tc>
                <a:tc>
                  <a:txBody>
                    <a:bodyPr/>
                    <a:lstStyle/>
                    <a:p>
                      <a:pPr algn="ctr"/>
                      <a:r>
                        <a:rPr lang="en-US" sz="1000" dirty="0" smtClean="0"/>
                        <a:t># of Sites</a:t>
                      </a:r>
                      <a:endParaRPr lang="en-US" sz="1000" dirty="0">
                        <a:latin typeface="Arial" pitchFamily="34" charset="0"/>
                        <a:cs typeface="Arial" pitchFamily="34" charset="0"/>
                      </a:endParaRPr>
                    </a:p>
                  </a:txBody>
                  <a:tcPr/>
                </a:tc>
                <a:tc>
                  <a:txBody>
                    <a:bodyPr/>
                    <a:lstStyle/>
                    <a:p>
                      <a:pPr algn="ctr"/>
                      <a:r>
                        <a:rPr lang="en-US" sz="1000" dirty="0" smtClean="0"/>
                        <a:t># of CRs</a:t>
                      </a:r>
                      <a:endParaRPr lang="en-US" sz="1000" dirty="0">
                        <a:latin typeface="Arial" pitchFamily="34" charset="0"/>
                        <a:cs typeface="Arial" pitchFamily="34" charset="0"/>
                      </a:endParaRPr>
                    </a:p>
                  </a:txBody>
                  <a:tcPr/>
                </a:tc>
              </a:tr>
              <a:tr h="0">
                <a:tc>
                  <a:txBody>
                    <a:bodyPr/>
                    <a:lstStyle/>
                    <a:p>
                      <a:r>
                        <a:rPr lang="en-US" sz="1000" dirty="0" smtClean="0"/>
                        <a:t>Centralized</a:t>
                      </a:r>
                      <a:endParaRPr lang="en-US" sz="1000" dirty="0">
                        <a:latin typeface="Arial" pitchFamily="34" charset="0"/>
                        <a:cs typeface="Arial" pitchFamily="34" charset="0"/>
                      </a:endParaRPr>
                    </a:p>
                  </a:txBody>
                  <a:tcPr/>
                </a:tc>
                <a:tc>
                  <a:txBody>
                    <a:bodyPr/>
                    <a:lstStyle/>
                    <a:p>
                      <a:pPr algn="ctr"/>
                      <a:r>
                        <a:rPr lang="en-US" sz="1000" dirty="0" smtClean="0"/>
                        <a:t>25</a:t>
                      </a:r>
                      <a:endParaRPr lang="en-US" sz="1000" dirty="0">
                        <a:latin typeface="Arial" pitchFamily="34" charset="0"/>
                        <a:cs typeface="Arial" pitchFamily="34" charset="0"/>
                      </a:endParaRPr>
                    </a:p>
                  </a:txBody>
                  <a:tcPr/>
                </a:tc>
                <a:tc>
                  <a:txBody>
                    <a:bodyPr/>
                    <a:lstStyle/>
                    <a:p>
                      <a:pPr algn="ctr"/>
                      <a:r>
                        <a:rPr lang="en-US" sz="1000" dirty="0" smtClean="0"/>
                        <a:t>27</a:t>
                      </a:r>
                      <a:endParaRPr lang="en-US" sz="1000" dirty="0">
                        <a:latin typeface="Arial" pitchFamily="34" charset="0"/>
                        <a:cs typeface="Arial" pitchFamily="34" charset="0"/>
                      </a:endParaRPr>
                    </a:p>
                  </a:txBody>
                  <a:tcPr/>
                </a:tc>
              </a:tr>
              <a:tr h="154922">
                <a:tc>
                  <a:txBody>
                    <a:bodyPr/>
                    <a:lstStyle/>
                    <a:p>
                      <a:r>
                        <a:rPr lang="en-US" sz="1000" dirty="0" smtClean="0"/>
                        <a:t>Independent</a:t>
                      </a:r>
                      <a:endParaRPr lang="en-US" sz="1000" dirty="0">
                        <a:latin typeface="Arial" pitchFamily="34" charset="0"/>
                        <a:cs typeface="Arial" pitchFamily="34" charset="0"/>
                      </a:endParaRPr>
                    </a:p>
                  </a:txBody>
                  <a:tcPr/>
                </a:tc>
                <a:tc>
                  <a:txBody>
                    <a:bodyPr/>
                    <a:lstStyle/>
                    <a:p>
                      <a:pPr algn="ctr"/>
                      <a:r>
                        <a:rPr lang="en-US" sz="1000" dirty="0" smtClean="0"/>
                        <a:t>72</a:t>
                      </a:r>
                      <a:endParaRPr lang="en-US" sz="1000" dirty="0">
                        <a:latin typeface="Arial" pitchFamily="34" charset="0"/>
                        <a:cs typeface="Arial" pitchFamily="34" charset="0"/>
                      </a:endParaRPr>
                    </a:p>
                  </a:txBody>
                  <a:tcPr/>
                </a:tc>
                <a:tc>
                  <a:txBody>
                    <a:bodyPr/>
                    <a:lstStyle/>
                    <a:p>
                      <a:pPr algn="ctr"/>
                      <a:r>
                        <a:rPr lang="en-US" sz="1000" dirty="0" smtClean="0"/>
                        <a:t>76</a:t>
                      </a:r>
                      <a:endParaRPr lang="en-US" sz="1000" dirty="0">
                        <a:latin typeface="Arial" pitchFamily="34" charset="0"/>
                        <a:cs typeface="Arial" pitchFamily="34" charset="0"/>
                      </a:endParaRPr>
                    </a:p>
                  </a:txBody>
                  <a:tcPr/>
                </a:tc>
              </a:tr>
              <a:tr h="137160">
                <a:tc>
                  <a:txBody>
                    <a:bodyPr/>
                    <a:lstStyle/>
                    <a:p>
                      <a:r>
                        <a:rPr lang="en-US" sz="1000" b="1" dirty="0" smtClean="0"/>
                        <a:t>Total</a:t>
                      </a:r>
                      <a:endParaRPr lang="en-US" sz="1000" b="1" dirty="0">
                        <a:latin typeface="Arial" pitchFamily="34" charset="0"/>
                        <a:cs typeface="Arial" pitchFamily="34" charset="0"/>
                      </a:endParaRPr>
                    </a:p>
                  </a:txBody>
                  <a:tcPr/>
                </a:tc>
                <a:tc>
                  <a:txBody>
                    <a:bodyPr/>
                    <a:lstStyle/>
                    <a:p>
                      <a:pPr algn="ctr"/>
                      <a:r>
                        <a:rPr lang="en-US" sz="1000" b="1" dirty="0" smtClean="0"/>
                        <a:t>97</a:t>
                      </a:r>
                      <a:endParaRPr lang="en-US" sz="1000" b="1" dirty="0">
                        <a:latin typeface="Arial" pitchFamily="34" charset="0"/>
                        <a:cs typeface="Arial" pitchFamily="34" charset="0"/>
                      </a:endParaRPr>
                    </a:p>
                  </a:txBody>
                  <a:tcPr/>
                </a:tc>
                <a:tc>
                  <a:txBody>
                    <a:bodyPr/>
                    <a:lstStyle/>
                    <a:p>
                      <a:pPr algn="ctr"/>
                      <a:r>
                        <a:rPr lang="en-US" sz="1000" b="1" dirty="0" smtClean="0"/>
                        <a:t>103</a:t>
                      </a:r>
                      <a:endParaRPr lang="en-US" sz="1000" b="1" dirty="0">
                        <a:latin typeface="Arial" pitchFamily="34" charset="0"/>
                        <a:cs typeface="Arial" pitchFamily="34" charset="0"/>
                      </a:endParaRPr>
                    </a:p>
                  </a:txBody>
                  <a:tcPr/>
                </a:tc>
              </a:tr>
            </a:tbl>
          </a:graphicData>
        </a:graphic>
      </p:graphicFrame>
      <p:sp>
        <p:nvSpPr>
          <p:cNvPr id="63" name="Text Box 830"/>
          <p:cNvSpPr txBox="1">
            <a:spLocks noChangeArrowheads="1"/>
          </p:cNvSpPr>
          <p:nvPr/>
        </p:nvSpPr>
        <p:spPr bwMode="auto">
          <a:xfrm>
            <a:off x="5791200" y="4477861"/>
            <a:ext cx="990600" cy="246221"/>
          </a:xfrm>
          <a:prstGeom prst="rect">
            <a:avLst/>
          </a:prstGeom>
          <a:noFill/>
          <a:ln w="12700">
            <a:noFill/>
            <a:miter lim="800000"/>
            <a:headEnd type="none" w="sm" len="sm"/>
            <a:tailEnd type="none" w="sm" len="sm"/>
          </a:ln>
          <a:effectLst>
            <a:prstShdw prst="shdw17" dist="17961" dir="2700000">
              <a:schemeClr val="accent1">
                <a:gamma/>
                <a:shade val="60000"/>
                <a:invGamma/>
              </a:schemeClr>
            </a:prstShdw>
          </a:effectLst>
        </p:spPr>
        <p:txBody>
          <a:bodyPr wrap="square" lIns="91440" tIns="45720" rIns="91440" bIns="45720">
            <a:spAutoFit/>
          </a:bodyPr>
          <a:lstStyle/>
          <a:p>
            <a:r>
              <a:rPr lang="en-US" sz="1000" dirty="0" smtClean="0"/>
              <a:t>96/103 </a:t>
            </a:r>
            <a:r>
              <a:rPr lang="en-US" sz="1000" dirty="0"/>
              <a:t>DRs</a:t>
            </a:r>
          </a:p>
        </p:txBody>
      </p:sp>
      <p:grpSp>
        <p:nvGrpSpPr>
          <p:cNvPr id="65" name="Group 64"/>
          <p:cNvGrpSpPr/>
          <p:nvPr/>
        </p:nvGrpSpPr>
        <p:grpSpPr>
          <a:xfrm>
            <a:off x="5105400" y="2895600"/>
            <a:ext cx="495300" cy="400110"/>
            <a:chOff x="3435821" y="2283895"/>
            <a:chExt cx="495300" cy="400110"/>
          </a:xfrm>
        </p:grpSpPr>
        <p:sp>
          <p:nvSpPr>
            <p:cNvPr id="66" name="AutoShape 829"/>
            <p:cNvSpPr>
              <a:spLocks noChangeArrowheads="1"/>
            </p:cNvSpPr>
            <p:nvPr/>
          </p:nvSpPr>
          <p:spPr bwMode="auto">
            <a:xfrm>
              <a:off x="3506826" y="2374423"/>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67" name="TextBox 66"/>
            <p:cNvSpPr txBox="1"/>
            <p:nvPr/>
          </p:nvSpPr>
          <p:spPr>
            <a:xfrm>
              <a:off x="3435821" y="2283895"/>
              <a:ext cx="495300" cy="400110"/>
            </a:xfrm>
            <a:prstGeom prst="rect">
              <a:avLst/>
            </a:prstGeom>
            <a:noFill/>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grpSp>
        <p:nvGrpSpPr>
          <p:cNvPr id="68" name="Group 67"/>
          <p:cNvGrpSpPr/>
          <p:nvPr/>
        </p:nvGrpSpPr>
        <p:grpSpPr>
          <a:xfrm>
            <a:off x="4724400" y="2571690"/>
            <a:ext cx="495300" cy="400110"/>
            <a:chOff x="3435821" y="2283895"/>
            <a:chExt cx="495300" cy="400110"/>
          </a:xfrm>
        </p:grpSpPr>
        <p:sp>
          <p:nvSpPr>
            <p:cNvPr id="69" name="AutoShape 829"/>
            <p:cNvSpPr>
              <a:spLocks noChangeArrowheads="1"/>
            </p:cNvSpPr>
            <p:nvPr/>
          </p:nvSpPr>
          <p:spPr bwMode="auto">
            <a:xfrm>
              <a:off x="3506826" y="2374423"/>
              <a:ext cx="180361" cy="219055"/>
            </a:xfrm>
            <a:prstGeom prst="diamond">
              <a:avLst/>
            </a:prstGeom>
            <a:solidFill>
              <a:srgbClr val="FF0000"/>
            </a:solidFill>
            <a:ln w="12700">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0" hangingPunct="0">
                <a:defRPr/>
              </a:pPr>
              <a:endParaRPr lang="en-US" sz="1000" dirty="0">
                <a:latin typeface="Arial Narrow" pitchFamily="34" charset="0"/>
              </a:endParaRPr>
            </a:p>
          </p:txBody>
        </p:sp>
        <p:sp>
          <p:nvSpPr>
            <p:cNvPr id="70" name="TextBox 69"/>
            <p:cNvSpPr txBox="1"/>
            <p:nvPr/>
          </p:nvSpPr>
          <p:spPr>
            <a:xfrm>
              <a:off x="3435821" y="2283895"/>
              <a:ext cx="495300" cy="400110"/>
            </a:xfrm>
            <a:prstGeom prst="rect">
              <a:avLst/>
            </a:prstGeom>
            <a:noFill/>
          </p:spPr>
          <p:txBody>
            <a:bodyPr wrap="square" rtlCol="0">
              <a:spAutoFit/>
            </a:bodyPr>
            <a:lstStyle/>
            <a:p>
              <a:r>
                <a:rPr lang="en-US" sz="2000" b="1" dirty="0">
                  <a:solidFill>
                    <a:srgbClr val="00B050"/>
                  </a:solidFill>
                  <a:sym typeface="Wingdings 2"/>
                </a:rPr>
                <a:t></a:t>
              </a:r>
              <a:endParaRPr lang="en-US" sz="2000" b="1" dirty="0">
                <a:solidFill>
                  <a:srgbClr val="00B050"/>
                </a:solidFill>
              </a:endParaRPr>
            </a:p>
          </p:txBody>
        </p:sp>
      </p:grpSp>
      <p:sp>
        <p:nvSpPr>
          <p:cNvPr id="50" name="TextBox 49"/>
          <p:cNvSpPr txBox="1"/>
          <p:nvPr/>
        </p:nvSpPr>
        <p:spPr>
          <a:xfrm>
            <a:off x="5507186" y="3524664"/>
            <a:ext cx="495300" cy="400110"/>
          </a:xfrm>
          <a:prstGeom prst="rect">
            <a:avLst/>
          </a:prstGeom>
          <a:noFill/>
        </p:spPr>
        <p:txBody>
          <a:bodyPr wrap="square" lIns="91440" tIns="45720" rIns="91440" bIns="45720" rtlCol="0">
            <a:spAutoFit/>
          </a:bodyPr>
          <a:lstStyle/>
          <a:p>
            <a:r>
              <a:rPr lang="en-US" sz="2000" b="1" dirty="0" smtClean="0">
                <a:solidFill>
                  <a:srgbClr val="00B050"/>
                </a:solidFill>
                <a:sym typeface="Wingdings 2"/>
              </a:rPr>
              <a:t></a:t>
            </a:r>
            <a:endParaRPr lang="en-US" sz="2000" b="1" dirty="0">
              <a:solidFill>
                <a:srgbClr val="00B050"/>
              </a:solidFill>
            </a:endParaRPr>
          </a:p>
        </p:txBody>
      </p:sp>
    </p:spTree>
    <p:extLst>
      <p:ext uri="{BB962C8B-B14F-4D97-AF65-F5344CB8AC3E}">
        <p14:creationId xmlns:p14="http://schemas.microsoft.com/office/powerpoint/2010/main" val="2803065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473439" cy="1039091"/>
          </a:xfrm>
        </p:spPr>
        <p:txBody>
          <a:bodyPr/>
          <a:lstStyle/>
          <a:p>
            <a:r>
              <a:rPr lang="en-US" sz="3600" dirty="0" smtClean="0"/>
              <a:t>Cumulative Number </a:t>
            </a:r>
            <a:r>
              <a:rPr lang="en-US" sz="3600" dirty="0"/>
              <a:t>of DR units </a:t>
            </a:r>
            <a:r>
              <a:rPr lang="en-US" sz="3600" dirty="0" smtClean="0"/>
              <a:t>Installed</a:t>
            </a:r>
            <a:endParaRPr lang="en-US" sz="3600" dirty="0"/>
          </a:p>
        </p:txBody>
      </p:sp>
      <p:sp>
        <p:nvSpPr>
          <p:cNvPr id="4" name="Slide Number Placeholder 3"/>
          <p:cNvSpPr>
            <a:spLocks noGrp="1"/>
          </p:cNvSpPr>
          <p:nvPr>
            <p:ph type="sldNum" sz="quarter" idx="11"/>
          </p:nvPr>
        </p:nvSpPr>
        <p:spPr/>
        <p:txBody>
          <a:bodyPr/>
          <a:lstStyle/>
          <a:p>
            <a:pPr>
              <a:defRPr/>
            </a:pPr>
            <a:fld id="{545FD99A-99A3-4E01-B931-83B17ACB165C}" type="slidenum">
              <a:rPr lang="en-US" smtClean="0"/>
              <a:pPr>
                <a:defRPr/>
              </a:pPr>
              <a:t>16</a:t>
            </a:fld>
            <a:endParaRPr lang="en-US" dirty="0"/>
          </a:p>
        </p:txBody>
      </p:sp>
      <p:sp>
        <p:nvSpPr>
          <p:cNvPr id="5" name="TextBox 4"/>
          <p:cNvSpPr txBox="1"/>
          <p:nvPr/>
        </p:nvSpPr>
        <p:spPr>
          <a:xfrm>
            <a:off x="390865" y="5777897"/>
            <a:ext cx="4333535" cy="646331"/>
          </a:xfrm>
          <a:prstGeom prst="rect">
            <a:avLst/>
          </a:prstGeom>
          <a:noFill/>
        </p:spPr>
        <p:txBody>
          <a:bodyPr wrap="square" rtlCol="0">
            <a:spAutoFit/>
          </a:bodyPr>
          <a:lstStyle/>
          <a:p>
            <a:r>
              <a:rPr lang="en-US" dirty="0" smtClean="0"/>
              <a:t>Total DRs installed as of Sept 18</a:t>
            </a:r>
            <a:r>
              <a:rPr lang="en-US" baseline="30000" dirty="0" smtClean="0"/>
              <a:t>th</a:t>
            </a:r>
            <a:r>
              <a:rPr lang="en-US" dirty="0" smtClean="0"/>
              <a:t> = 79</a:t>
            </a:r>
            <a:endParaRPr lang="en-US" dirty="0" smtClean="0">
              <a:solidFill>
                <a:srgbClr val="FF0000"/>
              </a:solidFill>
            </a:endParaRPr>
          </a:p>
          <a:p>
            <a:r>
              <a:rPr lang="en-US" dirty="0" smtClean="0"/>
              <a:t>(based on sites estimated installation dates)</a:t>
            </a:r>
            <a:endParaRPr lang="en-US" dirty="0"/>
          </a:p>
        </p:txBody>
      </p:sp>
      <p:pic>
        <p:nvPicPr>
          <p:cNvPr id="3076"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490" t="3144" r="1352" b="8825"/>
          <a:stretch/>
        </p:blipFill>
        <p:spPr bwMode="auto">
          <a:xfrm>
            <a:off x="76201" y="1435943"/>
            <a:ext cx="8991599" cy="3821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1447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19600"/>
            <a:ext cx="7772400" cy="1362075"/>
          </a:xfrm>
        </p:spPr>
        <p:txBody>
          <a:bodyPr/>
          <a:lstStyle/>
          <a:p>
            <a:r>
              <a:rPr lang="en-US" dirty="0" smtClean="0"/>
              <a:t>Appendix</a:t>
            </a:r>
            <a:br>
              <a:rPr lang="en-US" dirty="0" smtClean="0"/>
            </a:br>
            <a:endParaRPr lang="en-US" dirty="0"/>
          </a:p>
        </p:txBody>
      </p:sp>
      <p:sp>
        <p:nvSpPr>
          <p:cNvPr id="3" name="Text Placeholder 2"/>
          <p:cNvSpPr>
            <a:spLocks noGrp="1"/>
          </p:cNvSpPr>
          <p:nvPr>
            <p:ph type="body" idx="1"/>
          </p:nvPr>
        </p:nvSpPr>
        <p:spPr>
          <a:xfrm>
            <a:off x="685800" y="3810000"/>
            <a:ext cx="7772400" cy="1500187"/>
          </a:xfrm>
        </p:spPr>
        <p:txBody>
          <a:bodyPr/>
          <a:lstStyle/>
          <a:p>
            <a:r>
              <a:rPr lang="en-US" dirty="0" smtClean="0"/>
              <a:t>Examples of products that are part of the OBSP Quality </a:t>
            </a:r>
            <a:r>
              <a:rPr lang="en-US" dirty="0"/>
              <a:t>A</a:t>
            </a:r>
            <a:r>
              <a:rPr lang="en-US" dirty="0" smtClean="0"/>
              <a:t>ssurance </a:t>
            </a:r>
            <a:r>
              <a:rPr lang="en-US" dirty="0"/>
              <a:t>P</a:t>
            </a:r>
            <a:r>
              <a:rPr lang="en-US" dirty="0" smtClean="0"/>
              <a:t>rogram</a:t>
            </a:r>
            <a:endParaRPr lang="en-US" dirty="0"/>
          </a:p>
        </p:txBody>
      </p:sp>
      <p:sp>
        <p:nvSpPr>
          <p:cNvPr id="4" name="Slide Number Placeholder 3"/>
          <p:cNvSpPr>
            <a:spLocks noGrp="1"/>
          </p:cNvSpPr>
          <p:nvPr>
            <p:ph type="sldNum" sz="quarter" idx="12"/>
          </p:nvPr>
        </p:nvSpPr>
        <p:spPr/>
        <p:txBody>
          <a:bodyPr/>
          <a:lstStyle/>
          <a:p>
            <a:fld id="{E8520115-4D69-42DB-8783-27744D739694}" type="slidenum">
              <a:rPr lang="en-US" smtClean="0"/>
              <a:t>17</a:t>
            </a:fld>
            <a:endParaRPr lang="en-US"/>
          </a:p>
        </p:txBody>
      </p:sp>
    </p:spTree>
    <p:extLst>
      <p:ext uri="{BB962C8B-B14F-4D97-AF65-F5344CB8AC3E}">
        <p14:creationId xmlns:p14="http://schemas.microsoft.com/office/powerpoint/2010/main" val="1074631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Radiologist Program Outcomes Report</a:t>
            </a:r>
            <a:endParaRPr lang="en-US" sz="4000"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867" r="5494" b="29365"/>
          <a:stretch/>
        </p:blipFill>
        <p:spPr>
          <a:xfrm>
            <a:off x="963877" y="1219182"/>
            <a:ext cx="6553200" cy="5595276"/>
          </a:xfrm>
          <a:prstGeom prst="rect">
            <a:avLst/>
          </a:prstGeom>
        </p:spPr>
      </p:pic>
      <p:sp>
        <p:nvSpPr>
          <p:cNvPr id="6" name="TextBox 2"/>
          <p:cNvSpPr txBox="1"/>
          <p:nvPr/>
        </p:nvSpPr>
        <p:spPr>
          <a:xfrm>
            <a:off x="6297877" y="1295382"/>
            <a:ext cx="2281394" cy="800219"/>
          </a:xfrm>
          <a:prstGeom prst="rect">
            <a:avLst/>
          </a:prstGeom>
          <a:solidFill>
            <a:schemeClr val="bg1"/>
          </a:solidFill>
          <a:ln>
            <a:solidFill>
              <a:schemeClr val="tx1"/>
            </a:solidFill>
          </a:ln>
        </p:spPr>
        <p:txBody>
          <a:bodyPr wrap="non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2800" dirty="0" smtClean="0">
                <a:latin typeface="Times New Roman" pitchFamily="18" charset="0"/>
                <a:cs typeface="Times New Roman" pitchFamily="18" charset="0"/>
              </a:rPr>
              <a:t>EXAMPLE</a:t>
            </a:r>
          </a:p>
          <a:p>
            <a:r>
              <a:rPr lang="en-US" dirty="0" smtClean="0">
                <a:latin typeface="Times New Roman" pitchFamily="18" charset="0"/>
                <a:cs typeface="Times New Roman" pitchFamily="18" charset="0"/>
              </a:rPr>
              <a:t>(Individual Outcomes)</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1"/>
          </p:nvPr>
        </p:nvSpPr>
        <p:spPr/>
        <p:txBody>
          <a:bodyPr/>
          <a:lstStyle/>
          <a:p>
            <a:pPr>
              <a:defRPr/>
            </a:pPr>
            <a:fld id="{46AB6DC3-27BD-4329-9829-1A9968A0D293}" type="slidenum">
              <a:rPr lang="en-US" smtClean="0"/>
              <a:pPr>
                <a:defRPr/>
              </a:pPr>
              <a:t>18</a:t>
            </a:fld>
            <a:endParaRPr lang="en-US" dirty="0"/>
          </a:p>
        </p:txBody>
      </p:sp>
    </p:spTree>
    <p:extLst>
      <p:ext uri="{BB962C8B-B14F-4D97-AF65-F5344CB8AC3E}">
        <p14:creationId xmlns:p14="http://schemas.microsoft.com/office/powerpoint/2010/main" val="2334868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0287"/>
          <a:stretch/>
        </p:blipFill>
        <p:spPr bwMode="auto">
          <a:xfrm>
            <a:off x="0" y="1143000"/>
            <a:ext cx="5799056"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7527" y="3962399"/>
            <a:ext cx="5036473" cy="2895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1600200" y="1719942"/>
            <a:ext cx="10668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57800" y="4572000"/>
            <a:ext cx="1828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2667000" y="1910442"/>
            <a:ext cx="3429000" cy="19050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7" idx="0"/>
          </p:cNvCxnSpPr>
          <p:nvPr/>
        </p:nvCxnSpPr>
        <p:spPr>
          <a:xfrm>
            <a:off x="6096000" y="2100942"/>
            <a:ext cx="76200" cy="247105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19800" y="1524000"/>
            <a:ext cx="2590800" cy="646331"/>
          </a:xfrm>
          <a:prstGeom prst="rect">
            <a:avLst/>
          </a:prstGeom>
          <a:noFill/>
        </p:spPr>
        <p:txBody>
          <a:bodyPr wrap="square" rtlCol="0">
            <a:spAutoFit/>
          </a:bodyPr>
          <a:lstStyle/>
          <a:p>
            <a:r>
              <a:rPr lang="en-US" dirty="0" smtClean="0">
                <a:latin typeface="Times New Roman" pitchFamily="18" charset="0"/>
                <a:cs typeface="Times New Roman" pitchFamily="18" charset="0"/>
              </a:rPr>
              <a:t>Where available, national standards are provided</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1"/>
          </p:nvPr>
        </p:nvSpPr>
        <p:spPr/>
        <p:txBody>
          <a:bodyPr/>
          <a:lstStyle/>
          <a:p>
            <a:pPr>
              <a:defRPr/>
            </a:pPr>
            <a:fld id="{46AB6DC3-27BD-4329-9829-1A9968A0D293}" type="slidenum">
              <a:rPr lang="en-US" smtClean="0"/>
              <a:pPr>
                <a:defRPr/>
              </a:pPr>
              <a:t>19</a:t>
            </a:fld>
            <a:endParaRPr lang="en-US" dirty="0"/>
          </a:p>
        </p:txBody>
      </p:sp>
      <p:sp>
        <p:nvSpPr>
          <p:cNvPr id="13" name="TextBox 2"/>
          <p:cNvSpPr txBox="1"/>
          <p:nvPr/>
        </p:nvSpPr>
        <p:spPr>
          <a:xfrm>
            <a:off x="4779682" y="2936361"/>
            <a:ext cx="2294218" cy="800219"/>
          </a:xfrm>
          <a:prstGeom prst="rect">
            <a:avLst/>
          </a:prstGeom>
          <a:solidFill>
            <a:schemeClr val="bg1"/>
          </a:solidFill>
          <a:ln>
            <a:solidFill>
              <a:schemeClr val="tx1"/>
            </a:solidFill>
          </a:ln>
        </p:spPr>
        <p:txBody>
          <a:bodyPr wrap="non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2800" dirty="0" smtClean="0">
                <a:latin typeface="Times New Roman" pitchFamily="18" charset="0"/>
                <a:cs typeface="Times New Roman" pitchFamily="18" charset="0"/>
              </a:rPr>
              <a:t>EXAMPLE</a:t>
            </a:r>
          </a:p>
          <a:p>
            <a:r>
              <a:rPr lang="en-US" dirty="0" smtClean="0">
                <a:latin typeface="Times New Roman" pitchFamily="18" charset="0"/>
                <a:cs typeface="Times New Roman" pitchFamily="18" charset="0"/>
              </a:rPr>
              <a:t>(Aggregate Outcomes)</a:t>
            </a:r>
            <a:endParaRPr lang="en-US" dirty="0">
              <a:latin typeface="Times New Roman" pitchFamily="18" charset="0"/>
              <a:cs typeface="Times New Roman" pitchFamily="18" charset="0"/>
            </a:endParaRPr>
          </a:p>
        </p:txBody>
      </p:sp>
      <p:sp>
        <p:nvSpPr>
          <p:cNvPr id="14" name="Title 1"/>
          <p:cNvSpPr>
            <a:spLocks noGrp="1"/>
          </p:cNvSpPr>
          <p:nvPr>
            <p:ph type="title"/>
          </p:nvPr>
        </p:nvSpPr>
        <p:spPr>
          <a:xfrm>
            <a:off x="0" y="304800"/>
            <a:ext cx="9143999" cy="1039091"/>
          </a:xfrm>
        </p:spPr>
        <p:txBody>
          <a:bodyPr>
            <a:noAutofit/>
          </a:bodyPr>
          <a:lstStyle/>
          <a:p>
            <a:r>
              <a:rPr lang="en-US" sz="4000" dirty="0" smtClean="0"/>
              <a:t>Radiologist Program Outcomes Report</a:t>
            </a:r>
            <a:endParaRPr lang="en-US" sz="4000" dirty="0"/>
          </a:p>
        </p:txBody>
      </p:sp>
    </p:spTree>
    <p:extLst>
      <p:ext uri="{BB962C8B-B14F-4D97-AF65-F5344CB8AC3E}">
        <p14:creationId xmlns:p14="http://schemas.microsoft.com/office/powerpoint/2010/main" val="222522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1" y="484909"/>
            <a:ext cx="8473439" cy="1039091"/>
          </a:xfrm>
        </p:spPr>
        <p:txBody>
          <a:bodyPr/>
          <a:lstStyle/>
          <a:p>
            <a:r>
              <a:rPr lang="en-CA" sz="4000" dirty="0" smtClean="0"/>
              <a:t>Overview</a:t>
            </a:r>
            <a:endParaRPr lang="en-CA" sz="4000" dirty="0"/>
          </a:p>
        </p:txBody>
      </p:sp>
      <p:sp>
        <p:nvSpPr>
          <p:cNvPr id="3" name="Content Placeholder 2"/>
          <p:cNvSpPr>
            <a:spLocks noGrp="1"/>
          </p:cNvSpPr>
          <p:nvPr>
            <p:ph idx="1"/>
          </p:nvPr>
        </p:nvSpPr>
        <p:spPr>
          <a:xfrm>
            <a:off x="381000" y="1371600"/>
            <a:ext cx="8473440" cy="4416552"/>
          </a:xfrm>
        </p:spPr>
        <p:txBody>
          <a:bodyPr/>
          <a:lstStyle/>
          <a:p>
            <a:pPr marL="457200" indent="-457200">
              <a:buFont typeface="Arial" pitchFamily="34" charset="0"/>
              <a:buChar char="•"/>
            </a:pPr>
            <a:r>
              <a:rPr lang="en-US" sz="2400" dirty="0" smtClean="0"/>
              <a:t>Ontario’s Cancer Screening Programs</a:t>
            </a:r>
          </a:p>
          <a:p>
            <a:pPr marL="457200" indent="-457200">
              <a:buFont typeface="Arial" pitchFamily="34" charset="0"/>
              <a:buChar char="•"/>
            </a:pPr>
            <a:r>
              <a:rPr lang="en-US" sz="2400" dirty="0" smtClean="0"/>
              <a:t>Ontario Breast Screening Program (OBSP)</a:t>
            </a:r>
          </a:p>
          <a:p>
            <a:pPr marL="457200" indent="-457200">
              <a:buFont typeface="Arial" pitchFamily="34" charset="0"/>
              <a:buChar char="•"/>
            </a:pPr>
            <a:r>
              <a:rPr lang="en-US" sz="2400" dirty="0" smtClean="0"/>
              <a:t>CR Mammography Technology Transition Project</a:t>
            </a:r>
          </a:p>
          <a:p>
            <a:pPr marL="457200" indent="-457200">
              <a:buFont typeface="Arial" pitchFamily="34" charset="0"/>
              <a:buChar char="•"/>
            </a:pPr>
            <a:endParaRPr lang="en-US" sz="2400" dirty="0" smtClean="0"/>
          </a:p>
          <a:p>
            <a:pPr marL="457200" indent="-457200">
              <a:buAutoNum type="arabicPeriod"/>
            </a:pPr>
            <a:endParaRPr lang="en-US" sz="2400" dirty="0"/>
          </a:p>
          <a:p>
            <a:pPr marL="457200" indent="-457200">
              <a:buAutoNum type="arabicPeriod"/>
            </a:pPr>
            <a:endParaRPr lang="en-US" sz="2400" dirty="0" smtClean="0"/>
          </a:p>
        </p:txBody>
      </p:sp>
      <p:sp>
        <p:nvSpPr>
          <p:cNvPr id="4" name="Slide Number Placeholder 3"/>
          <p:cNvSpPr>
            <a:spLocks noGrp="1"/>
          </p:cNvSpPr>
          <p:nvPr>
            <p:ph type="sldNum" sz="quarter" idx="11"/>
          </p:nvPr>
        </p:nvSpPr>
        <p:spPr/>
        <p:txBody>
          <a:bodyPr/>
          <a:lstStyle/>
          <a:p>
            <a:fld id="{545FD99A-99A3-4E01-B931-83B17ACB165C}" type="slidenum">
              <a:rPr lang="en-US" smtClean="0"/>
              <a:pPr/>
              <a:t>2</a:t>
            </a:fld>
            <a:endParaRPr lang="en-US" dirty="0"/>
          </a:p>
        </p:txBody>
      </p:sp>
    </p:spTree>
    <p:extLst>
      <p:ext uri="{BB962C8B-B14F-4D97-AF65-F5344CB8AC3E}">
        <p14:creationId xmlns:p14="http://schemas.microsoft.com/office/powerpoint/2010/main" val="2702251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2002"/>
          <a:stretch/>
        </p:blipFill>
        <p:spPr bwMode="auto">
          <a:xfrm>
            <a:off x="762001" y="1694586"/>
            <a:ext cx="7772399" cy="516393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0" y="290286"/>
            <a:ext cx="9143999" cy="1039091"/>
          </a:xfrm>
        </p:spPr>
        <p:txBody>
          <a:bodyPr>
            <a:normAutofit fontScale="90000"/>
          </a:bodyPr>
          <a:lstStyle/>
          <a:p>
            <a:r>
              <a:rPr lang="en-US" dirty="0" smtClean="0"/>
              <a:t>MRI Standards for the OBSP High Risk Program </a:t>
            </a:r>
            <a:endParaRPr lang="en-US" dirty="0"/>
          </a:p>
        </p:txBody>
      </p:sp>
      <p:sp>
        <p:nvSpPr>
          <p:cNvPr id="3" name="Slide Number Placeholder 2"/>
          <p:cNvSpPr>
            <a:spLocks noGrp="1"/>
          </p:cNvSpPr>
          <p:nvPr>
            <p:ph type="sldNum" sz="quarter" idx="11"/>
          </p:nvPr>
        </p:nvSpPr>
        <p:spPr/>
        <p:txBody>
          <a:bodyPr/>
          <a:lstStyle/>
          <a:p>
            <a:pPr>
              <a:defRPr/>
            </a:pPr>
            <a:fld id="{46AB6DC3-27BD-4329-9829-1A9968A0D293}" type="slidenum">
              <a:rPr lang="en-US" smtClean="0"/>
              <a:pPr>
                <a:defRPr/>
              </a:pPr>
              <a:t>20</a:t>
            </a:fld>
            <a:endParaRPr lang="en-US" dirty="0"/>
          </a:p>
        </p:txBody>
      </p:sp>
    </p:spTree>
    <p:extLst>
      <p:ext uri="{BB962C8B-B14F-4D97-AF65-F5344CB8AC3E}">
        <p14:creationId xmlns:p14="http://schemas.microsoft.com/office/powerpoint/2010/main" val="782270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OBSP Program Evaluation Report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219758"/>
            <a:ext cx="6096000" cy="5638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1"/>
          </p:nvPr>
        </p:nvSpPr>
        <p:spPr/>
        <p:txBody>
          <a:bodyPr/>
          <a:lstStyle/>
          <a:p>
            <a:pPr>
              <a:defRPr/>
            </a:pPr>
            <a:fld id="{46AB6DC3-27BD-4329-9829-1A9968A0D293}" type="slidenum">
              <a:rPr lang="en-US" smtClean="0"/>
              <a:pPr>
                <a:defRPr/>
              </a:pPr>
              <a:t>21</a:t>
            </a:fld>
            <a:endParaRPr lang="en-US" dirty="0"/>
          </a:p>
        </p:txBody>
      </p:sp>
    </p:spTree>
    <p:extLst>
      <p:ext uri="{BB962C8B-B14F-4D97-AF65-F5344CB8AC3E}">
        <p14:creationId xmlns:p14="http://schemas.microsoft.com/office/powerpoint/2010/main" val="2388859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298940" y="457200"/>
            <a:ext cx="8845060" cy="990600"/>
          </a:xfrm>
        </p:spPr>
        <p:txBody>
          <a:bodyPr/>
          <a:lstStyle/>
          <a:p>
            <a:r>
              <a:rPr lang="en-CA" sz="3600" dirty="0"/>
              <a:t>Ontario’s Cancer Screening Programs</a:t>
            </a:r>
          </a:p>
        </p:txBody>
      </p:sp>
      <p:cxnSp>
        <p:nvCxnSpPr>
          <p:cNvPr id="60419" name="Straight Connector 83"/>
          <p:cNvCxnSpPr>
            <a:cxnSpLocks noChangeShapeType="1"/>
          </p:cNvCxnSpPr>
          <p:nvPr/>
        </p:nvCxnSpPr>
        <p:spPr bwMode="auto">
          <a:xfrm rot="5400000">
            <a:off x="7747000" y="2832100"/>
            <a:ext cx="165100" cy="0"/>
          </a:xfrm>
          <a:prstGeom prst="line">
            <a:avLst/>
          </a:prstGeom>
          <a:noFill/>
          <a:ln w="9525" algn="ctr">
            <a:solidFill>
              <a:schemeClr val="bg1"/>
            </a:solidFill>
            <a:round/>
            <a:headEnd/>
            <a:tailEnd/>
          </a:ln>
        </p:spPr>
      </p:cxnSp>
      <p:sp>
        <p:nvSpPr>
          <p:cNvPr id="17" name="Isosceles Triangle 16"/>
          <p:cNvSpPr/>
          <p:nvPr/>
        </p:nvSpPr>
        <p:spPr>
          <a:xfrm rot="10800000" flipV="1">
            <a:off x="1627188" y="3514725"/>
            <a:ext cx="360362" cy="268288"/>
          </a:xfrm>
          <a:prstGeom prst="triangle">
            <a:avLst>
              <a:gd name="adj" fmla="val 49702"/>
            </a:avLst>
          </a:prstGeom>
          <a:solidFill>
            <a:srgbClr val="373C7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CA" dirty="0">
              <a:latin typeface="Times New Roman" pitchFamily="18" charset="0"/>
              <a:cs typeface="Times New Roman" pitchFamily="18" charset="0"/>
            </a:endParaRPr>
          </a:p>
        </p:txBody>
      </p:sp>
      <p:sp>
        <p:nvSpPr>
          <p:cNvPr id="18" name="Rounded Rectangle 17"/>
          <p:cNvSpPr>
            <a:spLocks noChangeArrowheads="1"/>
          </p:cNvSpPr>
          <p:nvPr/>
        </p:nvSpPr>
        <p:spPr bwMode="auto">
          <a:xfrm>
            <a:off x="298940" y="1593799"/>
            <a:ext cx="2797175" cy="178593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r>
              <a:rPr lang="en-CA" sz="2400" dirty="0">
                <a:latin typeface="Times New Roman" pitchFamily="18" charset="0"/>
                <a:cs typeface="Times New Roman" pitchFamily="18" charset="0"/>
              </a:rPr>
              <a:t>Ontario Breast Screening </a:t>
            </a:r>
            <a:r>
              <a:rPr lang="en-CA" sz="2400" dirty="0" smtClean="0">
                <a:latin typeface="Times New Roman" pitchFamily="18" charset="0"/>
                <a:cs typeface="Times New Roman" pitchFamily="18" charset="0"/>
              </a:rPr>
              <a:t>Program</a:t>
            </a:r>
          </a:p>
          <a:p>
            <a:pPr algn="ctr" eaLnBrk="0" hangingPunct="0">
              <a:defRPr/>
            </a:pPr>
            <a:endParaRPr lang="en-CA" sz="2400" dirty="0">
              <a:latin typeface="Times New Roman" pitchFamily="18" charset="0"/>
              <a:cs typeface="Times New Roman" pitchFamily="18" charset="0"/>
            </a:endParaRPr>
          </a:p>
          <a:p>
            <a:pPr algn="ctr" eaLnBrk="0" hangingPunct="0">
              <a:defRPr/>
            </a:pPr>
            <a:endParaRPr lang="en-US" dirty="0">
              <a:latin typeface="+mn-lt"/>
            </a:endParaRPr>
          </a:p>
        </p:txBody>
      </p:sp>
      <p:sp>
        <p:nvSpPr>
          <p:cNvPr id="19" name="Striped Right Arrow 18"/>
          <p:cNvSpPr/>
          <p:nvPr/>
        </p:nvSpPr>
        <p:spPr bwMode="auto">
          <a:xfrm>
            <a:off x="419100" y="3581400"/>
            <a:ext cx="8572500" cy="990600"/>
          </a:xfrm>
          <a:prstGeom prst="stripedRightArrow">
            <a:avLst>
              <a:gd name="adj1" fmla="val 50000"/>
              <a:gd name="adj2" fmla="val 33763"/>
            </a:avLst>
          </a:prstGeom>
          <a:solidFill>
            <a:srgbClr val="D7C300"/>
          </a:solidFill>
          <a:ln w="9525" algn="ctr">
            <a:noFill/>
            <a:round/>
            <a:headEnd/>
            <a:tailEnd/>
          </a:ln>
        </p:spPr>
        <p:txBody>
          <a:bodyPr wrap="none" anchor="ctr"/>
          <a:lstStyle/>
          <a:p>
            <a:pPr algn="r" eaLnBrk="0" fontAlgn="auto" hangingPunct="0">
              <a:spcBef>
                <a:spcPts val="0"/>
              </a:spcBef>
              <a:spcAft>
                <a:spcPts val="0"/>
              </a:spcAft>
              <a:defRPr/>
            </a:pPr>
            <a:endParaRPr lang="en-US" sz="1200" b="1" dirty="0">
              <a:solidFill>
                <a:srgbClr val="ECEAE0"/>
              </a:solidFill>
              <a:latin typeface="Times New Roman" pitchFamily="18" charset="0"/>
              <a:cs typeface="Times New Roman" pitchFamily="18" charset="0"/>
            </a:endParaRPr>
          </a:p>
        </p:txBody>
      </p:sp>
      <p:sp>
        <p:nvSpPr>
          <p:cNvPr id="60423" name="TextBox 8"/>
          <p:cNvSpPr txBox="1">
            <a:spLocks noChangeArrowheads="1"/>
          </p:cNvSpPr>
          <p:nvPr/>
        </p:nvSpPr>
        <p:spPr bwMode="auto">
          <a:xfrm>
            <a:off x="298940" y="3001963"/>
            <a:ext cx="2780810" cy="461962"/>
          </a:xfrm>
          <a:prstGeom prst="rect">
            <a:avLst/>
          </a:prstGeom>
          <a:noFill/>
          <a:ln w="9525">
            <a:noFill/>
            <a:miter lim="800000"/>
            <a:headEnd/>
            <a:tailEnd/>
          </a:ln>
        </p:spPr>
        <p:txBody>
          <a:bodyPr wrap="square">
            <a:spAutoFit/>
          </a:bodyPr>
          <a:lstStyle/>
          <a:p>
            <a:pPr algn="ctr" eaLnBrk="0" hangingPunct="0"/>
            <a:r>
              <a:rPr lang="en-US" sz="2400" b="1" dirty="0">
                <a:latin typeface="Times New Roman" pitchFamily="18" charset="0"/>
                <a:cs typeface="Times New Roman" pitchFamily="18" charset="0"/>
              </a:rPr>
              <a:t>1990</a:t>
            </a:r>
          </a:p>
        </p:txBody>
      </p:sp>
      <p:sp>
        <p:nvSpPr>
          <p:cNvPr id="21" name="Isosceles Triangle 20"/>
          <p:cNvSpPr/>
          <p:nvPr/>
        </p:nvSpPr>
        <p:spPr>
          <a:xfrm flipV="1">
            <a:off x="2719388" y="4360863"/>
            <a:ext cx="360362" cy="266700"/>
          </a:xfrm>
          <a:prstGeom prst="triangle">
            <a:avLst>
              <a:gd name="adj" fmla="val 49702"/>
            </a:avLst>
          </a:prstGeom>
          <a:solidFill>
            <a:srgbClr val="373C7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CA" dirty="0">
              <a:latin typeface="Times New Roman" pitchFamily="18" charset="0"/>
              <a:cs typeface="Times New Roman" pitchFamily="18" charset="0"/>
            </a:endParaRPr>
          </a:p>
        </p:txBody>
      </p:sp>
      <p:sp>
        <p:nvSpPr>
          <p:cNvPr id="22" name="Isosceles Triangle 21"/>
          <p:cNvSpPr/>
          <p:nvPr/>
        </p:nvSpPr>
        <p:spPr>
          <a:xfrm rot="10800000" flipV="1">
            <a:off x="4514850" y="3504480"/>
            <a:ext cx="361950" cy="268288"/>
          </a:xfrm>
          <a:prstGeom prst="triangle">
            <a:avLst>
              <a:gd name="adj" fmla="val 49702"/>
            </a:avLst>
          </a:prstGeom>
          <a:solidFill>
            <a:srgbClr val="373C7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CA" dirty="0">
              <a:latin typeface="Times New Roman" pitchFamily="18" charset="0"/>
              <a:cs typeface="Times New Roman" pitchFamily="18" charset="0"/>
            </a:endParaRPr>
          </a:p>
        </p:txBody>
      </p:sp>
      <p:sp>
        <p:nvSpPr>
          <p:cNvPr id="23" name="Rounded Rectangle 22"/>
          <p:cNvSpPr>
            <a:spLocks noChangeArrowheads="1"/>
          </p:cNvSpPr>
          <p:nvPr/>
        </p:nvSpPr>
        <p:spPr bwMode="auto">
          <a:xfrm>
            <a:off x="1447800" y="4670425"/>
            <a:ext cx="2911475" cy="1958975"/>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endParaRPr lang="en-CA" dirty="0">
              <a:latin typeface="Times New Roman" pitchFamily="18" charset="0"/>
              <a:cs typeface="Times New Roman" pitchFamily="18" charset="0"/>
            </a:endParaRPr>
          </a:p>
          <a:p>
            <a:pPr algn="ctr" eaLnBrk="0" hangingPunct="0">
              <a:defRPr/>
            </a:pPr>
            <a:endParaRPr lang="en-CA" sz="2400" dirty="0" smtClean="0">
              <a:latin typeface="Times New Roman" pitchFamily="18" charset="0"/>
              <a:cs typeface="Times New Roman" pitchFamily="18" charset="0"/>
            </a:endParaRPr>
          </a:p>
          <a:p>
            <a:pPr algn="ctr" eaLnBrk="0" hangingPunct="0">
              <a:defRPr/>
            </a:pPr>
            <a:r>
              <a:rPr lang="en-CA" sz="2400" dirty="0" smtClean="0">
                <a:latin typeface="Times New Roman" pitchFamily="18" charset="0"/>
                <a:cs typeface="Times New Roman" pitchFamily="18" charset="0"/>
              </a:rPr>
              <a:t>Announcement </a:t>
            </a:r>
            <a:r>
              <a:rPr lang="en-CA" sz="2400" dirty="0">
                <a:latin typeface="Times New Roman" pitchFamily="18" charset="0"/>
                <a:cs typeface="Times New Roman" pitchFamily="18" charset="0"/>
              </a:rPr>
              <a:t>for Ontario Cervical Screening Program</a:t>
            </a:r>
          </a:p>
          <a:p>
            <a:pPr algn="ctr" eaLnBrk="0" hangingPunct="0">
              <a:defRPr/>
            </a:pPr>
            <a:endParaRPr lang="en-US" dirty="0">
              <a:latin typeface="Times New Roman" pitchFamily="18" charset="0"/>
              <a:cs typeface="Times New Roman" pitchFamily="18" charset="0"/>
            </a:endParaRPr>
          </a:p>
        </p:txBody>
      </p:sp>
      <p:sp>
        <p:nvSpPr>
          <p:cNvPr id="60427" name="TextBox 8"/>
          <p:cNvSpPr txBox="1">
            <a:spLocks noChangeArrowheads="1"/>
          </p:cNvSpPr>
          <p:nvPr/>
        </p:nvSpPr>
        <p:spPr bwMode="auto">
          <a:xfrm>
            <a:off x="1447800" y="4730750"/>
            <a:ext cx="2911474" cy="461963"/>
          </a:xfrm>
          <a:prstGeom prst="rect">
            <a:avLst/>
          </a:prstGeom>
          <a:noFill/>
          <a:ln w="9525">
            <a:noFill/>
            <a:miter lim="800000"/>
            <a:headEnd/>
            <a:tailEnd/>
          </a:ln>
        </p:spPr>
        <p:txBody>
          <a:bodyPr wrap="square">
            <a:spAutoFit/>
          </a:bodyPr>
          <a:lstStyle/>
          <a:p>
            <a:pPr algn="ctr" eaLnBrk="0" hangingPunct="0"/>
            <a:r>
              <a:rPr lang="en-US" sz="2400" b="1" dirty="0">
                <a:latin typeface="Times New Roman" pitchFamily="18" charset="0"/>
                <a:cs typeface="Times New Roman" pitchFamily="18" charset="0"/>
              </a:rPr>
              <a:t>2000</a:t>
            </a:r>
          </a:p>
        </p:txBody>
      </p:sp>
      <p:sp>
        <p:nvSpPr>
          <p:cNvPr id="25" name="Rounded Rectangle 24"/>
          <p:cNvSpPr>
            <a:spLocks noChangeArrowheads="1"/>
          </p:cNvSpPr>
          <p:nvPr/>
        </p:nvSpPr>
        <p:spPr bwMode="auto">
          <a:xfrm>
            <a:off x="3295650" y="1601470"/>
            <a:ext cx="2819400" cy="1828800"/>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r>
              <a:rPr lang="en-CA" sz="2400" dirty="0" err="1">
                <a:latin typeface="Times New Roman" pitchFamily="18" charset="0"/>
                <a:cs typeface="Times New Roman" pitchFamily="18" charset="0"/>
              </a:rPr>
              <a:t>ColonCancerCheck</a:t>
            </a:r>
            <a:r>
              <a:rPr lang="en-CA" sz="2400" dirty="0">
                <a:latin typeface="Times New Roman" pitchFamily="18" charset="0"/>
                <a:cs typeface="Times New Roman" pitchFamily="18" charset="0"/>
              </a:rPr>
              <a:t> </a:t>
            </a:r>
            <a:r>
              <a:rPr lang="en-CA" sz="2400" dirty="0" smtClean="0">
                <a:latin typeface="Times New Roman" pitchFamily="18" charset="0"/>
                <a:cs typeface="Times New Roman" pitchFamily="18" charset="0"/>
              </a:rPr>
              <a:t>Program</a:t>
            </a:r>
          </a:p>
          <a:p>
            <a:pPr algn="ctr" eaLnBrk="0" hangingPunct="0">
              <a:defRPr/>
            </a:pPr>
            <a:endParaRPr lang="en-CA" sz="2400" dirty="0">
              <a:latin typeface="Times New Roman" pitchFamily="18" charset="0"/>
              <a:cs typeface="Times New Roman" pitchFamily="18" charset="0"/>
            </a:endParaRPr>
          </a:p>
          <a:p>
            <a:pPr algn="ctr" eaLnBrk="0" hangingPunct="0">
              <a:defRPr/>
            </a:pPr>
            <a:endParaRPr lang="en-US" dirty="0">
              <a:latin typeface="+mn-lt"/>
            </a:endParaRPr>
          </a:p>
        </p:txBody>
      </p:sp>
      <p:sp>
        <p:nvSpPr>
          <p:cNvPr id="60429" name="TextBox 8"/>
          <p:cNvSpPr txBox="1">
            <a:spLocks noChangeArrowheads="1"/>
          </p:cNvSpPr>
          <p:nvPr/>
        </p:nvSpPr>
        <p:spPr bwMode="auto">
          <a:xfrm>
            <a:off x="3295650" y="2998788"/>
            <a:ext cx="2819400" cy="461962"/>
          </a:xfrm>
          <a:prstGeom prst="rect">
            <a:avLst/>
          </a:prstGeom>
          <a:noFill/>
          <a:ln w="9525">
            <a:noFill/>
            <a:miter lim="800000"/>
            <a:headEnd/>
            <a:tailEnd/>
          </a:ln>
        </p:spPr>
        <p:txBody>
          <a:bodyPr wrap="square">
            <a:spAutoFit/>
          </a:bodyPr>
          <a:lstStyle/>
          <a:p>
            <a:pPr algn="ctr" eaLnBrk="0" hangingPunct="0"/>
            <a:r>
              <a:rPr lang="en-US" sz="2400" b="1" dirty="0">
                <a:latin typeface="Times New Roman" pitchFamily="18" charset="0"/>
                <a:cs typeface="Times New Roman" pitchFamily="18" charset="0"/>
              </a:rPr>
              <a:t>2008</a:t>
            </a:r>
          </a:p>
        </p:txBody>
      </p:sp>
      <p:sp>
        <p:nvSpPr>
          <p:cNvPr id="60430" name="Rectangle 26"/>
          <p:cNvSpPr>
            <a:spLocks noChangeArrowheads="1"/>
          </p:cNvSpPr>
          <p:nvPr/>
        </p:nvSpPr>
        <p:spPr bwMode="auto">
          <a:xfrm>
            <a:off x="5715000" y="3783014"/>
            <a:ext cx="3124200" cy="523875"/>
          </a:xfrm>
          <a:prstGeom prst="rect">
            <a:avLst/>
          </a:prstGeom>
          <a:noFill/>
          <a:ln w="9525">
            <a:noFill/>
            <a:miter lim="800000"/>
            <a:headEnd/>
            <a:tailEnd/>
          </a:ln>
        </p:spPr>
        <p:txBody>
          <a:bodyPr wrap="square">
            <a:spAutoFit/>
          </a:bodyPr>
          <a:lstStyle/>
          <a:p>
            <a:pPr eaLnBrk="0" hangingPunct="0"/>
            <a:r>
              <a:rPr lang="en-US" sz="2800" b="1" dirty="0" smtClean="0">
                <a:latin typeface="Times New Roman" pitchFamily="18" charset="0"/>
                <a:cs typeface="Times New Roman" pitchFamily="18" charset="0"/>
              </a:rPr>
              <a:t>Cancer </a:t>
            </a:r>
            <a:r>
              <a:rPr lang="en-US" sz="2800" b="1" dirty="0">
                <a:latin typeface="Times New Roman" pitchFamily="18" charset="0"/>
                <a:cs typeface="Times New Roman" pitchFamily="18" charset="0"/>
              </a:rPr>
              <a:t>Screening</a:t>
            </a:r>
          </a:p>
        </p:txBody>
      </p:sp>
      <p:sp>
        <p:nvSpPr>
          <p:cNvPr id="2" name="Slide Number Placeholder 1"/>
          <p:cNvSpPr>
            <a:spLocks noGrp="1"/>
          </p:cNvSpPr>
          <p:nvPr>
            <p:ph type="sldNum" sz="quarter" idx="11"/>
          </p:nvPr>
        </p:nvSpPr>
        <p:spPr/>
        <p:txBody>
          <a:bodyPr/>
          <a:lstStyle/>
          <a:p>
            <a:pPr>
              <a:defRPr/>
            </a:pPr>
            <a:fld id="{09DC4940-D8DF-4478-9821-CA9D3F0AFB8A}" type="slidenum">
              <a:rPr lang="en-US" smtClean="0"/>
              <a:pPr>
                <a:defRPr/>
              </a:pPr>
              <a:t>3</a:t>
            </a:fld>
            <a:endParaRPr lang="en-US" dirty="0"/>
          </a:p>
        </p:txBody>
      </p:sp>
      <p:sp>
        <p:nvSpPr>
          <p:cNvPr id="20" name="Rounded Rectangle 19"/>
          <p:cNvSpPr>
            <a:spLocks noChangeArrowheads="1"/>
          </p:cNvSpPr>
          <p:nvPr/>
        </p:nvSpPr>
        <p:spPr bwMode="auto">
          <a:xfrm>
            <a:off x="6322793" y="1601470"/>
            <a:ext cx="2797175" cy="1785938"/>
          </a:xfrm>
          <a:prstGeom prst="roundRect">
            <a:avLst>
              <a:gd name="adj"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r>
              <a:rPr lang="en-CA" sz="2400" dirty="0">
                <a:latin typeface="Times New Roman" pitchFamily="18" charset="0"/>
                <a:cs typeface="Times New Roman" pitchFamily="18" charset="0"/>
              </a:rPr>
              <a:t>Ontario </a:t>
            </a:r>
            <a:r>
              <a:rPr lang="en-CA" sz="2400" dirty="0" smtClean="0">
                <a:latin typeface="Times New Roman" pitchFamily="18" charset="0"/>
                <a:cs typeface="Times New Roman" pitchFamily="18" charset="0"/>
              </a:rPr>
              <a:t>High Risk Breast </a:t>
            </a:r>
            <a:r>
              <a:rPr lang="en-CA" sz="2400" dirty="0">
                <a:latin typeface="Times New Roman" pitchFamily="18" charset="0"/>
                <a:cs typeface="Times New Roman" pitchFamily="18" charset="0"/>
              </a:rPr>
              <a:t>Screening </a:t>
            </a:r>
            <a:r>
              <a:rPr lang="en-CA" sz="2400" dirty="0" smtClean="0">
                <a:latin typeface="Times New Roman" pitchFamily="18" charset="0"/>
                <a:cs typeface="Times New Roman" pitchFamily="18" charset="0"/>
              </a:rPr>
              <a:t>Program</a:t>
            </a:r>
          </a:p>
          <a:p>
            <a:pPr algn="ctr" eaLnBrk="0" hangingPunct="0">
              <a:defRPr/>
            </a:pPr>
            <a:endParaRPr lang="en-CA" sz="2400" dirty="0">
              <a:latin typeface="Times New Roman" pitchFamily="18" charset="0"/>
              <a:cs typeface="Times New Roman" pitchFamily="18" charset="0"/>
            </a:endParaRPr>
          </a:p>
        </p:txBody>
      </p:sp>
      <p:sp>
        <p:nvSpPr>
          <p:cNvPr id="24" name="TextBox 8"/>
          <p:cNvSpPr txBox="1">
            <a:spLocks noChangeArrowheads="1"/>
          </p:cNvSpPr>
          <p:nvPr/>
        </p:nvSpPr>
        <p:spPr bwMode="auto">
          <a:xfrm>
            <a:off x="6322793" y="2998788"/>
            <a:ext cx="2797175" cy="461962"/>
          </a:xfrm>
          <a:prstGeom prst="rect">
            <a:avLst/>
          </a:prstGeom>
          <a:noFill/>
          <a:ln w="9525">
            <a:noFill/>
            <a:miter lim="800000"/>
            <a:headEnd/>
            <a:tailEnd/>
          </a:ln>
        </p:spPr>
        <p:txBody>
          <a:bodyPr wrap="square">
            <a:spAutoFit/>
          </a:bodyPr>
          <a:lstStyle/>
          <a:p>
            <a:pPr algn="ctr" eaLnBrk="0" hangingPunct="0"/>
            <a:r>
              <a:rPr lang="en-US" sz="2400" b="1" dirty="0" smtClean="0">
                <a:latin typeface="Times New Roman" pitchFamily="18" charset="0"/>
                <a:cs typeface="Times New Roman" pitchFamily="18" charset="0"/>
              </a:rPr>
              <a:t>2011</a:t>
            </a:r>
            <a:endParaRPr lang="en-US" sz="2400" b="1" dirty="0">
              <a:latin typeface="Times New Roman" pitchFamily="18" charset="0"/>
              <a:cs typeface="Times New Roman" pitchFamily="18" charset="0"/>
            </a:endParaRPr>
          </a:p>
        </p:txBody>
      </p:sp>
      <p:sp>
        <p:nvSpPr>
          <p:cNvPr id="26" name="Isosceles Triangle 25"/>
          <p:cNvSpPr/>
          <p:nvPr/>
        </p:nvSpPr>
        <p:spPr>
          <a:xfrm rot="10800000" flipV="1">
            <a:off x="7562850" y="3505200"/>
            <a:ext cx="361950" cy="268288"/>
          </a:xfrm>
          <a:prstGeom prst="triangle">
            <a:avLst>
              <a:gd name="adj" fmla="val 49702"/>
            </a:avLst>
          </a:prstGeom>
          <a:solidFill>
            <a:srgbClr val="373C7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CA" dirty="0">
              <a:latin typeface="Times New Roman" pitchFamily="18" charset="0"/>
              <a:cs typeface="Times New Roman" pitchFamily="18" charset="0"/>
            </a:endParaRPr>
          </a:p>
        </p:txBody>
      </p:sp>
    </p:spTree>
    <p:extLst>
      <p:ext uri="{BB962C8B-B14F-4D97-AF65-F5344CB8AC3E}">
        <p14:creationId xmlns:p14="http://schemas.microsoft.com/office/powerpoint/2010/main" val="3363304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304800" y="533400"/>
            <a:ext cx="8839200" cy="914400"/>
          </a:xfrm>
        </p:spPr>
        <p:txBody>
          <a:bodyPr/>
          <a:lstStyle/>
          <a:p>
            <a:r>
              <a:rPr lang="en-US" sz="3600" dirty="0"/>
              <a:t>Cancer Screening Goal</a:t>
            </a:r>
          </a:p>
        </p:txBody>
      </p:sp>
      <p:sp>
        <p:nvSpPr>
          <p:cNvPr id="63490" name="Rounded Rectangle 4"/>
          <p:cNvSpPr>
            <a:spLocks noChangeArrowheads="1"/>
          </p:cNvSpPr>
          <p:nvPr/>
        </p:nvSpPr>
        <p:spPr bwMode="auto">
          <a:xfrm>
            <a:off x="519113" y="2133600"/>
            <a:ext cx="8207375" cy="2551113"/>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eaLnBrk="0" hangingPunct="0"/>
            <a:r>
              <a:rPr lang="en-US" sz="3200" dirty="0" smtClean="0">
                <a:latin typeface="Times New Roman" pitchFamily="18" charset="0"/>
                <a:cs typeface="Times New Roman" pitchFamily="18" charset="0"/>
              </a:rPr>
              <a:t>Accelerate </a:t>
            </a:r>
            <a:r>
              <a:rPr lang="en-US" sz="3200" dirty="0">
                <a:latin typeface="Times New Roman" pitchFamily="18" charset="0"/>
                <a:cs typeface="Times New Roman" pitchFamily="18" charset="0"/>
              </a:rPr>
              <a:t>reduction in cancer mortality by implementing a coordinated, </a:t>
            </a:r>
            <a:r>
              <a:rPr lang="en-US" sz="3200" u="sng" dirty="0">
                <a:latin typeface="Times New Roman" pitchFamily="18" charset="0"/>
                <a:cs typeface="Times New Roman" pitchFamily="18" charset="0"/>
              </a:rPr>
              <a:t>organized</a:t>
            </a:r>
            <a:r>
              <a:rPr lang="en-US" sz="3200" dirty="0">
                <a:latin typeface="Times New Roman" pitchFamily="18" charset="0"/>
                <a:cs typeface="Times New Roman" pitchFamily="18" charset="0"/>
              </a:rPr>
              <a:t> cancer screening program across </a:t>
            </a:r>
            <a:r>
              <a:rPr lang="en-US" sz="3200" dirty="0" smtClean="0">
                <a:latin typeface="Times New Roman" pitchFamily="18" charset="0"/>
                <a:cs typeface="Times New Roman" pitchFamily="18" charset="0"/>
              </a:rPr>
              <a:t>Ontario</a:t>
            </a:r>
            <a:endParaRPr lang="en-US" sz="3600" dirty="0">
              <a:solidFill>
                <a:schemeClr val="bg1"/>
              </a:solidFill>
              <a:latin typeface="Times" pitchFamily="18" charset="0"/>
            </a:endParaRPr>
          </a:p>
        </p:txBody>
      </p:sp>
      <p:sp>
        <p:nvSpPr>
          <p:cNvPr id="2" name="Slide Number Placeholder 1"/>
          <p:cNvSpPr>
            <a:spLocks noGrp="1"/>
          </p:cNvSpPr>
          <p:nvPr>
            <p:ph type="sldNum" sz="quarter" idx="11"/>
          </p:nvPr>
        </p:nvSpPr>
        <p:spPr/>
        <p:txBody>
          <a:bodyPr/>
          <a:lstStyle/>
          <a:p>
            <a:pPr>
              <a:defRPr/>
            </a:pPr>
            <a:fld id="{09DC4940-D8DF-4478-9821-CA9D3F0AFB8A}" type="slidenum">
              <a:rPr lang="en-US" smtClean="0"/>
              <a:pPr>
                <a:defRPr/>
              </a:pPr>
              <a:t>4</a:t>
            </a:fld>
            <a:endParaRPr lang="en-US" dirty="0"/>
          </a:p>
        </p:txBody>
      </p:sp>
    </p:spTree>
    <p:extLst>
      <p:ext uri="{BB962C8B-B14F-4D97-AF65-F5344CB8AC3E}">
        <p14:creationId xmlns:p14="http://schemas.microsoft.com/office/powerpoint/2010/main" val="3352814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97337" y="5934075"/>
            <a:ext cx="1100133" cy="62111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81000" y="423862"/>
            <a:ext cx="8763000" cy="566738"/>
          </a:xfrm>
        </p:spPr>
        <p:txBody>
          <a:bodyPr/>
          <a:lstStyle/>
          <a:p>
            <a:r>
              <a:rPr lang="en-US" sz="3600" dirty="0">
                <a:latin typeface="Arial Narrow" pitchFamily="34" charset="0"/>
              </a:rPr>
              <a:t>Organized Screening Program (IARC)</a:t>
            </a:r>
          </a:p>
        </p:txBody>
      </p:sp>
      <p:graphicFrame>
        <p:nvGraphicFramePr>
          <p:cNvPr id="6" name="Content Placeholder 4"/>
          <p:cNvGraphicFramePr>
            <a:graphicFrameLocks/>
          </p:cNvGraphicFramePr>
          <p:nvPr>
            <p:extLst>
              <p:ext uri="{D42A27DB-BD31-4B8C-83A1-F6EECF244321}">
                <p14:modId xmlns:p14="http://schemas.microsoft.com/office/powerpoint/2010/main" val="1364739271"/>
              </p:ext>
            </p:extLst>
          </p:nvPr>
        </p:nvGraphicFramePr>
        <p:xfrm>
          <a:off x="304800" y="1295400"/>
          <a:ext cx="8581134" cy="4912008"/>
        </p:xfrm>
        <a:graphic>
          <a:graphicData uri="http://schemas.openxmlformats.org/drawingml/2006/table">
            <a:tbl>
              <a:tblPr firstRow="1" bandRow="1">
                <a:tableStyleId>{7E9639D4-E3E2-4D34-9284-5A2195B3D0D7}</a:tableStyleId>
              </a:tblPr>
              <a:tblGrid>
                <a:gridCol w="2708280"/>
                <a:gridCol w="1957618"/>
                <a:gridCol w="1064326"/>
                <a:gridCol w="1114881"/>
                <a:gridCol w="870145"/>
                <a:gridCol w="865884"/>
              </a:tblGrid>
              <a:tr h="542339">
                <a:tc gridSpan="2">
                  <a:txBody>
                    <a:bodyPr/>
                    <a:lstStyle/>
                    <a:p>
                      <a:pPr algn="ctr"/>
                      <a:r>
                        <a:rPr lang="en-US" sz="2800" baseline="0" dirty="0" smtClean="0">
                          <a:latin typeface="Times New Roman" pitchFamily="18" charset="0"/>
                          <a:cs typeface="Times New Roman" pitchFamily="18" charset="0"/>
                        </a:rPr>
                        <a:t>Features</a:t>
                      </a:r>
                      <a:endParaRPr lang="en-US" sz="28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r>
                        <a:rPr lang="en-US" sz="2000" dirty="0" smtClean="0">
                          <a:latin typeface="Times New Roman" pitchFamily="18" charset="0"/>
                          <a:cs typeface="Times New Roman" pitchFamily="18" charset="0"/>
                        </a:rPr>
                        <a:t>OBSP</a:t>
                      </a:r>
                      <a:endParaRPr 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Times New Roman" pitchFamily="18" charset="0"/>
                          <a:cs typeface="Times New Roman" pitchFamily="18" charset="0"/>
                        </a:rPr>
                        <a:t>Non – OBSP</a:t>
                      </a:r>
                      <a:endParaRPr 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Times New Roman" pitchFamily="18" charset="0"/>
                          <a:cs typeface="Times New Roman" pitchFamily="18" charset="0"/>
                        </a:rPr>
                        <a:t>OCSP</a:t>
                      </a:r>
                      <a:endParaRPr 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Times New Roman" pitchFamily="18" charset="0"/>
                          <a:cs typeface="Times New Roman" pitchFamily="18" charset="0"/>
                        </a:rPr>
                        <a:t>CCC</a:t>
                      </a:r>
                      <a:endParaRPr 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gridSpan="2">
                  <a:txBody>
                    <a:bodyPr/>
                    <a:lstStyle/>
                    <a:p>
                      <a:r>
                        <a:rPr lang="en-US" sz="2400" dirty="0" smtClean="0">
                          <a:latin typeface="Times New Roman" pitchFamily="18" charset="0"/>
                          <a:cs typeface="Times New Roman" pitchFamily="18" charset="0"/>
                        </a:rPr>
                        <a:t>Recent</a:t>
                      </a:r>
                      <a:r>
                        <a:rPr lang="en-US" sz="2400" baseline="0" dirty="0" smtClean="0">
                          <a:latin typeface="Times New Roman" pitchFamily="18" charset="0"/>
                          <a:cs typeface="Times New Roman" pitchFamily="18" charset="0"/>
                        </a:rPr>
                        <a:t> Ontario/PEBC </a:t>
                      </a:r>
                      <a:r>
                        <a:rPr lang="en-US" sz="2400" dirty="0" smtClean="0">
                          <a:latin typeface="Times New Roman" pitchFamily="18" charset="0"/>
                          <a:cs typeface="Times New Roman" pitchFamily="18" charset="0"/>
                        </a:rPr>
                        <a:t>guidelines</a:t>
                      </a:r>
                      <a:endParaRPr lang="en-US" sz="2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pitchFamily="18" charset="0"/>
                          <a:sym typeface="Wingdings 2" pitchFamily="18" charset="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rowSpan="2">
                  <a:txBody>
                    <a:bodyPr/>
                    <a:lstStyle/>
                    <a:p>
                      <a:r>
                        <a:rPr lang="en-US" sz="2400" dirty="0" smtClean="0">
                          <a:latin typeface="Times New Roman" pitchFamily="18" charset="0"/>
                          <a:cs typeface="Times New Roman" pitchFamily="18" charset="0"/>
                        </a:rPr>
                        <a:t>Initiatives to increase screening participation</a:t>
                      </a:r>
                      <a:endParaRPr lang="en-US" sz="2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latin typeface="Times New Roman" pitchFamily="18" charset="0"/>
                          <a:cs typeface="Times New Roman" pitchFamily="18" charset="0"/>
                        </a:rPr>
                        <a:t>Public</a:t>
                      </a:r>
                      <a:endParaRPr 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vMerge="1">
                  <a:txBody>
                    <a:bodyPr/>
                    <a:lstStyle/>
                    <a:p>
                      <a:endParaRPr lang="en-US"/>
                    </a:p>
                  </a:txBody>
                  <a:tcPr/>
                </a:tc>
                <a:tc>
                  <a:txBody>
                    <a:bodyPr/>
                    <a:lstStyle/>
                    <a:p>
                      <a:r>
                        <a:rPr lang="en-US" sz="2000" dirty="0" smtClean="0">
                          <a:latin typeface="Times New Roman" pitchFamily="18" charset="0"/>
                          <a:cs typeface="Times New Roman" pitchFamily="18" charset="0"/>
                        </a:rPr>
                        <a:t>Providers</a:t>
                      </a:r>
                      <a:endParaRPr lang="en-US" sz="20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gridSpan="2">
                  <a:txBody>
                    <a:bodyPr/>
                    <a:lstStyle/>
                    <a:p>
                      <a:r>
                        <a:rPr lang="en-US" sz="2400" dirty="0" smtClean="0">
                          <a:latin typeface="Times New Roman" pitchFamily="18" charset="0"/>
                          <a:cs typeface="Times New Roman" pitchFamily="18" charset="0"/>
                        </a:rPr>
                        <a:t>Routine recall</a:t>
                      </a:r>
                      <a:r>
                        <a:rPr lang="en-US" sz="2400" baseline="0"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gridSpan="2">
                  <a:txBody>
                    <a:bodyPr/>
                    <a:lstStyle/>
                    <a:p>
                      <a:pPr>
                        <a:spcBef>
                          <a:spcPts val="300"/>
                        </a:spcBef>
                        <a:spcAft>
                          <a:spcPts val="300"/>
                        </a:spcAft>
                      </a:pPr>
                      <a:r>
                        <a:rPr lang="en-CA" sz="2400" dirty="0" smtClean="0">
                          <a:latin typeface="Times New Roman" pitchFamily="18" charset="0"/>
                          <a:cs typeface="Times New Roman" pitchFamily="18" charset="0"/>
                        </a:rPr>
                        <a:t>Follow</a:t>
                      </a:r>
                      <a:r>
                        <a:rPr lang="en-CA" sz="2400" baseline="0" dirty="0" smtClean="0">
                          <a:latin typeface="Times New Roman" pitchFamily="18" charset="0"/>
                          <a:cs typeface="Times New Roman" pitchFamily="18" charset="0"/>
                        </a:rPr>
                        <a:t>-</a:t>
                      </a:r>
                      <a:r>
                        <a:rPr lang="en-CA" sz="2400" dirty="0" smtClean="0">
                          <a:latin typeface="Times New Roman" pitchFamily="18" charset="0"/>
                          <a:cs typeface="Times New Roman" pitchFamily="18" charset="0"/>
                        </a:rPr>
                        <a:t>up </a:t>
                      </a:r>
                      <a:r>
                        <a:rPr lang="en-CA" sz="2400" dirty="0">
                          <a:latin typeface="Times New Roman" pitchFamily="18" charset="0"/>
                          <a:cs typeface="Times New Roman" pitchFamily="18" charset="0"/>
                        </a:rPr>
                        <a:t>of </a:t>
                      </a:r>
                      <a:r>
                        <a:rPr lang="en-CA" sz="2400" dirty="0" smtClean="0">
                          <a:latin typeface="Times New Roman" pitchFamily="18" charset="0"/>
                          <a:cs typeface="Times New Roman" pitchFamily="18" charset="0"/>
                        </a:rPr>
                        <a:t>abnormal </a:t>
                      </a:r>
                      <a:r>
                        <a:rPr lang="en-CA" sz="2400" dirty="0">
                          <a:latin typeface="Times New Roman" pitchFamily="18" charset="0"/>
                          <a:cs typeface="Times New Roman" pitchFamily="18" charset="0"/>
                        </a:rPr>
                        <a:t>results </a:t>
                      </a:r>
                      <a:endParaRPr lang="en-US" sz="2400" b="1" dirty="0">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gridSpan="2">
                  <a:txBody>
                    <a:bodyPr/>
                    <a:lstStyle/>
                    <a:p>
                      <a:pPr>
                        <a:spcBef>
                          <a:spcPts val="300"/>
                        </a:spcBef>
                        <a:spcAft>
                          <a:spcPts val="300"/>
                        </a:spcAft>
                      </a:pPr>
                      <a:r>
                        <a:rPr lang="en-CA" sz="2400" dirty="0" smtClean="0">
                          <a:latin typeface="Times New Roman" pitchFamily="18" charset="0"/>
                          <a:cs typeface="Times New Roman" pitchFamily="18" charset="0"/>
                        </a:rPr>
                        <a:t>QA</a:t>
                      </a:r>
                      <a:endParaRPr lang="en-US" sz="2400" b="1" dirty="0">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gridSpan="2">
                  <a:txBody>
                    <a:bodyPr/>
                    <a:lstStyle/>
                    <a:p>
                      <a:pPr>
                        <a:spcBef>
                          <a:spcPts val="300"/>
                        </a:spcBef>
                        <a:spcAft>
                          <a:spcPts val="300"/>
                        </a:spcAft>
                      </a:pPr>
                      <a:r>
                        <a:rPr lang="en-CA" sz="2400" dirty="0" smtClean="0">
                          <a:latin typeface="Times New Roman" pitchFamily="18" charset="0"/>
                          <a:cs typeface="Times New Roman" pitchFamily="18" charset="0"/>
                        </a:rPr>
                        <a:t>Monitoring/evaluation</a:t>
                      </a:r>
                      <a:endParaRPr lang="en-US" sz="2400" b="1" dirty="0">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3708">
                <a:tc gridSpan="2">
                  <a:txBody>
                    <a:bodyPr/>
                    <a:lstStyle/>
                    <a:p>
                      <a:pPr>
                        <a:spcBef>
                          <a:spcPts val="300"/>
                        </a:spcBef>
                        <a:spcAft>
                          <a:spcPts val="300"/>
                        </a:spcAft>
                      </a:pPr>
                      <a:r>
                        <a:rPr lang="en-CA" sz="2400" dirty="0">
                          <a:latin typeface="Times New Roman" pitchFamily="18" charset="0"/>
                          <a:cs typeface="Times New Roman" pitchFamily="18" charset="0"/>
                        </a:rPr>
                        <a:t>Information </a:t>
                      </a:r>
                      <a:r>
                        <a:rPr lang="en-CA" sz="2400" dirty="0" smtClean="0">
                          <a:latin typeface="Times New Roman" pitchFamily="18" charset="0"/>
                          <a:cs typeface="Times New Roman" pitchFamily="18" charset="0"/>
                        </a:rPr>
                        <a:t>system</a:t>
                      </a:r>
                      <a:endParaRPr lang="en-US" sz="2400" b="1" dirty="0">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CA" sz="2000" dirty="0" smtClean="0">
                          <a:latin typeface="Times New Roman" pitchFamily="18" charset="0"/>
                          <a:cs typeface="Times New Roman" pitchFamily="18" charset="0"/>
                          <a:sym typeface="Wingdings 2"/>
                        </a:rPr>
                        <a:t></a:t>
                      </a:r>
                      <a:endParaRPr lang="en-US" sz="2000" b="1" baseline="30000" dirty="0" smtClean="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en-CA" sz="2000" dirty="0" smtClean="0">
                          <a:latin typeface="Times New Roman" pitchFamily="18" charset="0"/>
                          <a:cs typeface="Times New Roman" pitchFamily="18" charset="0"/>
                          <a:sym typeface="Wingdings 2"/>
                        </a:rPr>
                        <a:t></a:t>
                      </a:r>
                      <a:endParaRPr lang="en-US" sz="2000" b="1" baseline="3000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5"/>
          <p:cNvSpPr txBox="1">
            <a:spLocks noChangeArrowheads="1"/>
          </p:cNvSpPr>
          <p:nvPr/>
        </p:nvSpPr>
        <p:spPr bwMode="auto">
          <a:xfrm>
            <a:off x="4724400" y="6324600"/>
            <a:ext cx="4214812" cy="400050"/>
          </a:xfrm>
          <a:prstGeom prst="rect">
            <a:avLst/>
          </a:prstGeom>
          <a:noFill/>
          <a:ln w="9525">
            <a:noFill/>
            <a:miter lim="800000"/>
            <a:headEnd/>
            <a:tailEnd/>
          </a:ln>
        </p:spPr>
        <p:txBody>
          <a:bodyPr>
            <a:spAutoFit/>
          </a:bodyPr>
          <a:lstStyle/>
          <a:p>
            <a:pPr algn="r"/>
            <a:r>
              <a:rPr lang="en-CA" sz="2000" dirty="0">
                <a:latin typeface="Times" pitchFamily="18" charset="0"/>
                <a:sym typeface="Wingdings 2" pitchFamily="18" charset="2"/>
              </a:rPr>
              <a:t></a:t>
            </a:r>
            <a:r>
              <a:rPr lang="en-US" sz="2000" dirty="0">
                <a:latin typeface="Times" pitchFamily="18" charset="0"/>
                <a:sym typeface="Wingdings 2" pitchFamily="18" charset="2"/>
              </a:rPr>
              <a:t> </a:t>
            </a:r>
            <a:r>
              <a:rPr lang="en-US" sz="2000" dirty="0">
                <a:latin typeface="Times New Roman" pitchFamily="18" charset="0"/>
                <a:cs typeface="Times New Roman" pitchFamily="18" charset="0"/>
                <a:sym typeface="Wingdings 2" pitchFamily="18" charset="2"/>
              </a:rPr>
              <a:t>Yes</a:t>
            </a:r>
            <a:r>
              <a:rPr lang="en-US" sz="2000" dirty="0">
                <a:latin typeface="Times" pitchFamily="18" charset="0"/>
                <a:sym typeface="Wingdings 2" pitchFamily="18" charset="2"/>
              </a:rPr>
              <a:t>        </a:t>
            </a:r>
            <a:r>
              <a:rPr lang="en-CA" sz="2000" dirty="0">
                <a:latin typeface="Times" pitchFamily="18" charset="0"/>
                <a:sym typeface="Wingdings 2" pitchFamily="18" charset="2"/>
              </a:rPr>
              <a:t></a:t>
            </a:r>
            <a:r>
              <a:rPr lang="en-US" sz="2000" b="1" baseline="30000" dirty="0">
                <a:latin typeface="Times" pitchFamily="18" charset="0"/>
                <a:cs typeface="Times" pitchFamily="18" charset="0"/>
                <a:sym typeface="Wingdings 2" pitchFamily="18" charset="2"/>
              </a:rPr>
              <a:t> </a:t>
            </a:r>
            <a:r>
              <a:rPr lang="en-US" sz="2000" dirty="0">
                <a:latin typeface="Times New Roman" pitchFamily="18" charset="0"/>
                <a:cs typeface="Times New Roman" pitchFamily="18" charset="0"/>
                <a:sym typeface="Wingdings 2" pitchFamily="18" charset="2"/>
              </a:rPr>
              <a:t>Partial</a:t>
            </a:r>
            <a:r>
              <a:rPr lang="en-US" sz="2000" b="1" dirty="0">
                <a:latin typeface="Times" pitchFamily="18" charset="0"/>
                <a:cs typeface="Times" pitchFamily="18" charset="0"/>
                <a:sym typeface="Wingdings 2" pitchFamily="18" charset="2"/>
              </a:rPr>
              <a:t>       </a:t>
            </a:r>
            <a:r>
              <a:rPr lang="en-US" sz="2000" dirty="0">
                <a:latin typeface="Times" pitchFamily="18" charset="0"/>
                <a:sym typeface="Wingdings 2" pitchFamily="18" charset="2"/>
              </a:rPr>
              <a:t> </a:t>
            </a:r>
            <a:r>
              <a:rPr lang="en-CA" sz="2000" dirty="0">
                <a:latin typeface="Times" pitchFamily="18" charset="0"/>
                <a:sym typeface="Wingdings 2" pitchFamily="18" charset="2"/>
              </a:rPr>
              <a:t></a:t>
            </a:r>
            <a:r>
              <a:rPr lang="en-US" sz="2000" b="1" baseline="30000" dirty="0">
                <a:latin typeface="Times" pitchFamily="18" charset="0"/>
                <a:cs typeface="Times" pitchFamily="18" charset="0"/>
                <a:sym typeface="Wingdings 2" pitchFamily="18" charset="2"/>
              </a:rPr>
              <a:t> </a:t>
            </a:r>
            <a:r>
              <a:rPr lang="en-US" sz="2000" dirty="0">
                <a:latin typeface="Times New Roman" pitchFamily="18" charset="0"/>
                <a:cs typeface="Times New Roman" pitchFamily="18" charset="0"/>
                <a:sym typeface="Wingdings 2" pitchFamily="18" charset="2"/>
              </a:rPr>
              <a:t>No</a:t>
            </a:r>
          </a:p>
        </p:txBody>
      </p:sp>
      <p:sp>
        <p:nvSpPr>
          <p:cNvPr id="5" name="TextBox 4"/>
          <p:cNvSpPr txBox="1"/>
          <p:nvPr/>
        </p:nvSpPr>
        <p:spPr>
          <a:xfrm>
            <a:off x="0" y="6555187"/>
            <a:ext cx="1752600" cy="307777"/>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400" dirty="0" smtClean="0">
                <a:latin typeface="Times New Roman" pitchFamily="18" charset="0"/>
                <a:cs typeface="Times New Roman" pitchFamily="18" charset="0"/>
              </a:rPr>
              <a:t>Not for reproduction</a:t>
            </a:r>
            <a:endParaRPr lang="en-CA" sz="1400" dirty="0">
              <a:latin typeface="Times New Roman" pitchFamily="18" charset="0"/>
              <a:cs typeface="Times New Roman" pitchFamily="18" charset="0"/>
            </a:endParaRPr>
          </a:p>
        </p:txBody>
      </p:sp>
    </p:spTree>
    <p:extLst>
      <p:ext uri="{BB962C8B-B14F-4D97-AF65-F5344CB8AC3E}">
        <p14:creationId xmlns:p14="http://schemas.microsoft.com/office/powerpoint/2010/main" val="2202805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5761" y="2438400"/>
            <a:ext cx="8473439" cy="1524000"/>
          </a:xfrm>
        </p:spPr>
        <p:txBody>
          <a:bodyPr/>
          <a:lstStyle/>
          <a:p>
            <a:pPr algn="ctr"/>
            <a:r>
              <a:rPr lang="en-US" sz="4400" dirty="0" smtClean="0"/>
              <a:t>Ontario Breast Screening Program</a:t>
            </a:r>
            <a:endParaRPr lang="en-US" sz="4400" dirty="0"/>
          </a:p>
        </p:txBody>
      </p:sp>
      <p:sp>
        <p:nvSpPr>
          <p:cNvPr id="4" name="Slide Number Placeholder 3"/>
          <p:cNvSpPr>
            <a:spLocks noGrp="1"/>
          </p:cNvSpPr>
          <p:nvPr>
            <p:ph type="sldNum" sz="quarter" idx="11"/>
          </p:nvPr>
        </p:nvSpPr>
        <p:spPr/>
        <p:txBody>
          <a:bodyPr/>
          <a:lstStyle/>
          <a:p>
            <a:pPr>
              <a:defRPr/>
            </a:pPr>
            <a:fld id="{545FD99A-99A3-4E01-B931-83B17ACB165C}" type="slidenum">
              <a:rPr lang="en-US" smtClean="0"/>
              <a:pPr>
                <a:defRPr/>
              </a:pPr>
              <a:t>6</a:t>
            </a:fld>
            <a:endParaRPr lang="en-US" dirty="0"/>
          </a:p>
        </p:txBody>
      </p:sp>
    </p:spTree>
    <p:extLst>
      <p:ext uri="{BB962C8B-B14F-4D97-AF65-F5344CB8AC3E}">
        <p14:creationId xmlns:p14="http://schemas.microsoft.com/office/powerpoint/2010/main" val="1596414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CA" sz="3600" dirty="0" smtClean="0"/>
              <a:t>OBSP Overview</a:t>
            </a:r>
            <a:endParaRPr lang="en-US" sz="3600" dirty="0"/>
          </a:p>
        </p:txBody>
      </p:sp>
      <p:sp>
        <p:nvSpPr>
          <p:cNvPr id="18435" name="Rectangle 3"/>
          <p:cNvSpPr>
            <a:spLocks noGrp="1" noChangeArrowheads="1"/>
          </p:cNvSpPr>
          <p:nvPr>
            <p:ph type="body" idx="1"/>
          </p:nvPr>
        </p:nvSpPr>
        <p:spPr>
          <a:xfrm>
            <a:off x="365760" y="1447800"/>
            <a:ext cx="8473440" cy="4873752"/>
          </a:xfrm>
        </p:spPr>
        <p:txBody>
          <a:bodyPr/>
          <a:lstStyle/>
          <a:p>
            <a:pPr marL="285750" indent="-285750">
              <a:buFont typeface="Arial" pitchFamily="34" charset="0"/>
              <a:buChar char="•"/>
            </a:pPr>
            <a:r>
              <a:rPr lang="en-CA" sz="1800" dirty="0" smtClean="0"/>
              <a:t>A quality assured, population-based breast cancer screening program administered by Cancer Care Ontario (CCO) for over 22 years. The goal of the OBSP is to reduce the number of deaths from breast cancer through early detection.</a:t>
            </a:r>
          </a:p>
          <a:p>
            <a:pPr marL="285750" indent="-285750">
              <a:buFont typeface="Arial" pitchFamily="34" charset="0"/>
              <a:buChar char="•"/>
            </a:pPr>
            <a:endParaRPr lang="en-CA" sz="1800" dirty="0" smtClean="0"/>
          </a:p>
          <a:p>
            <a:pPr marL="285750" indent="-285750">
              <a:buFont typeface="Arial" pitchFamily="34" charset="0"/>
              <a:buChar char="•"/>
            </a:pPr>
            <a:r>
              <a:rPr lang="en-CA" sz="1800" dirty="0" smtClean="0"/>
              <a:t>Provides biennial breast screening services to average risk women 50-74 years and annual screening to women 30-69 years who are at high risk for breast cancer due to genetic factors, family or medical history.</a:t>
            </a:r>
          </a:p>
          <a:p>
            <a:pPr marL="285750" indent="-285750">
              <a:buFont typeface="Arial" pitchFamily="34" charset="0"/>
              <a:buChar char="•"/>
            </a:pPr>
            <a:endParaRPr lang="en-CA" sz="1800" dirty="0" smtClean="0"/>
          </a:p>
          <a:p>
            <a:pPr marL="285750" indent="-285750">
              <a:buFont typeface="Arial" pitchFamily="34" charset="0"/>
              <a:buChar char="•"/>
            </a:pPr>
            <a:r>
              <a:rPr lang="en-CA" sz="1800" dirty="0" smtClean="0"/>
              <a:t>167 sites across Ontario in hospitals and Independent Health facilities (IHFs), and two Screen for Life mobile coaches (NW and HNHB LHINs).</a:t>
            </a:r>
          </a:p>
          <a:p>
            <a:pPr marL="285750" indent="-285750">
              <a:buFont typeface="Arial" pitchFamily="34" charset="0"/>
              <a:buChar char="•"/>
            </a:pPr>
            <a:endParaRPr lang="en-CA" sz="1800" dirty="0" smtClean="0"/>
          </a:p>
          <a:p>
            <a:pPr marL="285750" indent="-285750">
              <a:buFont typeface="Arial" pitchFamily="34" charset="0"/>
              <a:buChar char="•"/>
            </a:pPr>
            <a:r>
              <a:rPr lang="en-CA" sz="1800" dirty="0" smtClean="0"/>
              <a:t>Since the program was launched in 1990 the OBSP has provided over 4.1M screens to over 1.2M women age 50 and over and detected over 22,000 cancers, the majority in the early stages.</a:t>
            </a:r>
          </a:p>
          <a:p>
            <a:pPr marL="285750" indent="-285750">
              <a:buFont typeface="Arial" pitchFamily="34" charset="0"/>
              <a:buChar char="•"/>
            </a:pPr>
            <a:endParaRPr lang="en-CA" sz="1800" dirty="0" smtClean="0"/>
          </a:p>
          <a:p>
            <a:pPr marL="285750" indent="-285750">
              <a:buFont typeface="Arial" pitchFamily="34" charset="0"/>
              <a:buChar char="•"/>
            </a:pPr>
            <a:r>
              <a:rPr lang="en-CA" sz="1800" dirty="0" smtClean="0"/>
              <a:t>For fiscal year 2012-13 the ministry allocated over $70M to support OBSP services for women across Ontario.</a:t>
            </a:r>
          </a:p>
          <a:p>
            <a:pPr marL="285750" indent="-285750">
              <a:buFont typeface="Arial" pitchFamily="34" charset="0"/>
              <a:buChar char="•"/>
            </a:pPr>
            <a:endParaRPr lang="en-US" sz="1800" dirty="0"/>
          </a:p>
        </p:txBody>
      </p:sp>
    </p:spTree>
    <p:extLst>
      <p:ext uri="{BB962C8B-B14F-4D97-AF65-F5344CB8AC3E}">
        <p14:creationId xmlns:p14="http://schemas.microsoft.com/office/powerpoint/2010/main" val="1934014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OBSP Quality Assurance Program</a:t>
            </a:r>
          </a:p>
        </p:txBody>
      </p:sp>
      <p:sp>
        <p:nvSpPr>
          <p:cNvPr id="3" name="Content Placeholder 2"/>
          <p:cNvSpPr>
            <a:spLocks noGrp="1"/>
          </p:cNvSpPr>
          <p:nvPr>
            <p:ph idx="1"/>
          </p:nvPr>
        </p:nvSpPr>
        <p:spPr>
          <a:xfrm>
            <a:off x="533400" y="1600200"/>
            <a:ext cx="8229600" cy="4876800"/>
          </a:xfrm>
        </p:spPr>
        <p:txBody>
          <a:bodyPr>
            <a:normAutofit/>
          </a:bodyPr>
          <a:lstStyle/>
          <a:p>
            <a:pPr marL="285750" indent="-285750">
              <a:buFont typeface="Arial" pitchFamily="34" charset="0"/>
              <a:buChar char="•"/>
            </a:pPr>
            <a:r>
              <a:rPr lang="en-US" dirty="0"/>
              <a:t>OBSP’s robust QA program sets forth a series of quality related requirements and standards for OBSP sites, technology, and personnel.</a:t>
            </a:r>
          </a:p>
          <a:p>
            <a:pPr marL="285750" indent="-285750">
              <a:buFont typeface="Arial" pitchFamily="34" charset="0"/>
              <a:buChar char="•"/>
            </a:pPr>
            <a:endParaRPr lang="en-US" dirty="0"/>
          </a:p>
          <a:p>
            <a:pPr marL="285750" indent="-285750">
              <a:buFont typeface="Arial" pitchFamily="34" charset="0"/>
              <a:buChar char="•"/>
            </a:pPr>
            <a:r>
              <a:rPr lang="en-US" dirty="0"/>
              <a:t>These requirements and standards are intended to complement and add to existing guidelines and standards that govern professional practice and healthcare facilities (e.g., HARP Act, CPSO, CAR-MAP).</a:t>
            </a:r>
          </a:p>
          <a:p>
            <a:pPr marL="285750" indent="-285750">
              <a:buFont typeface="Arial" pitchFamily="34" charset="0"/>
              <a:buChar char="•"/>
            </a:pPr>
            <a:endParaRPr lang="en-US" dirty="0"/>
          </a:p>
          <a:p>
            <a:pPr marL="285750" indent="-285750">
              <a:buFont typeface="Arial" pitchFamily="34" charset="0"/>
              <a:buChar char="•"/>
            </a:pPr>
            <a:r>
              <a:rPr lang="en-US" dirty="0"/>
              <a:t>Sites are obligated to participate in the OBSP’s QA program. </a:t>
            </a:r>
          </a:p>
          <a:p>
            <a:pPr marL="285750" indent="-285750">
              <a:buFont typeface="Arial" pitchFamily="34" charset="0"/>
              <a:buChar char="•"/>
            </a:pPr>
            <a:endParaRPr lang="en-US" dirty="0"/>
          </a:p>
          <a:p>
            <a:pPr marL="285750" indent="-285750">
              <a:buFont typeface="Arial" pitchFamily="34" charset="0"/>
              <a:buChar char="•"/>
            </a:pPr>
            <a:r>
              <a:rPr lang="en-US" dirty="0"/>
              <a:t>Most QA activity is funded via the OBSP mammography and assessment fees, but there are some exceptions:</a:t>
            </a:r>
          </a:p>
          <a:p>
            <a:pPr lvl="1">
              <a:spcBef>
                <a:spcPts val="0"/>
              </a:spcBef>
              <a:spcAft>
                <a:spcPts val="0"/>
              </a:spcAft>
            </a:pPr>
            <a:r>
              <a:rPr lang="en-US" sz="1800" dirty="0" smtClean="0"/>
              <a:t>CCO pays for physics services for OBSP sites</a:t>
            </a:r>
          </a:p>
          <a:p>
            <a:pPr lvl="1">
              <a:spcBef>
                <a:spcPts val="0"/>
              </a:spcBef>
              <a:spcAft>
                <a:spcPts val="0"/>
              </a:spcAft>
            </a:pPr>
            <a:r>
              <a:rPr lang="en-US" sz="1800" dirty="0" smtClean="0"/>
              <a:t>Sites are responsible for paying CAR-MAP fees</a:t>
            </a:r>
          </a:p>
          <a:p>
            <a:pPr lvl="1">
              <a:spcBef>
                <a:spcPts val="0"/>
              </a:spcBef>
              <a:spcAft>
                <a:spcPts val="0"/>
              </a:spcAft>
            </a:pPr>
            <a:endParaRPr lang="en-US" dirty="0"/>
          </a:p>
        </p:txBody>
      </p:sp>
      <p:sp>
        <p:nvSpPr>
          <p:cNvPr id="4" name="Slide Number Placeholder 3"/>
          <p:cNvSpPr>
            <a:spLocks noGrp="1"/>
          </p:cNvSpPr>
          <p:nvPr>
            <p:ph type="sldNum" sz="quarter" idx="11"/>
          </p:nvPr>
        </p:nvSpPr>
        <p:spPr/>
        <p:txBody>
          <a:bodyPr/>
          <a:lstStyle/>
          <a:p>
            <a:pPr>
              <a:defRPr/>
            </a:pPr>
            <a:fld id="{46AB6DC3-27BD-4329-9829-1A9968A0D293}" type="slidenum">
              <a:rPr lang="en-US" smtClean="0"/>
              <a:pPr>
                <a:defRPr/>
              </a:pPr>
              <a:t>8</a:t>
            </a:fld>
            <a:endParaRPr lang="en-US" dirty="0"/>
          </a:p>
        </p:txBody>
      </p:sp>
    </p:spTree>
    <p:extLst>
      <p:ext uri="{BB962C8B-B14F-4D97-AF65-F5344CB8AC3E}">
        <p14:creationId xmlns:p14="http://schemas.microsoft.com/office/powerpoint/2010/main" val="220944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r>
              <a:rPr lang="en-US" sz="3600" dirty="0"/>
              <a:t>OBSP QA for Clinicians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5016567"/>
              </p:ext>
            </p:extLst>
          </p:nvPr>
        </p:nvGraphicFramePr>
        <p:xfrm>
          <a:off x="228600" y="1264920"/>
          <a:ext cx="8763000" cy="5364480"/>
        </p:xfrm>
        <a:graphic>
          <a:graphicData uri="http://schemas.openxmlformats.org/drawingml/2006/table">
            <a:tbl>
              <a:tblPr firstRow="1" bandRow="1">
                <a:tableStyleId>{3B4B98B0-60AC-42C2-AFA5-B58CD77FA1E5}</a:tableStyleId>
              </a:tblPr>
              <a:tblGrid>
                <a:gridCol w="1752600"/>
                <a:gridCol w="7010400"/>
              </a:tblGrid>
              <a:tr h="152400">
                <a:tc>
                  <a:txBody>
                    <a:bodyPr/>
                    <a:lstStyle/>
                    <a:p>
                      <a:r>
                        <a:rPr lang="en-US" sz="1800" dirty="0" smtClean="0"/>
                        <a:t>QA </a:t>
                      </a:r>
                      <a:r>
                        <a:rPr lang="en-US" sz="1800" baseline="0" dirty="0" smtClean="0"/>
                        <a:t>Process</a:t>
                      </a:r>
                      <a:endParaRPr lang="en-US" sz="1800" dirty="0">
                        <a:latin typeface="Times New Roman" pitchFamily="18" charset="0"/>
                        <a:cs typeface="Times New Roman" pitchFamily="18" charset="0"/>
                      </a:endParaRPr>
                    </a:p>
                  </a:txBody>
                  <a:tcPr/>
                </a:tc>
                <a:tc>
                  <a:txBody>
                    <a:bodyPr/>
                    <a:lstStyle/>
                    <a:p>
                      <a:r>
                        <a:rPr lang="en-US" sz="1800" dirty="0" smtClean="0"/>
                        <a:t>Description</a:t>
                      </a:r>
                      <a:endParaRPr lang="en-US" sz="1800" dirty="0">
                        <a:latin typeface="Times New Roman" pitchFamily="18" charset="0"/>
                        <a:cs typeface="Times New Roman" pitchFamily="18" charset="0"/>
                      </a:endParaRPr>
                    </a:p>
                  </a:txBody>
                  <a:tcPr/>
                </a:tc>
              </a:tr>
              <a:tr h="0">
                <a:tc>
                  <a:txBody>
                    <a:bodyPr/>
                    <a:lstStyle/>
                    <a:p>
                      <a:r>
                        <a:rPr lang="en-US" sz="1600" b="1" dirty="0" smtClean="0"/>
                        <a:t>Credentialing and Retention Requirements</a:t>
                      </a:r>
                      <a:endParaRPr lang="en-US" sz="1600" b="1" dirty="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baseline="0" dirty="0" smtClean="0"/>
                        <a:t>Apply to all clinicians affiliated with OBSP, including the Radiologist-in-Chief, Regional Breast Imaging Leads, reading radiologists, and medical radiation technologists (MRTs):</a:t>
                      </a:r>
                    </a:p>
                    <a:p>
                      <a:pPr marL="742950" lvl="1" indent="-285750">
                        <a:buFont typeface="Arial" pitchFamily="34" charset="0"/>
                        <a:buChar char="•"/>
                      </a:pPr>
                      <a:r>
                        <a:rPr lang="en-US" sz="1600" baseline="0" dirty="0" smtClean="0"/>
                        <a:t>Volume requirements (e.g., number of mammograms read per year)</a:t>
                      </a:r>
                    </a:p>
                    <a:p>
                      <a:pPr marL="1200150" lvl="2" indent="-285750">
                        <a:buFont typeface="Arial" pitchFamily="34" charset="0"/>
                        <a:buChar char="•"/>
                      </a:pPr>
                      <a:r>
                        <a:rPr lang="en-US" sz="1600" baseline="0" dirty="0" smtClean="0"/>
                        <a:t>Note: does not currently apply to MRTs</a:t>
                      </a:r>
                    </a:p>
                    <a:p>
                      <a:pPr marL="742950" lvl="1" indent="-285750">
                        <a:buFont typeface="Arial" pitchFamily="34" charset="0"/>
                        <a:buChar char="•"/>
                      </a:pPr>
                      <a:r>
                        <a:rPr lang="en-US" sz="1600" baseline="0" dirty="0" smtClean="0"/>
                        <a:t>CME &amp; education requirements</a:t>
                      </a:r>
                    </a:p>
                    <a:p>
                      <a:pPr marL="742950" lvl="1" indent="-285750">
                        <a:buFont typeface="Arial" pitchFamily="34" charset="0"/>
                        <a:buChar char="•"/>
                      </a:pPr>
                      <a:r>
                        <a:rPr lang="en-US" sz="1600" baseline="0" dirty="0" smtClean="0"/>
                        <a:t>CAR-MAP accreditation</a:t>
                      </a:r>
                      <a:endParaRPr lang="en-US" sz="1600" dirty="0" smtClean="0">
                        <a:latin typeface="Times New Roman" pitchFamily="18" charset="0"/>
                        <a:cs typeface="Times New Roman" pitchFamily="18" charset="0"/>
                      </a:endParaRPr>
                    </a:p>
                  </a:txBody>
                  <a:tcPr/>
                </a:tc>
              </a:tr>
              <a:tr h="632773">
                <a:tc>
                  <a:txBody>
                    <a:bodyPr/>
                    <a:lstStyle/>
                    <a:p>
                      <a:r>
                        <a:rPr lang="en-US" sz="1600" b="1" dirty="0" smtClean="0"/>
                        <a:t>Radiologist Outcome</a:t>
                      </a:r>
                      <a:r>
                        <a:rPr lang="en-US" sz="1600" b="1" baseline="0" dirty="0" smtClean="0"/>
                        <a:t> Reports</a:t>
                      </a:r>
                      <a:endParaRPr lang="en-US" sz="1600" b="1" dirty="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dirty="0" smtClean="0"/>
                        <a:t>Annual peer-to-peer</a:t>
                      </a:r>
                      <a:r>
                        <a:rPr lang="en-US" sz="1600" baseline="0" dirty="0" smtClean="0"/>
                        <a:t> reports containing individual program outcomes (e.g., referral rates, cancer detection rates, positive predictive value, etc.), which can be compared to regional performance and national targets</a:t>
                      </a:r>
                    </a:p>
                    <a:p>
                      <a:pPr marL="285750" indent="-285750">
                        <a:buFont typeface="Arial" pitchFamily="34" charset="0"/>
                        <a:buChar char="•"/>
                      </a:pPr>
                      <a:r>
                        <a:rPr lang="en-US" sz="1600" baseline="0" dirty="0" smtClean="0"/>
                        <a:t>Radiologist-in-chief follows up directly with outliers to recommend corrective action (e.g., CME)</a:t>
                      </a:r>
                      <a:endParaRPr lang="en-US" sz="1600" dirty="0">
                        <a:latin typeface="Times New Roman" pitchFamily="18" charset="0"/>
                        <a:cs typeface="Times New Roman" pitchFamily="18" charset="0"/>
                      </a:endParaRPr>
                    </a:p>
                  </a:txBody>
                  <a:tcPr/>
                </a:tc>
              </a:tr>
              <a:tr h="0">
                <a:tc>
                  <a:txBody>
                    <a:bodyPr/>
                    <a:lstStyle/>
                    <a:p>
                      <a:r>
                        <a:rPr lang="en-US" sz="1600" b="1" dirty="0" smtClean="0"/>
                        <a:t>MRT Image Reviews</a:t>
                      </a:r>
                      <a:endParaRPr lang="en-US" sz="1600" b="1" dirty="0" smtClean="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dirty="0" smtClean="0"/>
                        <a:t>Mammography image reviews conducted</a:t>
                      </a:r>
                      <a:r>
                        <a:rPr lang="en-US" sz="1600" baseline="0" dirty="0" smtClean="0"/>
                        <a:t> for each MRT by the Regional Breast Imaging Lead and Regional MRT</a:t>
                      </a:r>
                    </a:p>
                    <a:p>
                      <a:pPr marL="285750" indent="-285750">
                        <a:buFont typeface="Arial" pitchFamily="34" charset="0"/>
                        <a:buChar char="•"/>
                      </a:pPr>
                      <a:r>
                        <a:rPr lang="en-US" sz="1600" baseline="0" dirty="0" smtClean="0"/>
                        <a:t>Review frequency depends on past performance (i.e. MRTs requiring more attention will receive more </a:t>
                      </a:r>
                      <a:r>
                        <a:rPr lang="en-US" sz="1600" baseline="0" smtClean="0"/>
                        <a:t>frequent reviews)</a:t>
                      </a:r>
                      <a:endParaRPr lang="en-US" sz="1600" baseline="0" dirty="0" smtClean="0"/>
                    </a:p>
                    <a:p>
                      <a:pPr marL="285750" indent="-285750">
                        <a:buFont typeface="Arial" pitchFamily="34" charset="0"/>
                        <a:buChar char="•"/>
                      </a:pPr>
                      <a:r>
                        <a:rPr lang="en-US" sz="1600" baseline="0" dirty="0" smtClean="0"/>
                        <a:t>Education (e.g., positioning assistance) provided  when appropriate</a:t>
                      </a:r>
                      <a:endParaRPr lang="en-US" sz="1600" dirty="0" smtClean="0">
                        <a:latin typeface="Times New Roman" pitchFamily="18" charset="0"/>
                        <a:cs typeface="Times New Roman" pitchFamily="18" charset="0"/>
                      </a:endParaRPr>
                    </a:p>
                  </a:txBody>
                  <a:tcPr/>
                </a:tc>
              </a:tr>
              <a:tr h="0">
                <a:tc>
                  <a:txBody>
                    <a:bodyPr/>
                    <a:lstStyle/>
                    <a:p>
                      <a:r>
                        <a:rPr lang="en-US" sz="1600" b="1" dirty="0" smtClean="0"/>
                        <a:t>Interval Cancer Review</a:t>
                      </a:r>
                      <a:endParaRPr lang="en-US" sz="1600" b="1" dirty="0">
                        <a:latin typeface="Times New Roman" pitchFamily="18" charset="0"/>
                        <a:cs typeface="Times New Roman" pitchFamily="18" charset="0"/>
                      </a:endParaRPr>
                    </a:p>
                  </a:txBody>
                  <a:tcPr anchor="ctr"/>
                </a:tc>
                <a:tc>
                  <a:txBody>
                    <a:bodyPr/>
                    <a:lstStyle/>
                    <a:p>
                      <a:pPr marL="285750" indent="-285750">
                        <a:buFont typeface="Arial" pitchFamily="34" charset="0"/>
                        <a:buChar char="•"/>
                      </a:pPr>
                      <a:r>
                        <a:rPr lang="en-US" sz="1600" dirty="0" smtClean="0"/>
                        <a:t>See</a:t>
                      </a:r>
                      <a:r>
                        <a:rPr lang="en-US" sz="1600" baseline="0" dirty="0" smtClean="0"/>
                        <a:t> “Program” section for detailed process description</a:t>
                      </a:r>
                    </a:p>
                    <a:p>
                      <a:pPr marL="285750" indent="-285750">
                        <a:buFont typeface="Arial" pitchFamily="34" charset="0"/>
                        <a:buChar char="•"/>
                      </a:pPr>
                      <a:r>
                        <a:rPr lang="en-US" sz="1600" baseline="0" dirty="0" smtClean="0"/>
                        <a:t>Individual radiologists are confidentially notified of missed-at-screening cancers</a:t>
                      </a:r>
                      <a:endParaRPr lang="en-US" sz="1600" dirty="0" smtClean="0">
                        <a:latin typeface="Times New Roman" pitchFamily="18" charset="0"/>
                        <a:cs typeface="Times New Roman" pitchFamily="18" charset="0"/>
                      </a:endParaRPr>
                    </a:p>
                  </a:txBody>
                  <a:tcPr/>
                </a:tc>
              </a:tr>
            </a:tbl>
          </a:graphicData>
        </a:graphic>
      </p:graphicFrame>
      <p:sp>
        <p:nvSpPr>
          <p:cNvPr id="3" name="Slide Number Placeholder 2"/>
          <p:cNvSpPr>
            <a:spLocks noGrp="1"/>
          </p:cNvSpPr>
          <p:nvPr>
            <p:ph type="sldNum" sz="quarter" idx="11"/>
          </p:nvPr>
        </p:nvSpPr>
        <p:spPr/>
        <p:txBody>
          <a:bodyPr/>
          <a:lstStyle/>
          <a:p>
            <a:pPr>
              <a:defRPr/>
            </a:pPr>
            <a:fld id="{46AB6DC3-27BD-4329-9829-1A9968A0D293}" type="slidenum">
              <a:rPr lang="en-US" smtClean="0"/>
              <a:pPr>
                <a:defRPr/>
              </a:pPr>
              <a:t>9</a:t>
            </a:fld>
            <a:endParaRPr lang="en-US" dirty="0"/>
          </a:p>
        </p:txBody>
      </p:sp>
    </p:spTree>
    <p:extLst>
      <p:ext uri="{BB962C8B-B14F-4D97-AF65-F5344CB8AC3E}">
        <p14:creationId xmlns:p14="http://schemas.microsoft.com/office/powerpoint/2010/main" val="4059950858"/>
      </p:ext>
    </p:extLst>
  </p:cSld>
  <p:clrMapOvr>
    <a:masterClrMapping/>
  </p:clrMapOvr>
</p:sld>
</file>

<file path=ppt/theme/theme1.xml><?xml version="1.0" encoding="utf-8"?>
<a:theme xmlns:a="http://schemas.openxmlformats.org/drawingml/2006/main" name="cco_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TC_PowerPoint_template_201107">
  <a:themeElements>
    <a:clrScheme name="ATC Colours">
      <a:dk1>
        <a:srgbClr val="373C74"/>
      </a:dk1>
      <a:lt1>
        <a:srgbClr val="FFFFFF"/>
      </a:lt1>
      <a:dk2>
        <a:srgbClr val="373C74"/>
      </a:dk2>
      <a:lt2>
        <a:srgbClr val="FFFFFF"/>
      </a:lt2>
      <a:accent1>
        <a:srgbClr val="373C74"/>
      </a:accent1>
      <a:accent2>
        <a:srgbClr val="7C2B83"/>
      </a:accent2>
      <a:accent3>
        <a:srgbClr val="4E8ABE"/>
      </a:accent3>
      <a:accent4>
        <a:srgbClr val="5B9B98"/>
      </a:accent4>
      <a:accent5>
        <a:srgbClr val="CBB677"/>
      </a:accent5>
      <a:accent6>
        <a:srgbClr val="5F6062"/>
      </a:accent6>
      <a:hlink>
        <a:srgbClr val="7C2B83"/>
      </a:hlink>
      <a:folHlink>
        <a:srgbClr val="7C2B83"/>
      </a:folHlink>
    </a:clrScheme>
    <a:fontScheme name="ATC PowerPoint">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8658</TotalTime>
  <Words>1474</Words>
  <Application>Microsoft Office PowerPoint</Application>
  <PresentationFormat>On-screen Show (4:3)</PresentationFormat>
  <Paragraphs>256</Paragraphs>
  <Slides>21</Slides>
  <Notes>5</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cco_powerpoint</vt:lpstr>
      <vt:lpstr>ATC_PowerPoint_template_201107</vt:lpstr>
      <vt:lpstr>Cancer Screening Update   IDCA Meeting  </vt:lpstr>
      <vt:lpstr>Overview</vt:lpstr>
      <vt:lpstr>Ontario’s Cancer Screening Programs</vt:lpstr>
      <vt:lpstr>Cancer Screening Goal</vt:lpstr>
      <vt:lpstr>Organized Screening Program (IARC)</vt:lpstr>
      <vt:lpstr>Ontario Breast Screening Program</vt:lpstr>
      <vt:lpstr>OBSP Overview</vt:lpstr>
      <vt:lpstr>OBSP Quality Assurance Program</vt:lpstr>
      <vt:lpstr>OBSP QA for Clinicians</vt:lpstr>
      <vt:lpstr>OBSP QA for Sites/Technology</vt:lpstr>
      <vt:lpstr>OBSP QA for Program</vt:lpstr>
      <vt:lpstr>CR Mammography Technology Transition Project</vt:lpstr>
      <vt:lpstr>Chiarelli Study (CIHR Funded)</vt:lpstr>
      <vt:lpstr>Project Background</vt:lpstr>
      <vt:lpstr>PowerPoint Presentation</vt:lpstr>
      <vt:lpstr>Cumulative Number of DR units Installed</vt:lpstr>
      <vt:lpstr>Appendix </vt:lpstr>
      <vt:lpstr>Radiologist Program Outcomes Report</vt:lpstr>
      <vt:lpstr>Radiologist Program Outcomes Report</vt:lpstr>
      <vt:lpstr>MRI Standards for the OBSP High Risk Program </vt:lpstr>
      <vt:lpstr>OBSP Program Evaluation Report</vt:lpstr>
    </vt:vector>
  </TitlesOfParts>
  <Company>Cancer Care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Mammography   Morning Touch-Point</dc:title>
  <dc:creator>Meaghan Horgan</dc:creator>
  <cp:lastModifiedBy>tni</cp:lastModifiedBy>
  <cp:revision>515</cp:revision>
  <cp:lastPrinted>2013-09-04T13:33:15Z</cp:lastPrinted>
  <dcterms:created xsi:type="dcterms:W3CDTF">2013-02-04T12:28:28Z</dcterms:created>
  <dcterms:modified xsi:type="dcterms:W3CDTF">2013-09-18T14:06:51Z</dcterms:modified>
</cp:coreProperties>
</file>