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425" r:id="rId2"/>
    <p:sldId id="430" r:id="rId3"/>
    <p:sldId id="491" r:id="rId4"/>
    <p:sldId id="487" r:id="rId5"/>
    <p:sldId id="463" r:id="rId6"/>
    <p:sldId id="473" r:id="rId7"/>
    <p:sldId id="464" r:id="rId8"/>
    <p:sldId id="465" r:id="rId9"/>
    <p:sldId id="466" r:id="rId10"/>
    <p:sldId id="419" r:id="rId11"/>
    <p:sldId id="417" r:id="rId12"/>
    <p:sldId id="500" r:id="rId13"/>
    <p:sldId id="446" r:id="rId14"/>
    <p:sldId id="467" r:id="rId15"/>
    <p:sldId id="456" r:id="rId16"/>
    <p:sldId id="489" r:id="rId17"/>
    <p:sldId id="492" r:id="rId18"/>
    <p:sldId id="493" r:id="rId19"/>
    <p:sldId id="494" r:id="rId20"/>
    <p:sldId id="495" r:id="rId21"/>
    <p:sldId id="496" r:id="rId22"/>
    <p:sldId id="497" r:id="rId23"/>
    <p:sldId id="488" r:id="rId24"/>
    <p:sldId id="499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ll Hefley" initials="J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BEB"/>
    <a:srgbClr val="EAF0F7"/>
    <a:srgbClr val="D3DFEE"/>
    <a:srgbClr val="990099"/>
    <a:srgbClr val="FF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2" autoAdjust="0"/>
    <p:restoredTop sz="76331" autoAdjust="0"/>
  </p:normalViewPr>
  <p:slideViewPr>
    <p:cSldViewPr>
      <p:cViewPr>
        <p:scale>
          <a:sx n="70" d="100"/>
          <a:sy n="70" d="100"/>
        </p:scale>
        <p:origin x="-125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10" y="88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qmpontario.ca" TargetMode="External"/><Relationship Id="rId2" Type="http://schemas.openxmlformats.org/officeDocument/2006/relationships/hyperlink" Target="http://www.qmpontario.ca/" TargetMode="External"/><Relationship Id="rId1" Type="http://schemas.openxmlformats.org/officeDocument/2006/relationships/hyperlink" Target="http://www.qmpontario.ca/newsletter/One.aspx?objectId=287546&amp;contextId=287546&amp;action=subscrib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C8DC7-DF67-46E0-8344-3422662090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BD4C99-91A8-48CA-B2D5-17B1BFB37A4B}">
      <dgm:prSet custT="1"/>
      <dgm:spPr/>
      <dgm:t>
        <a:bodyPr/>
        <a:lstStyle/>
        <a:p>
          <a:pPr rtl="0"/>
          <a:r>
            <a:rPr lang="en-US" sz="2000" dirty="0" smtClean="0">
              <a:latin typeface="Calibri" pitchFamily="34" charset="0"/>
            </a:rPr>
            <a:t>Jul – Oct 2014</a:t>
          </a:r>
          <a:endParaRPr lang="en-US" sz="2000" dirty="0">
            <a:latin typeface="Calibri" pitchFamily="34" charset="0"/>
          </a:endParaRPr>
        </a:p>
      </dgm:t>
    </dgm:pt>
    <dgm:pt modelId="{8A12AD30-95F0-48E1-AE34-B4637040BAD0}" type="parTrans" cxnId="{AE0D86A0-56CF-4859-A4AE-DFD12EA4898E}">
      <dgm:prSet/>
      <dgm:spPr/>
      <dgm:t>
        <a:bodyPr/>
        <a:lstStyle/>
        <a:p>
          <a:endParaRPr lang="en-US"/>
        </a:p>
      </dgm:t>
    </dgm:pt>
    <dgm:pt modelId="{6420C696-E0BA-4ACD-84EF-CF6440BF4F08}" type="sibTrans" cxnId="{AE0D86A0-56CF-4859-A4AE-DFD12EA4898E}">
      <dgm:prSet/>
      <dgm:spPr/>
      <dgm:t>
        <a:bodyPr/>
        <a:lstStyle/>
        <a:p>
          <a:endParaRPr lang="en-US"/>
        </a:p>
      </dgm:t>
    </dgm:pt>
    <dgm:pt modelId="{095D6570-3C80-4FD4-89D3-1447ECF723B1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Read and subscribe to the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  <a:hlinkClick xmlns:r="http://schemas.openxmlformats.org/officeDocument/2006/relationships" r:id="rId1"/>
            </a:rPr>
            <a:t>QMP Newsletter </a:t>
          </a:r>
          <a:endParaRPr lang="en-US" dirty="0">
            <a:solidFill>
              <a:schemeClr val="tx1"/>
            </a:solidFill>
            <a:latin typeface="Calibri" pitchFamily="34" charset="0"/>
          </a:endParaRPr>
        </a:p>
      </dgm:t>
    </dgm:pt>
    <dgm:pt modelId="{6D3E0550-CDDC-4850-9802-3647EFCEB80E}" type="parTrans" cxnId="{131BC0B0-5808-4058-AF82-0F056C615C9F}">
      <dgm:prSet/>
      <dgm:spPr/>
      <dgm:t>
        <a:bodyPr/>
        <a:lstStyle/>
        <a:p>
          <a:endParaRPr lang="en-US"/>
        </a:p>
      </dgm:t>
    </dgm:pt>
    <dgm:pt modelId="{4289A700-80D0-4B87-A0DD-888F207039DF}" type="sibTrans" cxnId="{131BC0B0-5808-4058-AF82-0F056C615C9F}">
      <dgm:prSet/>
      <dgm:spPr/>
      <dgm:t>
        <a:bodyPr/>
        <a:lstStyle/>
        <a:p>
          <a:endParaRPr lang="en-US"/>
        </a:p>
      </dgm:t>
    </dgm:pt>
    <dgm:pt modelId="{5BCF5A1C-4CB2-4C10-8C0A-94E385577352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Watch for ongoing communications (newsletters, letters, presentations, FAQs, QMP website)</a:t>
          </a:r>
          <a:endParaRPr lang="en-US" dirty="0">
            <a:latin typeface="Calibri" pitchFamily="34" charset="0"/>
          </a:endParaRPr>
        </a:p>
      </dgm:t>
    </dgm:pt>
    <dgm:pt modelId="{A2C629DB-50B0-4DCE-BEC6-419C0A9D4AC8}" type="parTrans" cxnId="{9035BAC8-8AC8-4980-8C60-551C54808B65}">
      <dgm:prSet/>
      <dgm:spPr/>
      <dgm:t>
        <a:bodyPr/>
        <a:lstStyle/>
        <a:p>
          <a:endParaRPr lang="en-US"/>
        </a:p>
      </dgm:t>
    </dgm:pt>
    <dgm:pt modelId="{D180E17B-3EE2-4D55-834C-CF29D2F9E1E3}" type="sibTrans" cxnId="{9035BAC8-8AC8-4980-8C60-551C54808B65}">
      <dgm:prSet/>
      <dgm:spPr/>
      <dgm:t>
        <a:bodyPr/>
        <a:lstStyle/>
        <a:p>
          <a:endParaRPr lang="en-US"/>
        </a:p>
      </dgm:t>
    </dgm:pt>
    <dgm:pt modelId="{60EE3A36-43D1-44EB-B79A-F6B86897F3F0}">
      <dgm:prSet custT="1"/>
      <dgm:spPr/>
      <dgm:t>
        <a:bodyPr/>
        <a:lstStyle/>
        <a:p>
          <a:pPr rtl="0"/>
          <a:r>
            <a:rPr lang="en-US" sz="2000" dirty="0" smtClean="0">
              <a:latin typeface="Calibri" pitchFamily="34" charset="0"/>
            </a:rPr>
            <a:t>Oct - Dec 2014</a:t>
          </a:r>
          <a:endParaRPr lang="en-US" sz="2000" dirty="0">
            <a:latin typeface="Calibri" pitchFamily="34" charset="0"/>
          </a:endParaRPr>
        </a:p>
      </dgm:t>
    </dgm:pt>
    <dgm:pt modelId="{90FD6B4F-7A7F-4AAD-925F-72FD4D0BCEC3}" type="parTrans" cxnId="{4F488D82-0EFA-4DD5-B504-856D3EC47056}">
      <dgm:prSet/>
      <dgm:spPr/>
      <dgm:t>
        <a:bodyPr/>
        <a:lstStyle/>
        <a:p>
          <a:endParaRPr lang="en-US"/>
        </a:p>
      </dgm:t>
    </dgm:pt>
    <dgm:pt modelId="{6FBBC33C-CD2D-4B22-BAF1-0F4474B72C22}" type="sibTrans" cxnId="{4F488D82-0EFA-4DD5-B504-856D3EC47056}">
      <dgm:prSet/>
      <dgm:spPr/>
      <dgm:t>
        <a:bodyPr/>
        <a:lstStyle/>
        <a:p>
          <a:endParaRPr lang="en-US"/>
        </a:p>
      </dgm:t>
    </dgm:pt>
    <dgm:pt modelId="{CA0EC7C3-5C23-4C8D-A5E2-314F8A181268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In person consultations with key stakeholders</a:t>
          </a:r>
          <a:endParaRPr lang="en-US" dirty="0">
            <a:latin typeface="Calibri" pitchFamily="34" charset="0"/>
          </a:endParaRPr>
        </a:p>
      </dgm:t>
    </dgm:pt>
    <dgm:pt modelId="{A6AC38CA-AFA5-44B1-84F7-C222CC7E7C9C}" type="parTrans" cxnId="{4C977892-8293-42A5-A3B9-2D2089B563CF}">
      <dgm:prSet/>
      <dgm:spPr/>
      <dgm:t>
        <a:bodyPr/>
        <a:lstStyle/>
        <a:p>
          <a:endParaRPr lang="en-US"/>
        </a:p>
      </dgm:t>
    </dgm:pt>
    <dgm:pt modelId="{8374EC8B-E71E-4FD7-A89E-5DAD32A19F01}" type="sibTrans" cxnId="{4C977892-8293-42A5-A3B9-2D2089B563CF}">
      <dgm:prSet/>
      <dgm:spPr/>
      <dgm:t>
        <a:bodyPr/>
        <a:lstStyle/>
        <a:p>
          <a:endParaRPr lang="en-US"/>
        </a:p>
      </dgm:t>
    </dgm:pt>
    <dgm:pt modelId="{2DE9DE6B-DBA2-4E67-8527-397B929952E3}">
      <dgm:prSet/>
      <dgm:spPr/>
      <dgm:t>
        <a:bodyPr/>
        <a:lstStyle/>
        <a:p>
          <a:pPr rtl="0"/>
          <a:r>
            <a:rPr lang="en-US" smtClean="0">
              <a:latin typeface="Calibri" pitchFamily="34" charset="0"/>
            </a:rPr>
            <a:t>Web-based consultation with all stakeholders</a:t>
          </a:r>
          <a:endParaRPr lang="en-US">
            <a:latin typeface="Calibri" pitchFamily="34" charset="0"/>
          </a:endParaRPr>
        </a:p>
      </dgm:t>
    </dgm:pt>
    <dgm:pt modelId="{8A880BFC-38BA-4B0D-986A-C3C9AB9A4383}" type="parTrans" cxnId="{527C2887-A8B4-4FA1-9BCF-133C6A906CDA}">
      <dgm:prSet/>
      <dgm:spPr/>
      <dgm:t>
        <a:bodyPr/>
        <a:lstStyle/>
        <a:p>
          <a:endParaRPr lang="en-US"/>
        </a:p>
      </dgm:t>
    </dgm:pt>
    <dgm:pt modelId="{959FA487-DCE0-4D6A-AC91-2D2999B53564}" type="sibTrans" cxnId="{527C2887-A8B4-4FA1-9BCF-133C6A906CDA}">
      <dgm:prSet/>
      <dgm:spPr/>
      <dgm:t>
        <a:bodyPr/>
        <a:lstStyle/>
        <a:p>
          <a:endParaRPr lang="en-US"/>
        </a:p>
      </dgm:t>
    </dgm:pt>
    <dgm:pt modelId="{50148DA1-31E3-447C-A534-CE99AF39632C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bg1"/>
              </a:solidFill>
            </a:rPr>
            <a:t>Contact us</a:t>
          </a:r>
          <a:endParaRPr lang="en-US" sz="2000" dirty="0">
            <a:solidFill>
              <a:schemeClr val="bg1"/>
            </a:solidFill>
            <a:latin typeface="Calibri" pitchFamily="34" charset="0"/>
          </a:endParaRPr>
        </a:p>
      </dgm:t>
    </dgm:pt>
    <dgm:pt modelId="{5AE0B3FA-F56C-45CA-BACB-59B7323742DF}" type="parTrans" cxnId="{022403B6-787D-4765-AB7C-2D9450E9E012}">
      <dgm:prSet/>
      <dgm:spPr/>
      <dgm:t>
        <a:bodyPr/>
        <a:lstStyle/>
        <a:p>
          <a:endParaRPr lang="en-US"/>
        </a:p>
      </dgm:t>
    </dgm:pt>
    <dgm:pt modelId="{97FF2C41-BC2A-4C14-81A5-125820ADD717}" type="sibTrans" cxnId="{022403B6-787D-4765-AB7C-2D9450E9E012}">
      <dgm:prSet/>
      <dgm:spPr/>
      <dgm:t>
        <a:bodyPr/>
        <a:lstStyle/>
        <a:p>
          <a:endParaRPr lang="en-US"/>
        </a:p>
      </dgm:t>
    </dgm:pt>
    <dgm:pt modelId="{66509F8E-89C3-4399-B02D-AA51C8078D54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Visit </a:t>
          </a:r>
          <a:r>
            <a:rPr lang="en-US" dirty="0" smtClean="0">
              <a:latin typeface="Calibri" pitchFamily="34" charset="0"/>
              <a:hlinkClick xmlns:r="http://schemas.openxmlformats.org/officeDocument/2006/relationships" r:id="rId2"/>
            </a:rPr>
            <a:t>www.qmpontario.ca</a:t>
          </a:r>
          <a:endParaRPr lang="en-US" dirty="0">
            <a:latin typeface="Calibri" pitchFamily="34" charset="0"/>
          </a:endParaRPr>
        </a:p>
      </dgm:t>
    </dgm:pt>
    <dgm:pt modelId="{1D5924D4-DF8E-4A18-B3B6-D9669A4AFB12}" type="parTrans" cxnId="{57BABAA6-90AF-474A-BA09-33BEF52A4840}">
      <dgm:prSet/>
      <dgm:spPr/>
      <dgm:t>
        <a:bodyPr/>
        <a:lstStyle/>
        <a:p>
          <a:endParaRPr lang="en-US"/>
        </a:p>
      </dgm:t>
    </dgm:pt>
    <dgm:pt modelId="{B01A8D0B-18C8-44E7-89B8-B2BE8F4C3E4F}" type="sibTrans" cxnId="{57BABAA6-90AF-474A-BA09-33BEF52A4840}">
      <dgm:prSet/>
      <dgm:spPr/>
      <dgm:t>
        <a:bodyPr/>
        <a:lstStyle/>
        <a:p>
          <a:endParaRPr lang="en-US"/>
        </a:p>
      </dgm:t>
    </dgm:pt>
    <dgm:pt modelId="{2B06EB0B-7A72-47D0-BD99-35EDE4336389}">
      <dgm:prSet/>
      <dgm:spPr/>
      <dgm:t>
        <a:bodyPr/>
        <a:lstStyle/>
        <a:p>
          <a:pPr rtl="0"/>
          <a:r>
            <a:rPr lang="en-US" dirty="0" smtClean="0">
              <a:latin typeface="Calibri" pitchFamily="34" charset="0"/>
            </a:rPr>
            <a:t>E-mail us at </a:t>
          </a:r>
          <a:r>
            <a:rPr lang="en-US" dirty="0" smtClean="0">
              <a:latin typeface="Calibri" pitchFamily="34" charset="0"/>
              <a:hlinkClick xmlns:r="http://schemas.openxmlformats.org/officeDocument/2006/relationships" r:id="rId3"/>
            </a:rPr>
            <a:t>info@qmpontario.ca</a:t>
          </a:r>
          <a:endParaRPr lang="en-US" dirty="0">
            <a:latin typeface="Calibri" pitchFamily="34" charset="0"/>
          </a:endParaRPr>
        </a:p>
      </dgm:t>
    </dgm:pt>
    <dgm:pt modelId="{F255D252-96CA-4EA7-895C-31B963D77A05}" type="parTrans" cxnId="{168A07A4-6EA2-45E7-8797-AAF14B66AE60}">
      <dgm:prSet/>
      <dgm:spPr/>
      <dgm:t>
        <a:bodyPr/>
        <a:lstStyle/>
        <a:p>
          <a:endParaRPr lang="en-US"/>
        </a:p>
      </dgm:t>
    </dgm:pt>
    <dgm:pt modelId="{0EB5C957-B82E-48EA-9D8C-97B29D1EC037}" type="sibTrans" cxnId="{168A07A4-6EA2-45E7-8797-AAF14B66AE60}">
      <dgm:prSet/>
      <dgm:spPr/>
      <dgm:t>
        <a:bodyPr/>
        <a:lstStyle/>
        <a:p>
          <a:endParaRPr lang="en-US"/>
        </a:p>
      </dgm:t>
    </dgm:pt>
    <dgm:pt modelId="{7A13FED1-E2FA-4295-B847-BC370D0DCA25}" type="pres">
      <dgm:prSet presAssocID="{2CFC8DC7-DF67-46E0-8344-3422662090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3C3330-7264-4B1A-8883-016E2257D286}" type="pres">
      <dgm:prSet presAssocID="{D8BD4C99-91A8-48CA-B2D5-17B1BFB37A4B}" presName="composite" presStyleCnt="0"/>
      <dgm:spPr/>
    </dgm:pt>
    <dgm:pt modelId="{17912EF0-7EF0-43B5-B635-7171397FA706}" type="pres">
      <dgm:prSet presAssocID="{D8BD4C99-91A8-48CA-B2D5-17B1BFB37A4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34B82-EB22-455E-90E5-96A73F3D6277}" type="pres">
      <dgm:prSet presAssocID="{D8BD4C99-91A8-48CA-B2D5-17B1BFB37A4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6391E-B812-4553-A56D-59B7A171DDA8}" type="pres">
      <dgm:prSet presAssocID="{6420C696-E0BA-4ACD-84EF-CF6440BF4F08}" presName="sp" presStyleCnt="0"/>
      <dgm:spPr/>
    </dgm:pt>
    <dgm:pt modelId="{7DC97F9C-BC3B-4EB4-B57B-F89925005A66}" type="pres">
      <dgm:prSet presAssocID="{60EE3A36-43D1-44EB-B79A-F6B86897F3F0}" presName="composite" presStyleCnt="0"/>
      <dgm:spPr/>
    </dgm:pt>
    <dgm:pt modelId="{039F27CB-CAD4-40C6-BD2C-254EE2399E08}" type="pres">
      <dgm:prSet presAssocID="{60EE3A36-43D1-44EB-B79A-F6B86897F3F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C1774-7D4F-4045-BE71-206753AE5A23}" type="pres">
      <dgm:prSet presAssocID="{60EE3A36-43D1-44EB-B79A-F6B86897F3F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8E922-5836-4968-A9F1-28F19AE45318}" type="pres">
      <dgm:prSet presAssocID="{6FBBC33C-CD2D-4B22-BAF1-0F4474B72C22}" presName="sp" presStyleCnt="0"/>
      <dgm:spPr/>
    </dgm:pt>
    <dgm:pt modelId="{37F8779C-677D-49B9-B6CF-403989945155}" type="pres">
      <dgm:prSet presAssocID="{50148DA1-31E3-447C-A534-CE99AF39632C}" presName="composite" presStyleCnt="0"/>
      <dgm:spPr/>
    </dgm:pt>
    <dgm:pt modelId="{22C8ECC0-C529-4A4C-A74C-FF2DA67588C0}" type="pres">
      <dgm:prSet presAssocID="{50148DA1-31E3-447C-A534-CE99AF3963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0D105-AA41-49B7-8209-0AA41CF27702}" type="pres">
      <dgm:prSet presAssocID="{50148DA1-31E3-447C-A534-CE99AF3963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2403B6-787D-4765-AB7C-2D9450E9E012}" srcId="{2CFC8DC7-DF67-46E0-8344-34226620901C}" destId="{50148DA1-31E3-447C-A534-CE99AF39632C}" srcOrd="2" destOrd="0" parTransId="{5AE0B3FA-F56C-45CA-BACB-59B7323742DF}" sibTransId="{97FF2C41-BC2A-4C14-81A5-125820ADD717}"/>
    <dgm:cxn modelId="{B93D84D5-F68A-41E2-9591-CCCFDDEF4015}" type="presOf" srcId="{D8BD4C99-91A8-48CA-B2D5-17B1BFB37A4B}" destId="{17912EF0-7EF0-43B5-B635-7171397FA706}" srcOrd="0" destOrd="0" presId="urn:microsoft.com/office/officeart/2005/8/layout/chevron2"/>
    <dgm:cxn modelId="{59452E10-B038-471E-B028-31DC5F772B5B}" type="presOf" srcId="{5BCF5A1C-4CB2-4C10-8C0A-94E385577352}" destId="{F0B34B82-EB22-455E-90E5-96A73F3D6277}" srcOrd="0" destOrd="1" presId="urn:microsoft.com/office/officeart/2005/8/layout/chevron2"/>
    <dgm:cxn modelId="{17E4BEAC-3A67-4A21-A55C-D09B7FFAE811}" type="presOf" srcId="{2DE9DE6B-DBA2-4E67-8527-397B929952E3}" destId="{791C1774-7D4F-4045-BE71-206753AE5A23}" srcOrd="0" destOrd="1" presId="urn:microsoft.com/office/officeart/2005/8/layout/chevron2"/>
    <dgm:cxn modelId="{131BC0B0-5808-4058-AF82-0F056C615C9F}" srcId="{D8BD4C99-91A8-48CA-B2D5-17B1BFB37A4B}" destId="{095D6570-3C80-4FD4-89D3-1447ECF723B1}" srcOrd="0" destOrd="0" parTransId="{6D3E0550-CDDC-4850-9802-3647EFCEB80E}" sibTransId="{4289A700-80D0-4B87-A0DD-888F207039DF}"/>
    <dgm:cxn modelId="{9035BAC8-8AC8-4980-8C60-551C54808B65}" srcId="{D8BD4C99-91A8-48CA-B2D5-17B1BFB37A4B}" destId="{5BCF5A1C-4CB2-4C10-8C0A-94E385577352}" srcOrd="1" destOrd="0" parTransId="{A2C629DB-50B0-4DCE-BEC6-419C0A9D4AC8}" sibTransId="{D180E17B-3EE2-4D55-834C-CF29D2F9E1E3}"/>
    <dgm:cxn modelId="{C56AE26B-0AC9-4E94-B399-4E84CC6D8D1F}" type="presOf" srcId="{2B06EB0B-7A72-47D0-BD99-35EDE4336389}" destId="{6FD0D105-AA41-49B7-8209-0AA41CF27702}" srcOrd="0" destOrd="1" presId="urn:microsoft.com/office/officeart/2005/8/layout/chevron2"/>
    <dgm:cxn modelId="{168A07A4-6EA2-45E7-8797-AAF14B66AE60}" srcId="{50148DA1-31E3-447C-A534-CE99AF39632C}" destId="{2B06EB0B-7A72-47D0-BD99-35EDE4336389}" srcOrd="1" destOrd="0" parTransId="{F255D252-96CA-4EA7-895C-31B963D77A05}" sibTransId="{0EB5C957-B82E-48EA-9D8C-97B29D1EC037}"/>
    <dgm:cxn modelId="{8AFF3DDB-8467-4749-8663-399CB3798337}" type="presOf" srcId="{66509F8E-89C3-4399-B02D-AA51C8078D54}" destId="{6FD0D105-AA41-49B7-8209-0AA41CF27702}" srcOrd="0" destOrd="0" presId="urn:microsoft.com/office/officeart/2005/8/layout/chevron2"/>
    <dgm:cxn modelId="{57BABAA6-90AF-474A-BA09-33BEF52A4840}" srcId="{50148DA1-31E3-447C-A534-CE99AF39632C}" destId="{66509F8E-89C3-4399-B02D-AA51C8078D54}" srcOrd="0" destOrd="0" parTransId="{1D5924D4-DF8E-4A18-B3B6-D9669A4AFB12}" sibTransId="{B01A8D0B-18C8-44E7-89B8-B2BE8F4C3E4F}"/>
    <dgm:cxn modelId="{AE0D86A0-56CF-4859-A4AE-DFD12EA4898E}" srcId="{2CFC8DC7-DF67-46E0-8344-34226620901C}" destId="{D8BD4C99-91A8-48CA-B2D5-17B1BFB37A4B}" srcOrd="0" destOrd="0" parTransId="{8A12AD30-95F0-48E1-AE34-B4637040BAD0}" sibTransId="{6420C696-E0BA-4ACD-84EF-CF6440BF4F08}"/>
    <dgm:cxn modelId="{4F488D82-0EFA-4DD5-B504-856D3EC47056}" srcId="{2CFC8DC7-DF67-46E0-8344-34226620901C}" destId="{60EE3A36-43D1-44EB-B79A-F6B86897F3F0}" srcOrd="1" destOrd="0" parTransId="{90FD6B4F-7A7F-4AAD-925F-72FD4D0BCEC3}" sibTransId="{6FBBC33C-CD2D-4B22-BAF1-0F4474B72C22}"/>
    <dgm:cxn modelId="{527C2887-A8B4-4FA1-9BCF-133C6A906CDA}" srcId="{60EE3A36-43D1-44EB-B79A-F6B86897F3F0}" destId="{2DE9DE6B-DBA2-4E67-8527-397B929952E3}" srcOrd="1" destOrd="0" parTransId="{8A880BFC-38BA-4B0D-986A-C3C9AB9A4383}" sibTransId="{959FA487-DCE0-4D6A-AC91-2D2999B53564}"/>
    <dgm:cxn modelId="{56910D1F-F370-4FD7-8C7F-AB5EEEE46FEF}" type="presOf" srcId="{50148DA1-31E3-447C-A534-CE99AF39632C}" destId="{22C8ECC0-C529-4A4C-A74C-FF2DA67588C0}" srcOrd="0" destOrd="0" presId="urn:microsoft.com/office/officeart/2005/8/layout/chevron2"/>
    <dgm:cxn modelId="{503C1FBE-0462-4455-9964-A795F121BBFC}" type="presOf" srcId="{CA0EC7C3-5C23-4C8D-A5E2-314F8A181268}" destId="{791C1774-7D4F-4045-BE71-206753AE5A23}" srcOrd="0" destOrd="0" presId="urn:microsoft.com/office/officeart/2005/8/layout/chevron2"/>
    <dgm:cxn modelId="{4C977892-8293-42A5-A3B9-2D2089B563CF}" srcId="{60EE3A36-43D1-44EB-B79A-F6B86897F3F0}" destId="{CA0EC7C3-5C23-4C8D-A5E2-314F8A181268}" srcOrd="0" destOrd="0" parTransId="{A6AC38CA-AFA5-44B1-84F7-C222CC7E7C9C}" sibTransId="{8374EC8B-E71E-4FD7-A89E-5DAD32A19F01}"/>
    <dgm:cxn modelId="{DE814186-D905-41F8-B363-99FDC87F62EB}" type="presOf" srcId="{095D6570-3C80-4FD4-89D3-1447ECF723B1}" destId="{F0B34B82-EB22-455E-90E5-96A73F3D6277}" srcOrd="0" destOrd="0" presId="urn:microsoft.com/office/officeart/2005/8/layout/chevron2"/>
    <dgm:cxn modelId="{77502158-8F71-415A-A5E4-08B9F8FC4672}" type="presOf" srcId="{2CFC8DC7-DF67-46E0-8344-34226620901C}" destId="{7A13FED1-E2FA-4295-B847-BC370D0DCA25}" srcOrd="0" destOrd="0" presId="urn:microsoft.com/office/officeart/2005/8/layout/chevron2"/>
    <dgm:cxn modelId="{6720DF41-C12A-4A4C-8222-FE56ED1A7CF3}" type="presOf" srcId="{60EE3A36-43D1-44EB-B79A-F6B86897F3F0}" destId="{039F27CB-CAD4-40C6-BD2C-254EE2399E08}" srcOrd="0" destOrd="0" presId="urn:microsoft.com/office/officeart/2005/8/layout/chevron2"/>
    <dgm:cxn modelId="{73F7FF96-444E-45D7-BA27-45EEF0358F7A}" type="presParOf" srcId="{7A13FED1-E2FA-4295-B847-BC370D0DCA25}" destId="{543C3330-7264-4B1A-8883-016E2257D286}" srcOrd="0" destOrd="0" presId="urn:microsoft.com/office/officeart/2005/8/layout/chevron2"/>
    <dgm:cxn modelId="{02089EA0-875A-432E-8E55-C3264BDE72C0}" type="presParOf" srcId="{543C3330-7264-4B1A-8883-016E2257D286}" destId="{17912EF0-7EF0-43B5-B635-7171397FA706}" srcOrd="0" destOrd="0" presId="urn:microsoft.com/office/officeart/2005/8/layout/chevron2"/>
    <dgm:cxn modelId="{6FB11681-DEDE-4D61-9E02-2EA1BC11B4AB}" type="presParOf" srcId="{543C3330-7264-4B1A-8883-016E2257D286}" destId="{F0B34B82-EB22-455E-90E5-96A73F3D6277}" srcOrd="1" destOrd="0" presId="urn:microsoft.com/office/officeart/2005/8/layout/chevron2"/>
    <dgm:cxn modelId="{0ABFFE38-D8DB-4951-9BAF-27EC453896A6}" type="presParOf" srcId="{7A13FED1-E2FA-4295-B847-BC370D0DCA25}" destId="{7696391E-B812-4553-A56D-59B7A171DDA8}" srcOrd="1" destOrd="0" presId="urn:microsoft.com/office/officeart/2005/8/layout/chevron2"/>
    <dgm:cxn modelId="{37BE0958-8510-470C-AD19-63FCF8404FE2}" type="presParOf" srcId="{7A13FED1-E2FA-4295-B847-BC370D0DCA25}" destId="{7DC97F9C-BC3B-4EB4-B57B-F89925005A66}" srcOrd="2" destOrd="0" presId="urn:microsoft.com/office/officeart/2005/8/layout/chevron2"/>
    <dgm:cxn modelId="{59A0501A-F499-4396-BCA2-B4589315CE90}" type="presParOf" srcId="{7DC97F9C-BC3B-4EB4-B57B-F89925005A66}" destId="{039F27CB-CAD4-40C6-BD2C-254EE2399E08}" srcOrd="0" destOrd="0" presId="urn:microsoft.com/office/officeart/2005/8/layout/chevron2"/>
    <dgm:cxn modelId="{764F2769-BED2-4645-AC37-7FBB0973F39C}" type="presParOf" srcId="{7DC97F9C-BC3B-4EB4-B57B-F89925005A66}" destId="{791C1774-7D4F-4045-BE71-206753AE5A23}" srcOrd="1" destOrd="0" presId="urn:microsoft.com/office/officeart/2005/8/layout/chevron2"/>
    <dgm:cxn modelId="{CB8AAB73-4B26-4B93-8D34-74FA86A3F1E4}" type="presParOf" srcId="{7A13FED1-E2FA-4295-B847-BC370D0DCA25}" destId="{D638E922-5836-4968-A9F1-28F19AE45318}" srcOrd="3" destOrd="0" presId="urn:microsoft.com/office/officeart/2005/8/layout/chevron2"/>
    <dgm:cxn modelId="{DB2705CE-8479-458E-B1EB-C3DA54A789CA}" type="presParOf" srcId="{7A13FED1-E2FA-4295-B847-BC370D0DCA25}" destId="{37F8779C-677D-49B9-B6CF-403989945155}" srcOrd="4" destOrd="0" presId="urn:microsoft.com/office/officeart/2005/8/layout/chevron2"/>
    <dgm:cxn modelId="{1E5CDF85-4064-4BA0-B0B1-0656C98A3831}" type="presParOf" srcId="{37F8779C-677D-49B9-B6CF-403989945155}" destId="{22C8ECC0-C529-4A4C-A74C-FF2DA67588C0}" srcOrd="0" destOrd="0" presId="urn:microsoft.com/office/officeart/2005/8/layout/chevron2"/>
    <dgm:cxn modelId="{6644CEB6-6E5F-45AC-9DAF-1179C6AEABA6}" type="presParOf" srcId="{37F8779C-677D-49B9-B6CF-403989945155}" destId="{6FD0D105-AA41-49B7-8209-0AA41CF277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7B56A-2964-4469-9EAE-CFF9CBBDE5F2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EE13A-991E-4CD0-B7F4-A8F45FA95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1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8585A-3909-4F3E-B2B8-A89BD63499FF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F40C6-7A72-4C92-9FEA-FDF797A051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7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40C6-7A72-4C92-9FEA-FDF797A0518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4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40C6-7A72-4C92-9FEA-FDF797A051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9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40C6-7A72-4C92-9FEA-FDF797A0518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54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blue stars</a:t>
            </a:r>
            <a:r>
              <a:rPr lang="en-US" baseline="0" dirty="0" smtClean="0"/>
              <a:t> indicate where your ideas/recommendations have been heard/made an impact</a:t>
            </a:r>
          </a:p>
          <a:p>
            <a:r>
              <a:rPr lang="en-US" baseline="0" dirty="0" smtClean="0"/>
              <a:t>The green stars are where we will continue to engage with you to help us inform the next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F40C6-7A72-4C92-9FEA-FDF797A0518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2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7429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895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19075" cy="895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66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9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Quality Management Partnership – Confidential Draft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5148" y="6356350"/>
            <a:ext cx="514527" cy="36576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latin typeface="Calibri" pitchFamily="34" charset="0"/>
              </a:defRPr>
            </a:lvl1pPr>
          </a:lstStyle>
          <a:p>
            <a:fld id="{2D512BAA-5769-4533-8654-C158C472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9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Quality Management Partnership – Confidential Draft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5148" y="6356350"/>
            <a:ext cx="514527" cy="36576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latin typeface="Calibri" pitchFamily="34" charset="0"/>
              </a:defRPr>
            </a:lvl1pPr>
          </a:lstStyle>
          <a:p>
            <a:fld id="{2D512BAA-5769-4533-8654-C158C472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005840"/>
          </a:xfrm>
        </p:spPr>
        <p:txBody>
          <a:bodyPr anchor="t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t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t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5800" y="6356350"/>
            <a:ext cx="739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Quality Management Partnership – Confidential Draft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65148" y="6356350"/>
            <a:ext cx="514527" cy="36576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latin typeface="Calibri" pitchFamily="34" charset="0"/>
              </a:defRPr>
            </a:lvl1pPr>
          </a:lstStyle>
          <a:p>
            <a:fld id="{2D512BAA-5769-4533-8654-C158C472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6725"/>
            <a:ext cx="82296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9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Quality Management Partnership – Confidential Draft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5148" y="6356350"/>
            <a:ext cx="514527" cy="36576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latin typeface="Calibri" pitchFamily="34" charset="0"/>
              </a:defRPr>
            </a:lvl1pPr>
          </a:lstStyle>
          <a:p>
            <a:fld id="{2D512BAA-5769-4533-8654-C158C472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9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Quality Management Partnership – Confidential Draft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5148" y="6356350"/>
            <a:ext cx="514527" cy="36576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latin typeface="Calibri" pitchFamily="34" charset="0"/>
              </a:defRPr>
            </a:lvl1pPr>
          </a:lstStyle>
          <a:p>
            <a:fld id="{2D512BAA-5769-4533-8654-C158C472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27239-D72E-48B8-ABDE-031BC92BD6D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334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853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89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9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6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Quality Management Partnership – Confidential Draft</a:t>
            </a:r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5148" y="6356350"/>
            <a:ext cx="514527" cy="365760"/>
          </a:xfrm>
          <a:prstGeom prst="rect">
            <a:avLst/>
          </a:prstGeom>
        </p:spPr>
        <p:txBody>
          <a:bodyPr anchor="ctr"/>
          <a:lstStyle>
            <a:lvl1pPr algn="r">
              <a:defRPr b="1">
                <a:latin typeface="Calibri" pitchFamily="34" charset="0"/>
              </a:defRPr>
            </a:lvl1pPr>
          </a:lstStyle>
          <a:p>
            <a:fld id="{2D512BAA-5769-4533-8654-C158C472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4" r:id="rId6"/>
    <p:sldLayoutId id="2147483705" r:id="rId7"/>
    <p:sldLayoutId id="214748370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 Quality Management Partnership</a:t>
            </a:r>
            <a:br>
              <a:rPr lang="en-US" dirty="0" smtClean="0"/>
            </a:br>
            <a:r>
              <a:rPr lang="en-US" dirty="0" smtClean="0"/>
              <a:t>(Mammography)</a:t>
            </a:r>
            <a:br>
              <a:rPr lang="en-US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7162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Dr. Rene Shumak, Clinical Lead, Mammography</a:t>
            </a:r>
          </a:p>
          <a:p>
            <a:pPr algn="ctr"/>
            <a:r>
              <a:rPr lang="en-US" dirty="0" smtClean="0"/>
              <a:t> Independent Diagnostic Clinic Association, Sept 12, 2014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331226"/>
            <a:ext cx="3505200" cy="233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8200"/>
            <a:ext cx="2011680" cy="187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/>
              <a:t>Patient-centred</a:t>
            </a:r>
            <a:r>
              <a:rPr lang="en-US" sz="2200" dirty="0" smtClean="0"/>
              <a:t> and include patient experience-based metrics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/>
              <a:t>Applicable to all physicians</a:t>
            </a:r>
            <a:r>
              <a:rPr lang="en-US" sz="2200" dirty="0" smtClean="0"/>
              <a:t>, allied healthcare professionals and facilities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/>
              <a:t>Supportive and educational</a:t>
            </a:r>
            <a:r>
              <a:rPr lang="en-US" sz="2200" dirty="0" smtClean="0"/>
              <a:t> but can use regulatory/funding levers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/>
              <a:t>Based on collaboration</a:t>
            </a:r>
            <a:r>
              <a:rPr lang="en-US" sz="2200" dirty="0" smtClean="0"/>
              <a:t> and alignment with stakeholders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/>
              <a:t>Value added</a:t>
            </a:r>
            <a:r>
              <a:rPr lang="en-US" sz="2200" dirty="0" smtClean="0"/>
              <a:t> by addressing inconsistencies, gaps, and duplication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Built on and </a:t>
            </a:r>
            <a:r>
              <a:rPr lang="en-US" sz="2200" b="1" dirty="0" smtClean="0"/>
              <a:t>leverage existing</a:t>
            </a:r>
            <a:r>
              <a:rPr lang="en-US" sz="2200" dirty="0" smtClean="0"/>
              <a:t> </a:t>
            </a:r>
            <a:r>
              <a:rPr lang="en-US" sz="2200" b="1" dirty="0" smtClean="0"/>
              <a:t>programs</a:t>
            </a:r>
            <a:endParaRPr lang="en-US" sz="2200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/>
              <a:t>Adequately funded</a:t>
            </a:r>
            <a:r>
              <a:rPr lang="en-US" sz="2200" dirty="0" smtClean="0"/>
              <a:t> with efficiencies </a:t>
            </a:r>
            <a:r>
              <a:rPr lang="en-US" sz="2200" dirty="0"/>
              <a:t>identified to </a:t>
            </a:r>
            <a:r>
              <a:rPr lang="en-US" sz="2200" dirty="0" smtClean="0"/>
              <a:t>offset investments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Based on a common model for using performance data that </a:t>
            </a:r>
            <a:r>
              <a:rPr lang="en-US" sz="2200" b="1" dirty="0" smtClean="0"/>
              <a:t>balances confidentiality with transparency</a:t>
            </a:r>
          </a:p>
          <a:p>
            <a:endParaRPr lang="en-US" sz="2200" dirty="0" smtClean="0"/>
          </a:p>
          <a:p>
            <a:endParaRPr lang="en-CA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Advisory Panels (EAPs)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1663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Clinical Leads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20+ panel members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/>
              <a:t>Physicians and other healthcare providers, patient </a:t>
            </a:r>
            <a:r>
              <a:rPr lang="en-US" sz="2800" dirty="0" smtClean="0"/>
              <a:t>reps</a:t>
            </a:r>
            <a:r>
              <a:rPr lang="en-US" sz="2800" dirty="0"/>
              <a:t>, organizational and regional </a:t>
            </a:r>
            <a:r>
              <a:rPr lang="en-US" sz="2800" dirty="0" smtClean="0"/>
              <a:t>reps</a:t>
            </a:r>
            <a:r>
              <a:rPr lang="en-US" sz="2800" dirty="0"/>
              <a:t>, etc. </a:t>
            </a:r>
            <a:r>
              <a:rPr lang="en-US" sz="2500" dirty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Monthly meetings since Sep 2013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216365"/>
              </p:ext>
            </p:extLst>
          </p:nvPr>
        </p:nvGraphicFramePr>
        <p:xfrm>
          <a:off x="457200" y="1241292"/>
          <a:ext cx="8229600" cy="50071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  <a:gridCol w="2482645"/>
                <a:gridCol w="3156155"/>
              </a:tblGrid>
              <a:tr h="814746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Work Stream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Phase 1 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Sep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2013 – Mar 2014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Phase 2 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Apr 2014 –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dirty="0" smtClean="0">
                          <a:latin typeface="Calibri" panose="020F0502020204030204" pitchFamily="34" charset="0"/>
                        </a:rPr>
                        <a:t>Mar 2015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7276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Planning &amp;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Set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86619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Early Quality Initiatives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03942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Comprehensive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Quality Management Program </a:t>
                      </a:r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95280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Stakeholder</a:t>
                      </a:r>
                      <a:r>
                        <a:rPr lang="en-US" sz="1800" b="0" baseline="0" dirty="0" smtClean="0">
                          <a:latin typeface="Calibri" panose="020F0502020204030204" pitchFamily="34" charset="0"/>
                        </a:rPr>
                        <a:t> Engagement &amp; Consultation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0633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0" dirty="0" smtClean="0">
                          <a:latin typeface="Calibri" panose="020F0502020204030204" pitchFamily="34" charset="0"/>
                        </a:rPr>
                        <a:t>Reports to MOHLTC</a:t>
                      </a:r>
                      <a:endParaRPr lang="en-US" sz="18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b="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3048000" y="2971800"/>
            <a:ext cx="2209800" cy="533400"/>
          </a:xfrm>
          <a:prstGeom prst="homePlate">
            <a:avLst>
              <a:gd name="adj" fmla="val 141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Identify Early Quality Initiatives</a:t>
            </a:r>
            <a:endParaRPr lang="en-US" sz="1600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iamond 8"/>
          <p:cNvSpPr/>
          <p:nvPr/>
        </p:nvSpPr>
        <p:spPr>
          <a:xfrm>
            <a:off x="7890933" y="5753099"/>
            <a:ext cx="457200" cy="38100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Phase 2 Report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048000" y="3886200"/>
            <a:ext cx="2209800" cy="533400"/>
          </a:xfrm>
          <a:prstGeom prst="homePlate">
            <a:avLst>
              <a:gd name="adj" fmla="val 155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Preliminary Program Design</a:t>
            </a:r>
            <a:endParaRPr lang="en-US" sz="1600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5638800" y="2971800"/>
            <a:ext cx="3048000" cy="533400"/>
          </a:xfrm>
          <a:prstGeom prst="homePlate">
            <a:avLst>
              <a:gd name="adj" fmla="val 24026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Implement Early Quality Initiatives approved by MOHLTC</a:t>
            </a:r>
          </a:p>
        </p:txBody>
      </p:sp>
      <p:sp>
        <p:nvSpPr>
          <p:cNvPr id="12" name="Pentagon 11"/>
          <p:cNvSpPr/>
          <p:nvPr/>
        </p:nvSpPr>
        <p:spPr>
          <a:xfrm>
            <a:off x="5638800" y="3886200"/>
            <a:ext cx="2438400" cy="533400"/>
          </a:xfrm>
          <a:prstGeom prst="homePlate">
            <a:avLst>
              <a:gd name="adj" fmla="val 240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Finalize Program Design</a:t>
            </a:r>
            <a:endParaRPr lang="en-US" sz="1600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753097"/>
            <a:ext cx="595149" cy="533399"/>
          </a:xfrm>
          <a:prstGeom prst="rect">
            <a:avLst/>
          </a:prstGeom>
        </p:spPr>
      </p:pic>
      <p:sp>
        <p:nvSpPr>
          <p:cNvPr id="8" name="Diamond 7"/>
          <p:cNvSpPr/>
          <p:nvPr/>
        </p:nvSpPr>
        <p:spPr>
          <a:xfrm>
            <a:off x="5105400" y="5753099"/>
            <a:ext cx="457200" cy="381000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alibri" panose="020F0502020204030204" pitchFamily="34" charset="0"/>
              </a:rPr>
              <a:t>Phase 1 Report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1905001" y="2133600"/>
            <a:ext cx="1371600" cy="533400"/>
          </a:xfrm>
          <a:prstGeom prst="homePlate">
            <a:avLst>
              <a:gd name="adj" fmla="val 297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Consultation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Establish EAPs</a:t>
            </a:r>
            <a:endParaRPr lang="en-US" sz="1600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3657600" y="4876800"/>
            <a:ext cx="5029200" cy="533400"/>
          </a:xfrm>
          <a:prstGeom prst="homePlate">
            <a:avLst>
              <a:gd name="adj" fmla="val 240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Webinars, surveys, focus groups, stakeholder updates, newsletters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and Timelines</a:t>
            </a:r>
            <a:endParaRPr lang="en-US" dirty="0"/>
          </a:p>
        </p:txBody>
      </p:sp>
      <p:sp>
        <p:nvSpPr>
          <p:cNvPr id="1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96263" y="6427788"/>
            <a:ext cx="642937" cy="274637"/>
          </a:xfrm>
          <a:prstGeom prst="rect">
            <a:avLst/>
          </a:prstGeom>
        </p:spPr>
        <p:txBody>
          <a:bodyPr/>
          <a:lstStyle/>
          <a:p>
            <a:fld id="{D04DB4C2-8F9A-436C-B375-BABD8F380667}" type="slidenum">
              <a:rPr lang="en-CA" smtClean="0">
                <a:solidFill>
                  <a:prstClr val="black"/>
                </a:solidFill>
              </a:rPr>
              <a:pPr/>
              <a:t>12</a:t>
            </a:fld>
            <a:endParaRPr lang="en-CA" dirty="0">
              <a:solidFill>
                <a:prstClr val="black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91400" cy="365760"/>
          </a:xfrm>
        </p:spPr>
        <p:txBody>
          <a:bodyPr/>
          <a:lstStyle/>
          <a:p>
            <a:r>
              <a:rPr lang="en-US" dirty="0" smtClean="0">
                <a:solidFill>
                  <a:srgbClr val="242852"/>
                </a:solidFill>
              </a:rPr>
              <a:t>Quality Management Partnership</a:t>
            </a:r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3124200" y="2133600"/>
            <a:ext cx="457200" cy="457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5167148" y="2980267"/>
            <a:ext cx="457200" cy="457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8305800" y="2895600"/>
            <a:ext cx="457200" cy="457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5167148" y="3869267"/>
            <a:ext cx="457200" cy="457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7696200" y="3886200"/>
            <a:ext cx="457200" cy="457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8348133" y="4800600"/>
            <a:ext cx="457200" cy="457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S</a:t>
            </a:r>
            <a:r>
              <a:rPr lang="en-US" dirty="0" smtClean="0"/>
              <a:t>tate of Mammography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CA" sz="3200" dirty="0" smtClean="0"/>
              <a:t>No quality program </a:t>
            </a:r>
            <a:r>
              <a:rPr lang="en-CA" sz="3200" dirty="0"/>
              <a:t>for </a:t>
            </a:r>
            <a:endParaRPr lang="en-CA" sz="3200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b="1" dirty="0" smtClean="0"/>
              <a:t>All</a:t>
            </a:r>
            <a:r>
              <a:rPr lang="en-US" sz="2800" dirty="0" smtClean="0"/>
              <a:t> </a:t>
            </a:r>
            <a:r>
              <a:rPr lang="en-US" sz="2800" dirty="0" err="1" smtClean="0"/>
              <a:t>mammographers</a:t>
            </a:r>
            <a:endParaRPr lang="en-US" sz="2800" dirty="0" smtClean="0"/>
          </a:p>
          <a:p>
            <a:pPr lvl="4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adiologists and MRTs</a:t>
            </a:r>
            <a:endParaRPr lang="en-CA" sz="2800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CA" sz="2800" b="1" dirty="0" smtClean="0"/>
              <a:t>All</a:t>
            </a:r>
            <a:r>
              <a:rPr lang="en-CA" sz="2800" dirty="0" smtClean="0"/>
              <a:t> patients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CA" sz="2800" b="1" dirty="0" smtClean="0"/>
              <a:t>All </a:t>
            </a:r>
            <a:r>
              <a:rPr lang="en-CA" sz="2800" dirty="0" smtClean="0"/>
              <a:t>facilities 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86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S</a:t>
            </a:r>
            <a:r>
              <a:rPr lang="en-US" dirty="0" smtClean="0"/>
              <a:t>tate of Mammography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7543800" cy="51663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Existing programs</a:t>
            </a:r>
            <a:endParaRPr lang="en-CA" sz="32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Ontario Breast Screening Program (OBSP)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CPSO Independent Health Facility (IHF) Assessment Program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Canadian Association of Radiology – Mammography Accreditation Program (CAR-MAP)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6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Phase 1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Conduct </a:t>
            </a:r>
            <a:r>
              <a:rPr lang="en-US" sz="3200" dirty="0" smtClean="0"/>
              <a:t>current </a:t>
            </a:r>
            <a:r>
              <a:rPr lang="en-US" sz="3200" dirty="0"/>
              <a:t>state assessment of breast imaging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Expand OBSP </a:t>
            </a:r>
            <a:r>
              <a:rPr lang="en-US" sz="3200" dirty="0"/>
              <a:t>to </a:t>
            </a:r>
            <a:r>
              <a:rPr lang="en-US" sz="3200" dirty="0" smtClean="0"/>
              <a:t>all sites for women </a:t>
            </a:r>
            <a:r>
              <a:rPr lang="en-US" sz="3200" dirty="0"/>
              <a:t>who meet program </a:t>
            </a:r>
            <a:r>
              <a:rPr lang="en-US" sz="3200" dirty="0" smtClean="0"/>
              <a:t>criteria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Expand mammography </a:t>
            </a:r>
            <a:r>
              <a:rPr lang="en-US" sz="3200" dirty="0" smtClean="0"/>
              <a:t>provincial quality management program </a:t>
            </a:r>
            <a:r>
              <a:rPr lang="en-US" sz="3200" dirty="0"/>
              <a:t>to all breast imaging</a:t>
            </a:r>
            <a:endParaRPr lang="en-CA" sz="32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0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Design recommendations currently being finalized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Nov 2014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In-person consultation with IDCA executive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Broad web-based consultation with IDCA members and others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Optimize patient care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Equitable access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Informed decision-making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Follow-up of abnormal results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Standardized mammography </a:t>
            </a:r>
            <a:r>
              <a:rPr lang="en-US" sz="2900" smtClean="0"/>
              <a:t>(breast </a:t>
            </a:r>
            <a:r>
              <a:rPr lang="en-US" sz="2900" dirty="0" smtClean="0"/>
              <a:t>imaging) reports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n-CA" sz="29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43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High quality equipment and technology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DR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Image and report repository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n-CA" sz="29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86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Radiologist screening outcome reports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Abnormal call rate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Positive predictive value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Cancer detection rate (invasive, DCIS)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Interval cancer rate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err="1" smtClean="0"/>
              <a:t>Tumour</a:t>
            </a:r>
            <a:r>
              <a:rPr lang="en-US" sz="2900" dirty="0" smtClean="0"/>
              <a:t> size and nodal </a:t>
            </a:r>
            <a:r>
              <a:rPr lang="en-US" sz="2900" dirty="0"/>
              <a:t>s</a:t>
            </a:r>
            <a:r>
              <a:rPr lang="en-US" sz="2900" dirty="0" smtClean="0"/>
              <a:t>tatus</a:t>
            </a:r>
            <a:endParaRPr lang="en-CA" sz="290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6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Management Partnership Mandate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In March 2013, Ministry of Health and Long-Term Care directed Cancer </a:t>
            </a:r>
            <a:r>
              <a:rPr lang="en-US" sz="2800" dirty="0"/>
              <a:t>Care Ontario (CCO) and </a:t>
            </a:r>
            <a:r>
              <a:rPr lang="en-US" sz="2800" dirty="0" smtClean="0"/>
              <a:t>College </a:t>
            </a:r>
            <a:r>
              <a:rPr lang="en-US" sz="2800" dirty="0"/>
              <a:t>of Physicians and Surgeons of Ontario (CPSO) to </a:t>
            </a:r>
            <a:r>
              <a:rPr lang="en-US" sz="2800" dirty="0" smtClean="0"/>
              <a:t>partner to develop </a:t>
            </a:r>
            <a:r>
              <a:rPr lang="en-US" sz="2800" dirty="0"/>
              <a:t>a provincial quality management </a:t>
            </a:r>
            <a:r>
              <a:rPr lang="en-US" sz="2800" dirty="0" smtClean="0"/>
              <a:t>program in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Colonoscopy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/>
              <a:t>M</a:t>
            </a:r>
            <a:r>
              <a:rPr lang="en-US" sz="2800" dirty="0" smtClean="0"/>
              <a:t>ammography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Pathology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4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Facility level reports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Wait time to first assessment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Wait time to diagnosis without tissue biopsy (core or open)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/>
              <a:t>Wait time to diagnosis with tissue biopsy (core or open)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Patient experience metrics (TBD)</a:t>
            </a:r>
            <a:endParaRPr lang="en-CA" sz="29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9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Quality assurance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Regular QC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Regular physics inspections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MRT image reviews</a:t>
            </a:r>
            <a:endParaRPr lang="en-US" sz="2900" dirty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CAR-MAP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dirty="0" smtClean="0"/>
              <a:t>Facility assessment</a:t>
            </a:r>
            <a:endParaRPr lang="en-CA" sz="29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75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EAP Draft Phase 2 Recommendations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162800" cy="51663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Quality </a:t>
            </a:r>
            <a:r>
              <a:rPr lang="en-US" sz="3200" dirty="0" smtClean="0"/>
              <a:t>oversight model </a:t>
            </a:r>
            <a:endParaRPr lang="en-US" sz="29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b="1" dirty="0" smtClean="0"/>
              <a:t>Provincial</a:t>
            </a:r>
            <a:r>
              <a:rPr lang="en-US" sz="2900" dirty="0" smtClean="0"/>
              <a:t> Quality Management Program Lead</a:t>
            </a:r>
            <a:endParaRPr lang="en-US" sz="2900" dirty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b="1" dirty="0" smtClean="0"/>
              <a:t>Regional </a:t>
            </a:r>
            <a:r>
              <a:rPr lang="en-US" sz="2900" dirty="0"/>
              <a:t>Quality Management Program Leads</a:t>
            </a:r>
            <a:endParaRPr lang="en-US" sz="29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900" b="1" dirty="0" smtClean="0"/>
              <a:t>Facility</a:t>
            </a:r>
            <a:r>
              <a:rPr lang="en-US" sz="2900" dirty="0" smtClean="0"/>
              <a:t> </a:t>
            </a:r>
            <a:r>
              <a:rPr lang="en-US" sz="2900" dirty="0"/>
              <a:t>Quality Management Program Leads</a:t>
            </a:r>
            <a:endParaRPr lang="en-CA" sz="2900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21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914400"/>
            <a:ext cx="5029200" cy="41148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Breast imaging services are of consistent high quality across Ontario and all women have access to these services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Informed and Provide </a:t>
            </a:r>
            <a:r>
              <a:rPr lang="en-US" dirty="0"/>
              <a:t>I</a:t>
            </a:r>
            <a:r>
              <a:rPr lang="en-US" dirty="0" smtClean="0"/>
              <a:t>nput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6137907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242852"/>
                </a:solidFill>
              </a:rPr>
              <a:t>Quality Management Partnership</a:t>
            </a:r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Governance 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81401" y="1562100"/>
            <a:ext cx="1905000" cy="9525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Steering Committee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81401" y="2628900"/>
            <a:ext cx="1905000" cy="95250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Leadership Team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1945" y="4038600"/>
            <a:ext cx="1354455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Secretariat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90600" y="1619250"/>
            <a:ext cx="1859280" cy="838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Healthcare System Reference Group</a:t>
            </a:r>
          </a:p>
        </p:txBody>
      </p:sp>
      <p:cxnSp>
        <p:nvCxnSpPr>
          <p:cNvPr id="17" name="Straight Connector 16"/>
          <p:cNvCxnSpPr>
            <a:stCxn id="6" idx="2"/>
            <a:endCxn id="7" idx="0"/>
          </p:cNvCxnSpPr>
          <p:nvPr/>
        </p:nvCxnSpPr>
        <p:spPr>
          <a:xfrm>
            <a:off x="4533901" y="2514600"/>
            <a:ext cx="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695700" y="4038600"/>
            <a:ext cx="16383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Mammography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Expert Advisory Panel</a:t>
            </a:r>
            <a:endParaRPr lang="en-US" sz="16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81200" y="4038600"/>
            <a:ext cx="15240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Colonoscopy Expert Advisory Panel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562600" y="4038600"/>
            <a:ext cx="15240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Pathology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Expert Advisory Panel</a:t>
            </a:r>
            <a:endParaRPr lang="en-US" sz="16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0" name="Elbow Connector 29"/>
          <p:cNvCxnSpPr>
            <a:stCxn id="7" idx="2"/>
            <a:endCxn id="26" idx="0"/>
          </p:cNvCxnSpPr>
          <p:nvPr/>
        </p:nvCxnSpPr>
        <p:spPr>
          <a:xfrm rot="5400000">
            <a:off x="4295777" y="3800475"/>
            <a:ext cx="457199" cy="1905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7" idx="2"/>
            <a:endCxn id="27" idx="0"/>
          </p:cNvCxnSpPr>
          <p:nvPr/>
        </p:nvCxnSpPr>
        <p:spPr>
          <a:xfrm rot="5400000">
            <a:off x="3409952" y="2914650"/>
            <a:ext cx="457199" cy="17907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7" idx="2"/>
            <a:endCxn id="28" idx="0"/>
          </p:cNvCxnSpPr>
          <p:nvPr/>
        </p:nvCxnSpPr>
        <p:spPr>
          <a:xfrm rot="16200000" flipH="1">
            <a:off x="5200651" y="2914650"/>
            <a:ext cx="457199" cy="17906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248400" y="5181600"/>
            <a:ext cx="18288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Legislative &amp; Regulatory Working Group</a:t>
            </a:r>
          </a:p>
        </p:txBody>
      </p:sp>
      <p:cxnSp>
        <p:nvCxnSpPr>
          <p:cNvPr id="39" name="Elbow Connector 38"/>
          <p:cNvCxnSpPr>
            <a:stCxn id="7" idx="2"/>
            <a:endCxn id="38" idx="0"/>
          </p:cNvCxnSpPr>
          <p:nvPr/>
        </p:nvCxnSpPr>
        <p:spPr>
          <a:xfrm rot="16200000" flipH="1">
            <a:off x="5048251" y="3067050"/>
            <a:ext cx="1600199" cy="2628899"/>
          </a:xfrm>
          <a:prstGeom prst="bentConnector3">
            <a:avLst>
              <a:gd name="adj1" fmla="val 21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143000" y="5181600"/>
            <a:ext cx="13716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IM/IT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Working Group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724466" y="914400"/>
            <a:ext cx="1618871" cy="5334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MOHTLC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44" name="Elbow Connector 43"/>
          <p:cNvCxnSpPr>
            <a:stCxn id="7" idx="2"/>
            <a:endCxn id="42" idx="0"/>
          </p:cNvCxnSpPr>
          <p:nvPr/>
        </p:nvCxnSpPr>
        <p:spPr>
          <a:xfrm rot="5400000">
            <a:off x="2381252" y="3028950"/>
            <a:ext cx="1600199" cy="2705101"/>
          </a:xfrm>
          <a:prstGeom prst="bentConnector3">
            <a:avLst>
              <a:gd name="adj1" fmla="val 215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7" idx="2"/>
            <a:endCxn id="8" idx="0"/>
          </p:cNvCxnSpPr>
          <p:nvPr/>
        </p:nvCxnSpPr>
        <p:spPr>
          <a:xfrm rot="5400000">
            <a:off x="2537938" y="2042636"/>
            <a:ext cx="457199" cy="35347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239000" y="4038600"/>
            <a:ext cx="16764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Implementation &amp; Operations</a:t>
            </a:r>
          </a:p>
        </p:txBody>
      </p:sp>
      <p:cxnSp>
        <p:nvCxnSpPr>
          <p:cNvPr id="33" name="Elbow Connector 32"/>
          <p:cNvCxnSpPr>
            <a:stCxn id="7" idx="2"/>
            <a:endCxn id="31" idx="0"/>
          </p:cNvCxnSpPr>
          <p:nvPr/>
        </p:nvCxnSpPr>
        <p:spPr>
          <a:xfrm rot="16200000" flipH="1">
            <a:off x="6076951" y="2038350"/>
            <a:ext cx="457199" cy="35432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1"/>
            <a:endCxn id="15" idx="3"/>
          </p:cNvCxnSpPr>
          <p:nvPr/>
        </p:nvCxnSpPr>
        <p:spPr>
          <a:xfrm flipH="1">
            <a:off x="2849880" y="2038350"/>
            <a:ext cx="731521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3" idx="2"/>
            <a:endCxn id="6" idx="0"/>
          </p:cNvCxnSpPr>
          <p:nvPr/>
        </p:nvCxnSpPr>
        <p:spPr>
          <a:xfrm flipH="1">
            <a:off x="4533901" y="1447800"/>
            <a:ext cx="1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848100" y="5181600"/>
            <a:ext cx="1793082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Stakeholder Engagement &amp; Communications</a:t>
            </a:r>
          </a:p>
        </p:txBody>
      </p:sp>
      <p:cxnSp>
        <p:nvCxnSpPr>
          <p:cNvPr id="49" name="Elbow Connector 48"/>
          <p:cNvCxnSpPr>
            <a:stCxn id="7" idx="2"/>
            <a:endCxn id="48" idx="1"/>
          </p:cNvCxnSpPr>
          <p:nvPr/>
        </p:nvCxnSpPr>
        <p:spPr>
          <a:xfrm rot="5400000">
            <a:off x="3143252" y="4286250"/>
            <a:ext cx="2095499" cy="685801"/>
          </a:xfrm>
          <a:prstGeom prst="bentConnector4">
            <a:avLst>
              <a:gd name="adj1" fmla="val 16364"/>
              <a:gd name="adj2" fmla="val 13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6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Provincial Quality </a:t>
            </a:r>
            <a:r>
              <a:rPr lang="en-US" sz="2800" dirty="0"/>
              <a:t>Management </a:t>
            </a:r>
            <a:r>
              <a:rPr lang="en-US" sz="2800" dirty="0" smtClean="0"/>
              <a:t>Program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Five program components</a:t>
            </a:r>
          </a:p>
          <a:p>
            <a:pPr marL="788670" lvl="1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Quality defined</a:t>
            </a:r>
          </a:p>
          <a:p>
            <a:pPr marL="788670" lvl="1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Quality reporting</a:t>
            </a:r>
          </a:p>
          <a:p>
            <a:pPr marL="788670" lvl="1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Quality assurance</a:t>
            </a:r>
          </a:p>
          <a:p>
            <a:pPr marL="788670" lvl="1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Quality improvement</a:t>
            </a:r>
          </a:p>
          <a:p>
            <a:pPr marL="788670" lvl="1" indent="-51435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Quality by design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150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Quality Defined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391400" cy="25146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How to define quality</a:t>
            </a:r>
            <a:endParaRPr lang="en-US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Guidelines, standards and indicators</a:t>
            </a:r>
          </a:p>
          <a:p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4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Quality Reporting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28194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How </a:t>
            </a:r>
            <a:r>
              <a:rPr lang="en-US" sz="3200" dirty="0" smtClean="0"/>
              <a:t>and what to </a:t>
            </a:r>
            <a:r>
              <a:rPr lang="en-US" sz="3200" dirty="0"/>
              <a:t>measure and report </a:t>
            </a:r>
            <a:r>
              <a:rPr lang="en-US" sz="3200" dirty="0" smtClean="0"/>
              <a:t>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E.g., cecal intubation rate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Turn data into information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5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Quality Assurance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038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Care must meet minimum standards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Provider (radiologist, MRT, pathologist, colonoscopist)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Facility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Region/province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Quality Improvement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3886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How to improve performance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Provider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Facility (e.g., process for better flow-through)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Region (e.g., centralized referral to reduce wait times)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5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Quality by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3048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System changes to improve quality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Provincial repository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/>
              <a:t>Improve access to care</a:t>
            </a:r>
            <a:endParaRPr lang="en-C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Quality Management Partnership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512BAA-5769-4533-8654-C158C472105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26324</TotalTime>
  <Words>865</Words>
  <Application>Microsoft Office PowerPoint</Application>
  <PresentationFormat>On-screen Show (4:3)</PresentationFormat>
  <Paragraphs>207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The Quality Management Partnership (Mammography)     </vt:lpstr>
      <vt:lpstr>Quality Management Partnership Mandate</vt:lpstr>
      <vt:lpstr>Partnership Governance Structure</vt:lpstr>
      <vt:lpstr>Provincial Quality Management Program </vt:lpstr>
      <vt:lpstr>1. Quality Defined</vt:lpstr>
      <vt:lpstr>2. Quality Reporting</vt:lpstr>
      <vt:lpstr>3. Quality Assurance</vt:lpstr>
      <vt:lpstr>4. Quality Improvement</vt:lpstr>
      <vt:lpstr>5. Quality by Design</vt:lpstr>
      <vt:lpstr>Guiding Principles</vt:lpstr>
      <vt:lpstr>Expert Advisory Panels (EAPs)</vt:lpstr>
      <vt:lpstr>Approach and Timelines</vt:lpstr>
      <vt:lpstr>Current State of Mammography</vt:lpstr>
      <vt:lpstr>Current State of Mammography</vt:lpstr>
      <vt:lpstr>EAP Phase 1 Recommendations  </vt:lpstr>
      <vt:lpstr>EAP Draft Phase 2 Recommendations  </vt:lpstr>
      <vt:lpstr>EAP Draft Phase 2 Recommendations  </vt:lpstr>
      <vt:lpstr>EAP Draft Phase 2 Recommendations  </vt:lpstr>
      <vt:lpstr>EAP Draft Phase 2 Recommendations  </vt:lpstr>
      <vt:lpstr>EAP Draft Phase 2 Recommendations  </vt:lpstr>
      <vt:lpstr>EAP Draft Phase 2 Recommendations  </vt:lpstr>
      <vt:lpstr>EAP Draft Phase 2 Recommendations  </vt:lpstr>
      <vt:lpstr>Goal</vt:lpstr>
      <vt:lpstr>Stay Informed and Provide Input</vt:lpstr>
    </vt:vector>
  </TitlesOfParts>
  <Company>Cancer Care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Partnership Title of Deck</dc:title>
  <dc:creator>McKay, Robert</dc:creator>
  <cp:lastModifiedBy>tni</cp:lastModifiedBy>
  <cp:revision>759</cp:revision>
  <cp:lastPrinted>2014-08-21T15:50:48Z</cp:lastPrinted>
  <dcterms:created xsi:type="dcterms:W3CDTF">2014-08-26T16:37:00Z</dcterms:created>
  <dcterms:modified xsi:type="dcterms:W3CDTF">2014-09-09T14:21:59Z</dcterms:modified>
</cp:coreProperties>
</file>