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8" r:id="rId4"/>
    <p:sldId id="288" r:id="rId5"/>
    <p:sldId id="300" r:id="rId6"/>
    <p:sldId id="294" r:id="rId7"/>
    <p:sldId id="287" r:id="rId8"/>
    <p:sldId id="295" r:id="rId9"/>
    <p:sldId id="296" r:id="rId10"/>
    <p:sldId id="297" r:id="rId11"/>
    <p:sldId id="298" r:id="rId12"/>
    <p:sldId id="299" r:id="rId13"/>
    <p:sldId id="293" r:id="rId14"/>
    <p:sldId id="292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on, Ann" initials="B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C7EFF9"/>
    <a:srgbClr val="CDF2B4"/>
    <a:srgbClr val="EFFCFF"/>
    <a:srgbClr val="00CCFF"/>
    <a:srgbClr val="FF9900"/>
    <a:srgbClr val="E4F7FC"/>
    <a:srgbClr val="58A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0" autoAdjust="0"/>
    <p:restoredTop sz="93168" autoAdjust="0"/>
  </p:normalViewPr>
  <p:slideViewPr>
    <p:cSldViewPr>
      <p:cViewPr>
        <p:scale>
          <a:sx n="78" d="100"/>
          <a:sy n="78" d="100"/>
        </p:scale>
        <p:origin x="-65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6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33363" y="155575"/>
            <a:ext cx="3038475" cy="46355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350" y="2317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DB68E2AC-AEFB-441D-9C87-502E7BA09C00}" type="datetimeFigureOut">
              <a:rPr lang="en-US"/>
              <a:pPr>
                <a:defRPr/>
              </a:pPr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5575" y="8677275"/>
            <a:ext cx="3038475" cy="4635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38563" y="8677275"/>
            <a:ext cx="3038475" cy="4635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8685501-4D42-49CA-9C55-EE8D798A6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4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3363" y="155575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155575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2BDAB2B-44B1-4A66-8ED0-34EDCD731830}" type="datetimeFigureOut">
              <a:rPr lang="en-US"/>
              <a:pPr>
                <a:defRPr/>
              </a:pPr>
              <a:t>9/19/2013</a:t>
            </a:fld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5575" y="8677275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8677275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798A421-2AEB-433C-A7A1-DF767A654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37075-1158-458A-ACDA-D7A938B6E68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B34F7-DD2D-4EC9-ACC8-9E4D2966B83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9F9A2-E1C7-4577-AB8A-0C23BE44B20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B34F7-DD2D-4EC9-ACC8-9E4D2966B83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ysici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lide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5410200" cy="263149"/>
          </a:xfrm>
        </p:spPr>
        <p:txBody>
          <a:bodyPr>
            <a:spAutoFit/>
          </a:bodyPr>
          <a:lstStyle>
            <a:lvl1pPr marL="0" indent="0" algn="r">
              <a:buFont typeface="Wingdings" pitchFamily="2" charset="2"/>
              <a:buNone/>
              <a:defRPr sz="1900" smtClean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2743200"/>
            <a:ext cx="5410200" cy="609600"/>
          </a:xfrm>
        </p:spPr>
        <p:txBody>
          <a:bodyPr/>
          <a:lstStyle>
            <a:lvl1pPr algn="r">
              <a:defRPr sz="300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19600" y="4038600"/>
            <a:ext cx="4191000" cy="4572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lang="en-US" sz="14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r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lvl="0" indent="-3429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8A618"/>
              </a:buClr>
              <a:buFont typeface="Wingdings" pitchFamily="2" charset="2"/>
              <a:buNone/>
            </a:pPr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EDFE-9510-4A25-8E96-32952EB6A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69A5-909D-4B09-9C2D-ABDD19C623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ABA8-528C-4DDE-97C0-89EA1C8E5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5DA22B-405C-46F8-94EF-0E8BE39F7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E6F4-910D-43D2-92C6-8C6A7D862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Slid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5410200" cy="263149"/>
          </a:xfrm>
        </p:spPr>
        <p:txBody>
          <a:bodyPr>
            <a:spAutoFit/>
          </a:bodyPr>
          <a:lstStyle>
            <a:lvl1pPr marL="0" indent="0" algn="r">
              <a:buFont typeface="Wingdings" pitchFamily="2" charset="2"/>
              <a:buNone/>
              <a:defRPr sz="1900" smtClean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2743200"/>
            <a:ext cx="5410200" cy="609600"/>
          </a:xfrm>
        </p:spPr>
        <p:txBody>
          <a:bodyPr/>
          <a:lstStyle>
            <a:lvl1pPr algn="r">
              <a:defRPr sz="300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19600" y="4038600"/>
            <a:ext cx="4191000" cy="4572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lang="en-US" sz="14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lvl="0" indent="-3429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8A618"/>
              </a:buClr>
              <a:buFont typeface="Wingdings" pitchFamily="2" charset="2"/>
              <a:buNone/>
            </a:pPr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6B6C-DD7C-45AD-BB06-1ADF29FB7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5410200" cy="263149"/>
          </a:xfrm>
        </p:spPr>
        <p:txBody>
          <a:bodyPr>
            <a:spAutoFit/>
          </a:bodyPr>
          <a:lstStyle>
            <a:lvl1pPr marL="0" indent="0" algn="r">
              <a:buFont typeface="Wingdings" pitchFamily="2" charset="2"/>
              <a:buNone/>
              <a:defRPr sz="1900" smtClean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2743200"/>
            <a:ext cx="5410200" cy="609600"/>
          </a:xfrm>
        </p:spPr>
        <p:txBody>
          <a:bodyPr/>
          <a:lstStyle>
            <a:lvl1pPr algn="r">
              <a:defRPr sz="300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19600" y="4038600"/>
            <a:ext cx="4191000" cy="4572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lang="en-US" sz="14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lvl="0" indent="-3429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8A618"/>
              </a:buClr>
              <a:buFont typeface="Wingdings" pitchFamily="2" charset="2"/>
              <a:buNone/>
            </a:pPr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AA82-F75B-4A71-A3E3-17C270462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usines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lide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5410200" cy="263149"/>
          </a:xfrm>
        </p:spPr>
        <p:txBody>
          <a:bodyPr>
            <a:spAutoFit/>
          </a:bodyPr>
          <a:lstStyle>
            <a:lvl1pPr marL="0" indent="0" algn="r">
              <a:buFont typeface="Wingdings" pitchFamily="2" charset="2"/>
              <a:buNone/>
              <a:defRPr sz="1900" smtClean="0"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2743200"/>
            <a:ext cx="5410200" cy="609600"/>
          </a:xfrm>
        </p:spPr>
        <p:txBody>
          <a:bodyPr/>
          <a:lstStyle>
            <a:lvl1pPr algn="r">
              <a:defRPr sz="3000" cap="all" spc="-1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19600" y="4038600"/>
            <a:ext cx="4191000" cy="4572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buNone/>
              <a:defRPr lang="en-US" sz="14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lvl="0" indent="-342900" algn="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58A618"/>
              </a:buClr>
              <a:buFont typeface="Wingdings" pitchFamily="2" charset="2"/>
              <a:buNone/>
            </a:pPr>
            <a:r>
              <a:rPr lang="en-US" dirty="0" smtClean="0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5A92-35E2-45F4-BD66-790DA0853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8F32-6AF1-414D-822B-03DB1183F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96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000" y="1600200"/>
            <a:ext cx="41148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12E5-2CCF-4210-8381-6334C95F0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9342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70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70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39BC7-33EE-43ED-941A-07A6F0761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4419600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000" y="1600200"/>
            <a:ext cx="3505200" cy="3810000"/>
          </a:xfrm>
          <a:solidFill>
            <a:schemeClr val="accent2"/>
          </a:solidFill>
          <a:ln w="3175" cap="sq">
            <a:noFill/>
          </a:ln>
        </p:spPr>
        <p:txBody>
          <a:bodyPr lIns="182880" tIns="182880" rIns="182880" bIns="182880" anchor="ctr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>
              <a:buNone/>
              <a:defRPr>
                <a:latin typeface="Georgia" pitchFamily="18" charset="0"/>
              </a:defRPr>
            </a:lvl2pPr>
            <a:lvl3pPr>
              <a:buNone/>
              <a:defRPr>
                <a:latin typeface="Georgia" pitchFamily="18" charset="0"/>
              </a:defRPr>
            </a:lvl3pPr>
            <a:lvl4pPr>
              <a:buNone/>
              <a:defRPr>
                <a:latin typeface="Georgia" pitchFamily="18" charset="0"/>
              </a:defRPr>
            </a:lvl4pPr>
            <a:lvl5pPr>
              <a:buNone/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5A3B9-EB18-4FC6-BC99-C70FC6B76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334000" y="1600200"/>
            <a:ext cx="3505200" cy="3810000"/>
          </a:xfrm>
          <a:noFill/>
          <a:ln w="3175" cap="sq">
            <a:noFill/>
          </a:ln>
        </p:spPr>
        <p:txBody>
          <a:bodyPr lIns="182880" tIns="182880" rIns="182880" bIns="182880" anchor="ctr">
            <a:normAutofit/>
          </a:bodyPr>
          <a:lstStyle>
            <a:lvl1pPr marL="0" indent="0">
              <a:buNone/>
              <a:defRPr>
                <a:solidFill>
                  <a:schemeClr val="accent2"/>
                </a:solidFill>
                <a:latin typeface="Georgia" pitchFamily="18" charset="0"/>
              </a:defRPr>
            </a:lvl1pPr>
            <a:lvl2pPr>
              <a:buNone/>
              <a:defRPr>
                <a:latin typeface="Georgia" pitchFamily="18" charset="0"/>
              </a:defRPr>
            </a:lvl2pPr>
            <a:lvl3pPr>
              <a:buNone/>
              <a:defRPr>
                <a:latin typeface="Georgia" pitchFamily="18" charset="0"/>
              </a:defRPr>
            </a:lvl3pPr>
            <a:lvl4pPr>
              <a:buNone/>
              <a:defRPr>
                <a:latin typeface="Georgia" pitchFamily="18" charset="0"/>
              </a:defRPr>
            </a:lvl4pPr>
            <a:lvl5pPr>
              <a:buNone/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1000" y="1600200"/>
            <a:ext cx="4495800" cy="3810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D683-D4B9-45C8-8122-603A5558F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8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53200"/>
            <a:ext cx="30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00B8E4"/>
                </a:solidFill>
                <a:latin typeface="+mn-lt"/>
              </a:defRPr>
            </a:lvl1pPr>
          </a:lstStyle>
          <a:p>
            <a:pPr>
              <a:defRPr/>
            </a:pPr>
            <a:fld id="{56E8E929-E186-48E9-B9DA-E769EEEE6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6" r:id="rId12"/>
    <p:sldLayoutId id="2147483691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8E4"/>
          </a:solidFill>
          <a:latin typeface="Tw Cen MT Condensed Extra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8E4"/>
          </a:solidFill>
          <a:latin typeface="Tw Cen MT Condensed Extra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8E4"/>
          </a:solidFill>
          <a:latin typeface="Tw Cen MT Condensed Extra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8E4"/>
          </a:solidFill>
          <a:latin typeface="Tw Cen MT Condensed Extra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B8E4"/>
          </a:solidFill>
          <a:latin typeface="Tw Cen MT Condensed Extra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58A618"/>
        </a:buClr>
        <a:buFont typeface="Wingdings" pitchFamily="2" charset="2"/>
        <a:buChar char="n"/>
        <a:defRPr sz="24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80010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58A618"/>
        </a:buClr>
        <a:buFont typeface="Wingdings" pitchFamily="2" charset="2"/>
        <a:buChar char="n"/>
        <a:defRPr sz="2000">
          <a:solidFill>
            <a:srgbClr val="333333"/>
          </a:solidFill>
          <a:latin typeface="Tw Cen MT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58A618"/>
        </a:buClr>
        <a:buFont typeface="Wingdings" pitchFamily="2" charset="2"/>
        <a:buChar char="n"/>
        <a:defRPr sz="1600">
          <a:solidFill>
            <a:srgbClr val="333333"/>
          </a:solidFill>
          <a:latin typeface="Tw Cen MT" pitchFamily="34" charset="0"/>
        </a:defRPr>
      </a:lvl3pPr>
      <a:lvl4pPr marL="1485900" indent="-114300" algn="l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Clr>
          <a:srgbClr val="58A618"/>
        </a:buClr>
        <a:buFont typeface="Wingdings" pitchFamily="2" charset="2"/>
        <a:buChar char="n"/>
        <a:defRPr sz="1400">
          <a:solidFill>
            <a:srgbClr val="333333"/>
          </a:solidFill>
          <a:latin typeface="Tw Cen MT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30000"/>
        </a:spcAft>
        <a:buFont typeface="Wingdings" pitchFamily="2" charset="2"/>
        <a:buChar char="n"/>
        <a:defRPr sz="1200">
          <a:solidFill>
            <a:srgbClr val="000000"/>
          </a:solidFill>
          <a:latin typeface="Tw Cen M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 pitchFamily="18" charset="0"/>
        <a:buChar char="•"/>
        <a:defRPr sz="1200">
          <a:solidFill>
            <a:srgbClr val="000000"/>
          </a:solidFill>
          <a:latin typeface="Century Schoolbook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 pitchFamily="18" charset="0"/>
        <a:buChar char="•"/>
        <a:defRPr sz="1200">
          <a:solidFill>
            <a:srgbClr val="000000"/>
          </a:solidFill>
          <a:latin typeface="Century Schoolbook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 pitchFamily="18" charset="0"/>
        <a:buChar char="•"/>
        <a:defRPr sz="1200">
          <a:solidFill>
            <a:srgbClr val="000000"/>
          </a:solidFill>
          <a:latin typeface="Century Schoolbook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Times" pitchFamily="18" charset="0"/>
        <a:buChar char="•"/>
        <a:defRPr sz="1200">
          <a:solidFill>
            <a:srgbClr val="000000"/>
          </a:solidFill>
          <a:latin typeface="Century Schoolbook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29000" y="1905000"/>
            <a:ext cx="5486400" cy="4355038"/>
          </a:xfrm>
        </p:spPr>
        <p:txBody>
          <a:bodyPr/>
          <a:lstStyle/>
          <a:p>
            <a:r>
              <a:rPr lang="en-US" sz="2400" b="1" dirty="0" smtClean="0"/>
              <a:t>DI Common Service and IHF, Progress Report</a:t>
            </a:r>
          </a:p>
          <a:p>
            <a:r>
              <a:rPr lang="en-US" sz="2400" b="1" dirty="0" smtClean="0"/>
              <a:t>Building Bridges; Removing Silos</a:t>
            </a:r>
          </a:p>
          <a:p>
            <a:r>
              <a:rPr lang="en-US" sz="2400" b="1" dirty="0" smtClean="0"/>
              <a:t>Working Towards an Integrated </a:t>
            </a:r>
            <a:r>
              <a:rPr lang="en-US" sz="2400" b="1" smtClean="0"/>
              <a:t>Health </a:t>
            </a:r>
          </a:p>
          <a:p>
            <a:r>
              <a:rPr lang="en-US" sz="2400" b="1" smtClean="0"/>
              <a:t>Delivery </a:t>
            </a:r>
            <a:r>
              <a:rPr lang="en-US" sz="2400" b="1" dirty="0" smtClean="0"/>
              <a:t>System</a:t>
            </a:r>
          </a:p>
          <a:p>
            <a:endParaRPr lang="en-US" sz="1000" dirty="0" smtClean="0"/>
          </a:p>
          <a:p>
            <a:r>
              <a:rPr lang="en-US" sz="2000" b="1" dirty="0" smtClean="0"/>
              <a:t>Angela Lianos, Director, Diagnostic Imaging Program</a:t>
            </a:r>
          </a:p>
          <a:p>
            <a:endParaRPr lang="en-US" sz="2000" b="1" dirty="0" smtClean="0"/>
          </a:p>
          <a:p>
            <a:r>
              <a:rPr lang="en-US" sz="2000" dirty="0" smtClean="0"/>
              <a:t>September 20, 2013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1371600"/>
            <a:ext cx="5410200" cy="609600"/>
          </a:xfrm>
        </p:spPr>
        <p:txBody>
          <a:bodyPr/>
          <a:lstStyle/>
          <a:p>
            <a:r>
              <a:rPr lang="en-US" dirty="0" smtClean="0"/>
              <a:t>DIAGNOSTIC IMAGING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RELEASE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343400"/>
          </a:xfrm>
        </p:spPr>
        <p:txBody>
          <a:bodyPr/>
          <a:lstStyle/>
          <a:p>
            <a:r>
              <a:rPr lang="en-US" sz="2000" dirty="0" smtClean="0">
                <a:cs typeface="Arial" charset="0"/>
              </a:rPr>
              <a:t>Release 3 will </a:t>
            </a:r>
            <a:r>
              <a:rPr lang="en-US" sz="2000" dirty="0">
                <a:cs typeface="Arial" charset="0"/>
              </a:rPr>
              <a:t>enable the EMR access channel which will allow for DI reports to be viewable within EMRs and the ability to launch images via </a:t>
            </a:r>
            <a:r>
              <a:rPr lang="en-US" sz="2000" dirty="0" smtClean="0">
                <a:cs typeface="Arial" charset="0"/>
              </a:rPr>
              <a:t>a viewer </a:t>
            </a:r>
            <a:r>
              <a:rPr lang="en-US" sz="2000" dirty="0">
                <a:cs typeface="Arial" charset="0"/>
              </a:rPr>
              <a:t>(part of Release 2) while maintaining </a:t>
            </a:r>
            <a:r>
              <a:rPr lang="en-US" sz="2000" dirty="0" smtClean="0">
                <a:cs typeface="Arial" charset="0"/>
              </a:rPr>
              <a:t>context</a:t>
            </a:r>
          </a:p>
          <a:p>
            <a:pPr marL="0" indent="0">
              <a:buNone/>
            </a:pPr>
            <a:endParaRPr lang="en-US" sz="2000" dirty="0">
              <a:cs typeface="Arial" charset="0"/>
            </a:endParaRPr>
          </a:p>
          <a:p>
            <a:r>
              <a:rPr lang="en-US" sz="2000" dirty="0" smtClean="0"/>
              <a:t>This release will support the:</a:t>
            </a:r>
            <a:endParaRPr lang="en-US" sz="2000" dirty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ad-hoc </a:t>
            </a:r>
            <a:r>
              <a:rPr lang="en-US" sz="1800" dirty="0">
                <a:solidFill>
                  <a:schemeClr val="tx1"/>
                </a:solidFill>
              </a:rPr>
              <a:t>discovery and retrieval of DI reports from </a:t>
            </a:r>
            <a:r>
              <a:rPr lang="en-US" sz="1800" dirty="0" smtClean="0">
                <a:solidFill>
                  <a:schemeClr val="tx1"/>
                </a:solidFill>
              </a:rPr>
              <a:t>DI Common Service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automatic </a:t>
            </a:r>
            <a:r>
              <a:rPr lang="en-US" sz="1800" dirty="0">
                <a:solidFill>
                  <a:schemeClr val="tx1"/>
                </a:solidFill>
              </a:rPr>
              <a:t>propagation of reports and report updates to </a:t>
            </a:r>
            <a:r>
              <a:rPr lang="en-US" sz="1800" dirty="0" smtClean="0">
                <a:solidFill>
                  <a:schemeClr val="tx1"/>
                </a:solidFill>
              </a:rPr>
              <a:t>EMRs (pub-sub)</a:t>
            </a:r>
          </a:p>
          <a:p>
            <a:pPr lvl="1"/>
            <a:r>
              <a:rPr lang="en-US" sz="1800" dirty="0" smtClean="0"/>
              <a:t>federated </a:t>
            </a:r>
            <a:r>
              <a:rPr lang="en-US" sz="1800" dirty="0"/>
              <a:t>identity access management </a:t>
            </a:r>
            <a:r>
              <a:rPr lang="en-US" sz="1800" dirty="0" smtClean="0"/>
              <a:t>solution</a:t>
            </a:r>
          </a:p>
          <a:p>
            <a:endParaRPr lang="en-US" sz="2000" dirty="0" smtClean="0">
              <a:cs typeface="Arial" charset="0"/>
            </a:endParaRP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93B38-D3D5-4C30-9134-E70C5E3092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17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RELEASE 4*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638800"/>
          </a:xfrm>
        </p:spPr>
        <p:txBody>
          <a:bodyPr/>
          <a:lstStyle/>
          <a:p>
            <a:r>
              <a:rPr lang="en-US" sz="2000" dirty="0" smtClean="0">
                <a:cs typeface="Arial" charset="0"/>
              </a:rPr>
              <a:t>Release 4 will enable the PACS-based access channel primarily to provide (or enhance) seamless PACS-based access to DI results, including: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Seamless reading of local exams from PACS with foreign prior exams from DI-</a:t>
            </a:r>
            <a:r>
              <a:rPr lang="en-US" sz="1800" dirty="0" err="1" smtClean="0">
                <a:solidFill>
                  <a:schemeClr val="tx1"/>
                </a:solidFill>
              </a:rPr>
              <a:t>rs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ability to pre-fetch relevant prior </a:t>
            </a:r>
            <a:r>
              <a:rPr lang="en-US" sz="1800" dirty="0" smtClean="0">
                <a:solidFill>
                  <a:schemeClr val="tx1"/>
                </a:solidFill>
              </a:rPr>
              <a:t>exams </a:t>
            </a:r>
            <a:r>
              <a:rPr lang="en-US" sz="1800" dirty="0">
                <a:solidFill>
                  <a:schemeClr val="tx1"/>
                </a:solidFill>
              </a:rPr>
              <a:t>from DI-</a:t>
            </a:r>
            <a:r>
              <a:rPr lang="en-US" sz="1800" dirty="0" err="1">
                <a:solidFill>
                  <a:schemeClr val="tx1"/>
                </a:solidFill>
              </a:rPr>
              <a:t>rs</a:t>
            </a:r>
            <a:r>
              <a:rPr lang="en-US" sz="1800" dirty="0">
                <a:solidFill>
                  <a:schemeClr val="tx1"/>
                </a:solidFill>
              </a:rPr>
              <a:t> to local PACS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Ad-hoc </a:t>
            </a:r>
            <a:r>
              <a:rPr lang="en-US" sz="1800" dirty="0">
                <a:solidFill>
                  <a:schemeClr val="tx1"/>
                </a:solidFill>
              </a:rPr>
              <a:t>discovery and retrieval of patient exams of interest from DI-</a:t>
            </a:r>
            <a:r>
              <a:rPr lang="en-US" sz="1800" dirty="0" err="1">
                <a:solidFill>
                  <a:schemeClr val="tx1"/>
                </a:solidFill>
              </a:rPr>
              <a:t>rs</a:t>
            </a:r>
            <a:r>
              <a:rPr lang="en-US" sz="1800" dirty="0">
                <a:solidFill>
                  <a:schemeClr val="tx1"/>
                </a:solidFill>
              </a:rPr>
              <a:t> to local PACS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Foreign </a:t>
            </a:r>
            <a:r>
              <a:rPr lang="en-US" sz="1800" dirty="0">
                <a:solidFill>
                  <a:schemeClr val="tx1"/>
                </a:solidFill>
              </a:rPr>
              <a:t>Exam Management (FEM) to support the ingestion of foreign exams by a local PACS</a:t>
            </a:r>
          </a:p>
          <a:p>
            <a:r>
              <a:rPr lang="en-US" sz="2000" dirty="0" smtClean="0">
                <a:cs typeface="Arial" charset="0"/>
              </a:rPr>
              <a:t>This release will primarily improve the workflow of radiologists and </a:t>
            </a:r>
            <a:r>
              <a:rPr lang="en-US" sz="2000" dirty="0">
                <a:cs typeface="Arial" charset="0"/>
              </a:rPr>
              <a:t>other heavy PACS-based users</a:t>
            </a:r>
          </a:p>
          <a:p>
            <a:pPr marL="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*</a:t>
            </a:r>
            <a:r>
              <a:rPr lang="en-US" sz="1800" dirty="0">
                <a:solidFill>
                  <a:schemeClr val="tx1"/>
                </a:solidFill>
                <a:cs typeface="Arial" charset="0"/>
              </a:rPr>
              <a:t>Prior to this an analysis will be conducted to assess costs, benefits, and technology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1600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93B38-D3D5-4C30-9134-E70C5E3092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01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10400" cy="838200"/>
          </a:xfrm>
        </p:spPr>
        <p:txBody>
          <a:bodyPr/>
          <a:lstStyle/>
          <a:p>
            <a:r>
              <a:rPr lang="en-US" dirty="0" smtClean="0"/>
              <a:t>HIGH-LEVEL TARGET TIMELINES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Release 1</a:t>
            </a:r>
          </a:p>
          <a:p>
            <a:pPr lvl="1">
              <a:defRPr/>
            </a:pPr>
            <a:r>
              <a:rPr lang="en-US" dirty="0" smtClean="0"/>
              <a:t>Production implementation,  Spring/Summer 2014</a:t>
            </a:r>
          </a:p>
          <a:p>
            <a:pPr>
              <a:defRPr/>
            </a:pPr>
            <a:r>
              <a:rPr lang="en-US" dirty="0" smtClean="0"/>
              <a:t>Release 2</a:t>
            </a:r>
          </a:p>
          <a:p>
            <a:pPr lvl="1">
              <a:defRPr/>
            </a:pPr>
            <a:r>
              <a:rPr lang="en-US" dirty="0"/>
              <a:t>P</a:t>
            </a:r>
            <a:r>
              <a:rPr lang="en-US" dirty="0" smtClean="0"/>
              <a:t>roduction implementation,  Fall/Winter 2014</a:t>
            </a:r>
          </a:p>
          <a:p>
            <a:pPr>
              <a:defRPr/>
            </a:pPr>
            <a:r>
              <a:rPr lang="en-US" dirty="0" smtClean="0"/>
              <a:t>Release 3</a:t>
            </a:r>
          </a:p>
          <a:p>
            <a:pPr lvl="1">
              <a:defRPr/>
            </a:pPr>
            <a:r>
              <a:rPr lang="en-US" dirty="0"/>
              <a:t>P</a:t>
            </a:r>
            <a:r>
              <a:rPr lang="en-US" dirty="0" smtClean="0"/>
              <a:t>roduction implementation,  Spring 2015</a:t>
            </a:r>
          </a:p>
          <a:p>
            <a:pPr>
              <a:defRPr/>
            </a:pPr>
            <a:r>
              <a:rPr lang="en-US" dirty="0" smtClean="0"/>
              <a:t>Release 4</a:t>
            </a:r>
          </a:p>
          <a:p>
            <a:pPr lvl="1">
              <a:defRPr/>
            </a:pPr>
            <a:r>
              <a:rPr lang="en-US" dirty="0" smtClean="0"/>
              <a:t>Production implementation,  Summer 2015</a:t>
            </a:r>
          </a:p>
          <a:p>
            <a:pPr marL="514350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A10B3-B97D-46B3-81EA-3AB22ABE566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24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9713" y="685800"/>
            <a:ext cx="82296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CURRENT STATE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3886200"/>
          </a:xfrm>
        </p:spPr>
        <p:txBody>
          <a:bodyPr anchor="ctr">
            <a:normAutofit fontScale="70000" lnSpcReduction="20000"/>
          </a:bodyPr>
          <a:lstStyle/>
          <a:p>
            <a:pPr lvl="0"/>
            <a:r>
              <a:rPr lang="en-US" sz="3400" dirty="0" smtClean="0"/>
              <a:t>99% </a:t>
            </a:r>
            <a:r>
              <a:rPr lang="en-US" sz="3400" dirty="0"/>
              <a:t>of hospitals that perform diagnostic imaging procedures are integrated with a regional diagnostic imaging repository (DI-r) </a:t>
            </a:r>
          </a:p>
          <a:p>
            <a:pPr lvl="0"/>
            <a:r>
              <a:rPr lang="en-US" sz="3400" dirty="0" smtClean="0"/>
              <a:t>~1 million </a:t>
            </a:r>
            <a:r>
              <a:rPr lang="en-US" sz="3400" dirty="0"/>
              <a:t>exams out of a total of </a:t>
            </a:r>
            <a:r>
              <a:rPr lang="en-US" sz="3400" dirty="0" smtClean="0"/>
              <a:t>over 3.4 </a:t>
            </a:r>
            <a:r>
              <a:rPr lang="en-US" sz="3400" dirty="0"/>
              <a:t>million acquired in digitally-enabled independent health facilities (IHFs) are captured in a DI-r, in the first year of integration</a:t>
            </a:r>
          </a:p>
          <a:p>
            <a:r>
              <a:rPr lang="en-US" altLang="ja-JP" sz="3400" dirty="0" smtClean="0">
                <a:ea typeface="ＭＳ Ｐゴシック" charset="-128"/>
              </a:rPr>
              <a:t>Procurement of XDS registry for DI Common Service completed</a:t>
            </a:r>
          </a:p>
          <a:p>
            <a:r>
              <a:rPr lang="en-US" altLang="ja-JP" sz="3400" dirty="0" smtClean="0">
                <a:ea typeface="ＭＳ Ｐゴシック" charset="-128"/>
              </a:rPr>
              <a:t>Procurement of XDS repository for DI Common Service in progress</a:t>
            </a:r>
          </a:p>
          <a:p>
            <a:pPr eaLnBrk="1" hangingPunct="1">
              <a:spcAft>
                <a:spcPct val="0"/>
              </a:spcAft>
              <a:buFont typeface="Wingdings" pitchFamily="2" charset="2"/>
              <a:buNone/>
              <a:tabLst>
                <a:tab pos="2684463" algn="r"/>
              </a:tabLst>
            </a:pPr>
            <a:endParaRPr lang="en-US" sz="800" dirty="0" smtClean="0">
              <a:ea typeface="ＭＳ Ｐゴシック" charset="-128"/>
            </a:endParaRPr>
          </a:p>
          <a:p>
            <a:pPr lvl="1" indent="-266700" eaLnBrk="1" hangingPunct="1">
              <a:spcAft>
                <a:spcPct val="0"/>
              </a:spcAft>
              <a:tabLst>
                <a:tab pos="2684463" algn="r"/>
              </a:tabLst>
            </a:pPr>
            <a:endParaRPr lang="en-US" dirty="0" smtClean="0">
              <a:ea typeface="ＭＳ Ｐゴシック" charset="-128"/>
            </a:endParaRPr>
          </a:p>
          <a:p>
            <a:pPr indent="-266700" eaLnBrk="1" hangingPunct="1">
              <a:spcAft>
                <a:spcPct val="0"/>
              </a:spcAft>
              <a:buNone/>
              <a:tabLst>
                <a:tab pos="2684463" algn="r"/>
              </a:tabLst>
            </a:pPr>
            <a:r>
              <a:rPr lang="en-US" i="1" dirty="0" smtClean="0">
                <a:ea typeface="ＭＳ Ｐゴシック" charset="-128"/>
              </a:rPr>
              <a:t>	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59" name="Rectangle 1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58200" y="6324600"/>
            <a:ext cx="304800" cy="476250"/>
          </a:xfrm>
          <a:prstGeom prst="rect">
            <a:avLst/>
          </a:prstGeom>
          <a:noFill/>
        </p:spPr>
        <p:txBody>
          <a:bodyPr/>
          <a:lstStyle/>
          <a:p>
            <a:fld id="{8C16491A-E213-4056-8F3E-C0D4F67E7466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1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FDABA8-528C-4DDE-97C0-89EA1C8E5B4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57386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QUESTIONS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69686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BACKGROUND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924800" cy="5181600"/>
          </a:xfrm>
        </p:spPr>
        <p:txBody>
          <a:bodyPr/>
          <a:lstStyle/>
          <a:p>
            <a:r>
              <a:rPr lang="en-US" sz="2200" dirty="0" smtClean="0"/>
              <a:t>Pre-2012, lack of an </a:t>
            </a:r>
            <a:r>
              <a:rPr lang="en-US" sz="2200" dirty="0"/>
              <a:t>effective way of sharing diagnostic reports and/or images between physicians in acute care settings, family physicians, and independent health facilities (IHFs), </a:t>
            </a:r>
            <a:r>
              <a:rPr lang="en-US" sz="2200" dirty="0" smtClean="0"/>
              <a:t>resulting in a difficult patient </a:t>
            </a:r>
            <a:r>
              <a:rPr lang="en-US" sz="2200" dirty="0"/>
              <a:t>experience </a:t>
            </a:r>
            <a:endParaRPr lang="en-US" sz="2200" dirty="0" smtClean="0"/>
          </a:p>
          <a:p>
            <a:pPr lvl="1"/>
            <a:r>
              <a:rPr lang="en-US" sz="1600" dirty="0" smtClean="0"/>
              <a:t>Unnecessary movement</a:t>
            </a:r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nnecessary </a:t>
            </a:r>
            <a:r>
              <a:rPr lang="en-US" sz="1600" dirty="0"/>
              <a:t>diagnostic </a:t>
            </a:r>
            <a:r>
              <a:rPr lang="en-US" sz="1600" dirty="0" smtClean="0"/>
              <a:t>imaging (DI</a:t>
            </a:r>
            <a:r>
              <a:rPr lang="en-US" sz="1600" dirty="0"/>
              <a:t>) </a:t>
            </a:r>
            <a:r>
              <a:rPr lang="en-US" sz="1600" dirty="0" smtClean="0"/>
              <a:t>procedures</a:t>
            </a:r>
          </a:p>
          <a:p>
            <a:r>
              <a:rPr lang="en-US" sz="2200" dirty="0" smtClean="0"/>
              <a:t>In </a:t>
            </a:r>
            <a:r>
              <a:rPr lang="en-US" sz="2200" dirty="0"/>
              <a:t>2012, eHealth Ontario embarked on a pilot initiative to incorporate nine </a:t>
            </a:r>
            <a:r>
              <a:rPr lang="en-US" sz="2200" dirty="0" smtClean="0"/>
              <a:t>IHF hubs representing 47 facilities </a:t>
            </a:r>
            <a:r>
              <a:rPr lang="en-US" sz="2200" dirty="0"/>
              <a:t>into the existing regional </a:t>
            </a:r>
            <a:r>
              <a:rPr lang="en-US" sz="2200" dirty="0" smtClean="0"/>
              <a:t>DI-</a:t>
            </a:r>
            <a:r>
              <a:rPr lang="en-US" sz="2200" dirty="0" err="1" smtClean="0"/>
              <a:t>rs</a:t>
            </a:r>
            <a:r>
              <a:rPr lang="en-US" sz="2200" dirty="0" smtClean="0"/>
              <a:t> (integrated with all hospitals in Ontario) </a:t>
            </a:r>
            <a:r>
              <a:rPr lang="en-US" sz="2200" dirty="0"/>
              <a:t>prior to moving forward with </a:t>
            </a:r>
            <a:r>
              <a:rPr lang="en-US" sz="2200" dirty="0" smtClean="0"/>
              <a:t>additional IHFs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goal of the pilots </a:t>
            </a:r>
            <a:r>
              <a:rPr lang="en-US" sz="2200" dirty="0" smtClean="0"/>
              <a:t>was </a:t>
            </a:r>
            <a:r>
              <a:rPr lang="en-US" sz="2200" dirty="0"/>
              <a:t>to address the lack of online sharing between these sectors in an accelerated fashion, resulting in a more seamless workflow for clinicians and a better experience for </a:t>
            </a:r>
            <a:r>
              <a:rPr lang="en-US" sz="2200" dirty="0" smtClean="0"/>
              <a:t>patients</a:t>
            </a:r>
            <a:endParaRPr lang="en-US" sz="2200" dirty="0"/>
          </a:p>
          <a:p>
            <a:pPr eaLnBrk="1" hangingPunct="1">
              <a:spcAft>
                <a:spcPct val="0"/>
              </a:spcAft>
              <a:tabLst>
                <a:tab pos="2684463" algn="r"/>
              </a:tabLst>
            </a:pPr>
            <a:endParaRPr lang="en-US" sz="2200" dirty="0" smtClean="0">
              <a:ea typeface="ＭＳ Ｐゴシック" charset="-128"/>
            </a:endParaRPr>
          </a:p>
          <a:p>
            <a:pPr eaLnBrk="1" hangingPunct="1">
              <a:spcAft>
                <a:spcPct val="0"/>
              </a:spcAft>
              <a:tabLst>
                <a:tab pos="2684463" algn="r"/>
              </a:tabLst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spcAft>
                <a:spcPct val="0"/>
              </a:spcAft>
              <a:buNone/>
              <a:tabLst>
                <a:tab pos="2684463" algn="r"/>
              </a:tabLst>
            </a:pPr>
            <a:endParaRPr lang="en-US" sz="800" dirty="0" smtClean="0">
              <a:ea typeface="ＭＳ Ｐゴシック" charset="-128"/>
            </a:endParaRPr>
          </a:p>
          <a:p>
            <a:pPr marL="533400" lvl="1" indent="0" eaLnBrk="1" hangingPunct="1">
              <a:spcAft>
                <a:spcPct val="0"/>
              </a:spcAft>
              <a:buNone/>
              <a:tabLst>
                <a:tab pos="2684463" algn="r"/>
              </a:tabLst>
            </a:pPr>
            <a:endParaRPr lang="en-US" dirty="0" smtClean="0">
              <a:ea typeface="ＭＳ Ｐゴシック" charset="-128"/>
            </a:endParaRPr>
          </a:p>
          <a:p>
            <a:pPr indent="-266700" eaLnBrk="1" hangingPunct="1">
              <a:spcAft>
                <a:spcPct val="0"/>
              </a:spcAft>
              <a:buNone/>
              <a:tabLst>
                <a:tab pos="2684463" algn="r"/>
              </a:tabLst>
            </a:pPr>
            <a:r>
              <a:rPr lang="en-US" i="1" dirty="0" smtClean="0">
                <a:ea typeface="ＭＳ Ｐゴシック" charset="-128"/>
              </a:rPr>
              <a:t>	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59" name="Rectangle 1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58200" y="6324600"/>
            <a:ext cx="304800" cy="476250"/>
          </a:xfrm>
          <a:prstGeom prst="rect">
            <a:avLst/>
          </a:prstGeom>
          <a:noFill/>
        </p:spPr>
        <p:txBody>
          <a:bodyPr/>
          <a:lstStyle/>
          <a:p>
            <a:fld id="{8C16491A-E213-4056-8F3E-C0D4F67E746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848909"/>
              </p:ext>
            </p:extLst>
          </p:nvPr>
        </p:nvGraphicFramePr>
        <p:xfrm>
          <a:off x="804091" y="990600"/>
          <a:ext cx="7997009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Slide" r:id="rId3" imgW="2827010" imgH="2121403" progId="PowerPoint.Slide.8">
                  <p:embed/>
                </p:oleObj>
              </mc:Choice>
              <mc:Fallback>
                <p:oleObj name="Slide" r:id="rId3" imgW="2827010" imgH="212140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91" y="990600"/>
                        <a:ext cx="7997009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LANDSCAPE –DI-</a:t>
            </a:r>
            <a:r>
              <a:rPr lang="en-US" dirty="0" err="1" smtClean="0">
                <a:ea typeface="ＭＳ Ｐゴシック"/>
              </a:rPr>
              <a:t>rs</a:t>
            </a:r>
            <a:endParaRPr lang="en-US" dirty="0" smtClean="0"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1447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</a:rPr>
              <a:t>LHINs</a:t>
            </a:r>
          </a:p>
          <a:p>
            <a:pPr>
              <a:defRPr/>
            </a:pPr>
            <a:endParaRPr lang="en-US" sz="800" dirty="0"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1. Erie St. Clair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2. South West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3. Waterloo Wellington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4. Hamilton Niagara Haldimand Brant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5. Central West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6. Mississauga </a:t>
            </a:r>
            <a:r>
              <a:rPr lang="en-US" sz="800" dirty="0" err="1">
                <a:latin typeface="Verdana" pitchFamily="34" charset="0"/>
              </a:rPr>
              <a:t>Halton</a:t>
            </a:r>
            <a:endParaRPr lang="en-US" sz="800" dirty="0"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7. Toronto Central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8. Central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9. Central East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10. South East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11. Champlain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12. North Simcoe </a:t>
            </a:r>
            <a:r>
              <a:rPr lang="en-US" sz="800" dirty="0" err="1">
                <a:latin typeface="Verdana" pitchFamily="34" charset="0"/>
              </a:rPr>
              <a:t>Muskoka</a:t>
            </a:r>
            <a:endParaRPr lang="en-US" sz="800" dirty="0">
              <a:latin typeface="Verdana" pitchFamily="34" charset="0"/>
            </a:endParaRP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13. North-East</a:t>
            </a:r>
          </a:p>
          <a:p>
            <a:pPr marL="342900" indent="-342900">
              <a:defRPr/>
            </a:pPr>
            <a:r>
              <a:rPr lang="en-US" sz="800" dirty="0">
                <a:latin typeface="Verdana" pitchFamily="34" charset="0"/>
              </a:rPr>
              <a:t>14. North-West</a:t>
            </a:r>
          </a:p>
        </p:txBody>
      </p:sp>
    </p:spTree>
    <p:extLst>
      <p:ext uri="{BB962C8B-B14F-4D97-AF65-F5344CB8AC3E}">
        <p14:creationId xmlns:p14="http://schemas.microsoft.com/office/powerpoint/2010/main" val="10085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10400" cy="8382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BENEFITS – INTEGRATION OF IHFs &amp; HOSPITALS TO DI-</a:t>
            </a:r>
            <a:r>
              <a:rPr lang="en-US" dirty="0" err="1" smtClean="0">
                <a:solidFill>
                  <a:srgbClr val="00B0F0"/>
                </a:solidFill>
              </a:rPr>
              <a:t>rs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Increased collaboration between acute and community care sectors</a:t>
            </a:r>
          </a:p>
          <a:p>
            <a:pPr>
              <a:defRPr/>
            </a:pPr>
            <a:r>
              <a:rPr lang="en-US" dirty="0" smtClean="0"/>
              <a:t>Removal of geographic barriers</a:t>
            </a:r>
          </a:p>
          <a:p>
            <a:pPr>
              <a:defRPr/>
            </a:pPr>
            <a:r>
              <a:rPr lang="en-US" dirty="0" smtClean="0"/>
              <a:t>Increased </a:t>
            </a:r>
            <a:r>
              <a:rPr lang="en-US" dirty="0"/>
              <a:t>access to information digitally from a shared regional DI-r without delay, leading to a more seamless workflow</a:t>
            </a:r>
          </a:p>
          <a:p>
            <a:pPr>
              <a:defRPr/>
            </a:pPr>
            <a:r>
              <a:rPr lang="en-US" dirty="0" smtClean="0"/>
              <a:t>Reduced </a:t>
            </a:r>
            <a:r>
              <a:rPr lang="en-US" dirty="0"/>
              <a:t>burden on the imaging </a:t>
            </a:r>
            <a:r>
              <a:rPr lang="en-US" dirty="0" err="1"/>
              <a:t>centre</a:t>
            </a:r>
            <a:r>
              <a:rPr lang="en-US" dirty="0"/>
              <a:t> (for example, to burn CDs, answer calls, search for previous exams) resulting in workflow </a:t>
            </a:r>
            <a:r>
              <a:rPr lang="en-US" dirty="0" smtClean="0"/>
              <a:t>efficiencies</a:t>
            </a:r>
          </a:p>
          <a:p>
            <a:pPr>
              <a:defRPr/>
            </a:pPr>
            <a:r>
              <a:rPr lang="en-US" dirty="0" smtClean="0"/>
              <a:t>Reduction </a:t>
            </a:r>
            <a:r>
              <a:rPr lang="en-US" dirty="0"/>
              <a:t>in unnecessary duplicate exams and a subsequent reduction in unnecessary radiation exposure as previous results are available and viewable </a:t>
            </a:r>
          </a:p>
          <a:p>
            <a:pPr>
              <a:defRPr/>
            </a:pPr>
            <a:r>
              <a:rPr lang="en-US" dirty="0" smtClean="0"/>
              <a:t>Better </a:t>
            </a:r>
            <a:r>
              <a:rPr lang="en-US" dirty="0"/>
              <a:t>patient experience as a result of not having to travel between different care providers to obtain </a:t>
            </a:r>
            <a:r>
              <a:rPr lang="en-US" dirty="0" smtClean="0"/>
              <a:t>information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A10B3-B97D-46B3-81EA-3AB22ABE56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86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685800"/>
            <a:ext cx="8088313" cy="685800"/>
          </a:xfrm>
        </p:spPr>
        <p:txBody>
          <a:bodyPr/>
          <a:lstStyle/>
          <a:p>
            <a:r>
              <a:rPr lang="en-US" dirty="0" smtClean="0"/>
              <a:t>CURRENT STATE CHALLENGES/OPPORTUNITIES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257800"/>
          </a:xfrm>
        </p:spPr>
        <p:txBody>
          <a:bodyPr/>
          <a:lstStyle/>
          <a:p>
            <a:r>
              <a:rPr lang="en-US" b="1" dirty="0"/>
              <a:t>The four DI repositories are currently self-contained </a:t>
            </a:r>
          </a:p>
          <a:p>
            <a:pPr lvl="1"/>
            <a:r>
              <a:rPr lang="en-US" dirty="0"/>
              <a:t>Diagnostic imaging results can only be accessed within the regional repository where the diagnostic exam originated</a:t>
            </a:r>
          </a:p>
          <a:p>
            <a:pPr lvl="1"/>
            <a:r>
              <a:rPr lang="en-US" dirty="0"/>
              <a:t>There is clinical demand for cross-regional sharing (interoperability)</a:t>
            </a:r>
          </a:p>
          <a:p>
            <a:pPr marL="282575" lvl="1" indent="0">
              <a:buNone/>
            </a:pPr>
            <a:endParaRPr lang="en-US" sz="200" dirty="0"/>
          </a:p>
          <a:p>
            <a:r>
              <a:rPr lang="en-US" b="1" dirty="0"/>
              <a:t>Access to DI repositories is not enabled for community-based healthcare providers where over 80% of care occurs</a:t>
            </a:r>
          </a:p>
          <a:p>
            <a:pPr lvl="1"/>
            <a:r>
              <a:rPr lang="en-US" dirty="0"/>
              <a:t>There is clinical demand for access to DI repositories from referring physicians, general practitioners, specialists in community-based settings</a:t>
            </a:r>
          </a:p>
          <a:p>
            <a:pPr lvl="1"/>
            <a:r>
              <a:rPr lang="en-US" dirty="0"/>
              <a:t>~20,000 physicians do not have immediate online access to current and prior DI information to assist them in making timely treatment decisions</a:t>
            </a:r>
          </a:p>
          <a:p>
            <a:r>
              <a:rPr lang="en-US" b="1" dirty="0"/>
              <a:t>Independent health facilities (IHFs) cross regional boundaries</a:t>
            </a:r>
          </a:p>
          <a:p>
            <a:pPr lvl="1"/>
            <a:r>
              <a:rPr lang="en-US" dirty="0"/>
              <a:t>IHF organizations often span DI-r </a:t>
            </a:r>
            <a:r>
              <a:rPr lang="en-US" dirty="0" smtClean="0"/>
              <a:t>boundaries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9B493-0B66-4B50-97CE-944F2DE97A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title"/>
          </p:nvPr>
        </p:nvSpPr>
        <p:spPr>
          <a:xfrm>
            <a:off x="239713" y="685800"/>
            <a:ext cx="82296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DI COMMON SERVICE VISION</a:t>
            </a:r>
          </a:p>
        </p:txBody>
      </p:sp>
      <p:sp>
        <p:nvSpPr>
          <p:cNvPr id="21506" name="Rectangle 1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F20EA1-3B15-4A68-A8AC-B810AA02AC01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40173"/>
              </p:ext>
            </p:extLst>
          </p:nvPr>
        </p:nvGraphicFramePr>
        <p:xfrm>
          <a:off x="2667000" y="1447800"/>
          <a:ext cx="6096000" cy="438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Visio" r:id="rId4" imgW="18752792" imgH="14620412" progId="Visio.Drawing.11">
                  <p:embed/>
                </p:oleObj>
              </mc:Choice>
              <mc:Fallback>
                <p:oleObj name="Visio" r:id="rId4" imgW="18752792" imgH="146204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7000" y="1447800"/>
                        <a:ext cx="6096000" cy="4385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828800"/>
            <a:ext cx="2438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66700">
              <a:tabLst>
                <a:tab pos="2684463" algn="r"/>
              </a:tabLst>
            </a:pPr>
            <a:r>
              <a:rPr lang="en-US" sz="2000" dirty="0" smtClean="0"/>
              <a:t>To </a:t>
            </a:r>
            <a:r>
              <a:rPr lang="en-US" sz="2000" dirty="0"/>
              <a:t>enable and support the sharing and viewing of images and </a:t>
            </a:r>
          </a:p>
          <a:p>
            <a:pPr indent="-266700">
              <a:tabLst>
                <a:tab pos="2684463" algn="r"/>
              </a:tabLst>
            </a:pPr>
            <a:r>
              <a:rPr lang="en-US" sz="2000" dirty="0"/>
              <a:t>reports across Ontario to all hospital- and community-based</a:t>
            </a:r>
          </a:p>
          <a:p>
            <a:pPr indent="-266700">
              <a:tabLst>
                <a:tab pos="2684463" algn="r"/>
              </a:tabLst>
            </a:pPr>
            <a:r>
              <a:rPr lang="en-US" sz="2000" dirty="0"/>
              <a:t>providers anytime, </a:t>
            </a:r>
            <a:r>
              <a:rPr lang="en-US" sz="2000" dirty="0">
                <a:ea typeface="ＭＳ Ｐゴシック" charset="-128"/>
              </a:rPr>
              <a:t>anywhere, using the tools best suited to their</a:t>
            </a:r>
          </a:p>
          <a:p>
            <a:pPr indent="-266700">
              <a:tabLst>
                <a:tab pos="2684463" algn="r"/>
              </a:tabLst>
            </a:pPr>
            <a:r>
              <a:rPr lang="en-US" sz="2000" dirty="0">
                <a:ea typeface="ＭＳ Ｐゴシック" charset="-128"/>
              </a:rPr>
              <a:t>work practice</a:t>
            </a:r>
            <a:endParaRPr lang="en-US" altLang="ja-JP" sz="2000" dirty="0"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010400" cy="8382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 COMMON SERVICE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257800"/>
          </a:xfrm>
        </p:spPr>
        <p:txBody>
          <a:bodyPr/>
          <a:lstStyle/>
          <a:p>
            <a:r>
              <a:rPr lang="en-US" sz="2200" dirty="0" smtClean="0"/>
              <a:t>Immediate </a:t>
            </a:r>
            <a:r>
              <a:rPr lang="en-US" sz="2200" dirty="0"/>
              <a:t>online access to information by all authorized healthcare </a:t>
            </a:r>
            <a:r>
              <a:rPr lang="en-US" sz="2200" dirty="0" smtClean="0"/>
              <a:t>providers regardless of location, addressing clinical demand</a:t>
            </a:r>
            <a:endParaRPr lang="en-US" sz="2200" dirty="0"/>
          </a:p>
          <a:p>
            <a:pPr lvl="1"/>
            <a:r>
              <a:rPr lang="en-US" dirty="0"/>
              <a:t>~12,400 referring physicians/specialists currently do not have this access thereby delaying treatment decisions</a:t>
            </a:r>
          </a:p>
          <a:p>
            <a:pPr lvl="1"/>
            <a:r>
              <a:rPr lang="en-US" dirty="0"/>
              <a:t>~11,700 general practitioners do not have this access thereby delaying the appropriate follow-up</a:t>
            </a:r>
          </a:p>
          <a:p>
            <a:r>
              <a:rPr lang="en-US" sz="2200" dirty="0"/>
              <a:t>Elimination of geographic barriers through interoperability of DI-</a:t>
            </a:r>
            <a:r>
              <a:rPr lang="en-US" sz="2200" dirty="0" err="1"/>
              <a:t>rs</a:t>
            </a:r>
            <a:endParaRPr lang="en-US" sz="2200" dirty="0"/>
          </a:p>
          <a:p>
            <a:r>
              <a:rPr lang="en-US" sz="2200" dirty="0" smtClean="0"/>
              <a:t>Improved reporting capabilities leading to quicker diagnoses </a:t>
            </a:r>
          </a:p>
          <a:p>
            <a:r>
              <a:rPr lang="en-US" sz="2200" dirty="0" smtClean="0"/>
              <a:t>Timely access to DI information leading to improved access to care</a:t>
            </a:r>
          </a:p>
          <a:p>
            <a:r>
              <a:rPr lang="en-US" sz="2200" dirty="0" smtClean="0"/>
              <a:t>Reduction in unnecessary duplicate DI exams leading to a corresponding reduction to unnecessary radiation exposure and associated costs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CA10B3-B97D-46B3-81EA-3AB22ABE56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2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6629400" cy="457200"/>
          </a:xfrm>
        </p:spPr>
        <p:txBody>
          <a:bodyPr/>
          <a:lstStyle/>
          <a:p>
            <a:r>
              <a:rPr lang="en-US" dirty="0" smtClean="0"/>
              <a:t>RELEASE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3340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cs typeface="Arial" charset="0"/>
              </a:rPr>
              <a:t>Release 1 will </a:t>
            </a:r>
            <a:r>
              <a:rPr lang="en-US" sz="1800" dirty="0">
                <a:cs typeface="Arial" charset="0"/>
              </a:rPr>
              <a:t>enable storage and sharing of DI reports </a:t>
            </a:r>
            <a:r>
              <a:rPr lang="en-US" sz="1800" dirty="0" smtClean="0">
                <a:cs typeface="Arial" charset="0"/>
              </a:rPr>
              <a:t>across </a:t>
            </a:r>
            <a:r>
              <a:rPr lang="en-US" sz="1800" dirty="0">
                <a:cs typeface="Arial" charset="0"/>
              </a:rPr>
              <a:t>DI-r boundaries to portal communities which encompass all types of providers including community-based and hospital-based physicians</a:t>
            </a:r>
          </a:p>
          <a:p>
            <a:pPr>
              <a:defRPr/>
            </a:pPr>
            <a:r>
              <a:rPr lang="en-US" sz="1800" dirty="0" smtClean="0">
                <a:cs typeface="Arial" charset="0"/>
              </a:rPr>
              <a:t>This release will deliver foundational change, spanning a number of eHealth Ontario common services and DI-</a:t>
            </a:r>
            <a:r>
              <a:rPr lang="en-US" sz="1800" dirty="0" err="1" smtClean="0">
                <a:cs typeface="Arial" charset="0"/>
              </a:rPr>
              <a:t>rs</a:t>
            </a:r>
            <a:r>
              <a:rPr lang="en-US" sz="1800" dirty="0" smtClean="0">
                <a:cs typeface="Arial" charset="0"/>
              </a:rPr>
              <a:t>, that will support incremental and iterative future DI CS releases </a:t>
            </a:r>
          </a:p>
          <a:p>
            <a:pPr>
              <a:defRPr/>
            </a:pPr>
            <a:r>
              <a:rPr lang="en-US" sz="1800" dirty="0"/>
              <a:t>A number of </a:t>
            </a:r>
            <a:r>
              <a:rPr lang="en-US" sz="1800" dirty="0" smtClean="0"/>
              <a:t>eHealth Ontario common </a:t>
            </a:r>
            <a:r>
              <a:rPr lang="en-US" sz="1800" dirty="0"/>
              <a:t>services will be leveraged: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600" dirty="0" smtClean="0"/>
              <a:t>PCR</a:t>
            </a:r>
            <a:r>
              <a:rPr lang="en-US" sz="1600" dirty="0"/>
              <a:t>, PR, UR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1600" dirty="0"/>
              <a:t>IF (interim HIAL</a:t>
            </a:r>
            <a:r>
              <a:rPr lang="en-US" sz="1600" dirty="0" smtClean="0"/>
              <a:t>)</a:t>
            </a:r>
          </a:p>
          <a:p>
            <a:pPr>
              <a:defRPr/>
            </a:pPr>
            <a:r>
              <a:rPr lang="en-US" sz="1800" dirty="0"/>
              <a:t>Cross-Enterprise Document Sharing (XDS) and an XDS registry will be implemented which will support search and discovery </a:t>
            </a:r>
            <a:r>
              <a:rPr lang="en-US" sz="1800" dirty="0" smtClean="0"/>
              <a:t>of </a:t>
            </a:r>
            <a:r>
              <a:rPr lang="en-US" sz="1800" dirty="0"/>
              <a:t>DI information across the province of Ontario. All DI reports </a:t>
            </a:r>
            <a:r>
              <a:rPr lang="en-US" sz="1800" dirty="0" smtClean="0"/>
              <a:t>will </a:t>
            </a:r>
            <a:r>
              <a:rPr lang="en-US" sz="1800" dirty="0"/>
              <a:t>be stored and retrievable</a:t>
            </a:r>
          </a:p>
          <a:p>
            <a:pPr>
              <a:defRPr/>
            </a:pPr>
            <a:r>
              <a:rPr lang="en-US" sz="1800" dirty="0" smtClean="0"/>
              <a:t>A </a:t>
            </a:r>
            <a:r>
              <a:rPr lang="en-US" sz="1800" dirty="0"/>
              <a:t>new portal-based access channel will be introduced </a:t>
            </a:r>
            <a:r>
              <a:rPr lang="en-US" sz="1800" dirty="0" smtClean="0"/>
              <a:t>through a new </a:t>
            </a:r>
            <a:r>
              <a:rPr lang="en-US" sz="1800" dirty="0"/>
              <a:t>DI </a:t>
            </a:r>
            <a:r>
              <a:rPr lang="en-US" sz="1800" dirty="0" err="1" smtClean="0"/>
              <a:t>portlet</a:t>
            </a:r>
            <a:r>
              <a:rPr lang="en-US" sz="1800" dirty="0"/>
              <a:t> and enhancements to the existing Client Selector </a:t>
            </a:r>
            <a:r>
              <a:rPr lang="en-US" sz="1800" dirty="0" err="1" smtClean="0"/>
              <a:t>portlet</a:t>
            </a:r>
            <a:r>
              <a:rPr lang="en-US" sz="1800" dirty="0" smtClean="0"/>
              <a:t>; this </a:t>
            </a:r>
            <a:r>
              <a:rPr lang="en-US" sz="1800" dirty="0" err="1" smtClean="0"/>
              <a:t>portlet</a:t>
            </a:r>
            <a:r>
              <a:rPr lang="en-US" sz="1800" dirty="0" smtClean="0"/>
              <a:t> can be inserted into any compliant portal, including the regional portals (e.g. </a:t>
            </a:r>
            <a:r>
              <a:rPr lang="en-US" sz="1800" dirty="0" err="1" smtClean="0"/>
              <a:t>cGTA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1800" dirty="0" smtClean="0"/>
              <a:t>DI-</a:t>
            </a:r>
            <a:r>
              <a:rPr lang="en-US" sz="1800" dirty="0" err="1" smtClean="0"/>
              <a:t>rs</a:t>
            </a:r>
            <a:r>
              <a:rPr lang="en-US" sz="1800" dirty="0" smtClean="0"/>
              <a:t> will continue to be the authoritative source of DI information</a:t>
            </a:r>
            <a:endParaRPr lang="en-US" sz="1800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7320C-462D-4E98-8DAD-15374EFBB3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66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29400" cy="6858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RELEASE 2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5181600"/>
          </a:xfrm>
        </p:spPr>
        <p:txBody>
          <a:bodyPr/>
          <a:lstStyle/>
          <a:p>
            <a:r>
              <a:rPr lang="en-US" sz="2000" dirty="0" smtClean="0">
                <a:cs typeface="Arial" charset="0"/>
              </a:rPr>
              <a:t>Release 2 will provide viewer-based access to DI results via a provincial DI viewer that can be launched as standalone or in context from portal-based applications and desktop applications</a:t>
            </a:r>
          </a:p>
          <a:p>
            <a:r>
              <a:rPr lang="en-US" sz="2000" dirty="0" smtClean="0"/>
              <a:t>Supports </a:t>
            </a:r>
            <a:r>
              <a:rPr lang="en-US" sz="2000" dirty="0"/>
              <a:t>discovery, </a:t>
            </a:r>
            <a:r>
              <a:rPr lang="en-US" sz="2000" dirty="0" smtClean="0"/>
              <a:t>retrieval, </a:t>
            </a:r>
            <a:r>
              <a:rPr lang="en-US" sz="2000" dirty="0"/>
              <a:t>and viewing of DI </a:t>
            </a:r>
            <a:r>
              <a:rPr lang="en-US" sz="2000" dirty="0" smtClean="0"/>
              <a:t>images and reports</a:t>
            </a:r>
            <a:endParaRPr lang="en-US" sz="2000" dirty="0"/>
          </a:p>
          <a:p>
            <a:r>
              <a:rPr lang="en-US" sz="2000" dirty="0" smtClean="0"/>
              <a:t>Supports </a:t>
            </a:r>
            <a:r>
              <a:rPr lang="en-US" sz="2000" dirty="0"/>
              <a:t>a </a:t>
            </a:r>
            <a:r>
              <a:rPr lang="en-US" sz="2000" dirty="0" smtClean="0"/>
              <a:t>feature-rich set of tools for </a:t>
            </a:r>
            <a:r>
              <a:rPr lang="en-US" sz="2000" dirty="0"/>
              <a:t>viewing and </a:t>
            </a:r>
            <a:r>
              <a:rPr lang="en-US" sz="2000" dirty="0" smtClean="0"/>
              <a:t>manipulating diagnostic images – a key function in making treatment decisions</a:t>
            </a:r>
            <a:endParaRPr lang="en-US" sz="2000" dirty="0"/>
          </a:p>
          <a:p>
            <a:r>
              <a:rPr lang="en-US" sz="2000" dirty="0" smtClean="0">
                <a:cs typeface="Arial" charset="0"/>
              </a:rPr>
              <a:t>XDS-</a:t>
            </a:r>
            <a:r>
              <a:rPr lang="en-US" sz="2000" dirty="0" err="1" smtClean="0">
                <a:cs typeface="Arial" charset="0"/>
              </a:rPr>
              <a:t>i</a:t>
            </a:r>
            <a:r>
              <a:rPr lang="en-US" sz="2000" dirty="0" smtClean="0">
                <a:cs typeface="Arial" charset="0"/>
              </a:rPr>
              <a:t> will be implemented which will support search and discovery for DI images across the province of Ontario.  All DI images will be stored and retrievable. </a:t>
            </a:r>
          </a:p>
          <a:p>
            <a:r>
              <a:rPr lang="en-US" sz="2000" dirty="0" smtClean="0"/>
              <a:t>Additional eHealth Ontario common services will be leveraged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Terminology</a:t>
            </a:r>
            <a:r>
              <a:rPr lang="en-US" dirty="0" smtClean="0"/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MCTA (provincial audit repository)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CMP (provincial consent registry)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93B38-D3D5-4C30-9134-E70C5E3092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49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HealthOntario">
  <a:themeElements>
    <a:clrScheme name="eHealth Corproate">
      <a:dk1>
        <a:srgbClr val="262626"/>
      </a:dk1>
      <a:lt1>
        <a:sysClr val="window" lastClr="FFFFFF"/>
      </a:lt1>
      <a:dk2>
        <a:srgbClr val="FFFFFF"/>
      </a:dk2>
      <a:lt2>
        <a:srgbClr val="EEECE1"/>
      </a:lt2>
      <a:accent1>
        <a:srgbClr val="00B9E4"/>
      </a:accent1>
      <a:accent2>
        <a:srgbClr val="58A618"/>
      </a:accent2>
      <a:accent3>
        <a:srgbClr val="693A77"/>
      </a:accent3>
      <a:accent4>
        <a:srgbClr val="D2492A"/>
      </a:accent4>
      <a:accent5>
        <a:srgbClr val="D47600"/>
      </a:accent5>
      <a:accent6>
        <a:srgbClr val="CE8E00"/>
      </a:accent6>
      <a:hlink>
        <a:srgbClr val="00B0F0"/>
      </a:hlink>
      <a:folHlink>
        <a:srgbClr val="92D050"/>
      </a:folHlink>
    </a:clrScheme>
    <a:fontScheme name="eHealth Corproate">
      <a:majorFont>
        <a:latin typeface="Tw Cen MT Condensed Extra Bol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E78A00"/>
        </a:accent6>
        <a:hlink>
          <a:srgbClr val="333366"/>
        </a:hlink>
        <a:folHlink>
          <a:srgbClr val="FF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eHealth Corproate">
      <a:dk1>
        <a:srgbClr val="262626"/>
      </a:dk1>
      <a:lt1>
        <a:sysClr val="window" lastClr="FFFFFF"/>
      </a:lt1>
      <a:dk2>
        <a:srgbClr val="FFFFFF"/>
      </a:dk2>
      <a:lt2>
        <a:srgbClr val="EEECE1"/>
      </a:lt2>
      <a:accent1>
        <a:srgbClr val="00B9E4"/>
      </a:accent1>
      <a:accent2>
        <a:srgbClr val="58A618"/>
      </a:accent2>
      <a:accent3>
        <a:srgbClr val="693A77"/>
      </a:accent3>
      <a:accent4>
        <a:srgbClr val="D2492A"/>
      </a:accent4>
      <a:accent5>
        <a:srgbClr val="D47600"/>
      </a:accent5>
      <a:accent6>
        <a:srgbClr val="CE8E00"/>
      </a:accent6>
      <a:hlink>
        <a:srgbClr val="00B0F0"/>
      </a:hlink>
      <a:folHlink>
        <a:srgbClr val="92D050"/>
      </a:folHlink>
    </a:clrScheme>
    <a:fontScheme name="eHealth Corproate">
      <a:majorFont>
        <a:latin typeface="Tw Cen MT Condensed Extra Bol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7968</TotalTime>
  <Words>1147</Words>
  <Application>Microsoft Office PowerPoint</Application>
  <PresentationFormat>On-screen Show (4:3)</PresentationFormat>
  <Paragraphs>147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eHealthOntario</vt:lpstr>
      <vt:lpstr>Slide</vt:lpstr>
      <vt:lpstr>Visio</vt:lpstr>
      <vt:lpstr>DIAGNOSTIC IMAGING</vt:lpstr>
      <vt:lpstr>BACKGROUND</vt:lpstr>
      <vt:lpstr>LANDSCAPE –DI-rs</vt:lpstr>
      <vt:lpstr>BENEFITS – INTEGRATION OF IHFs &amp; HOSPITALS TO DI-rs</vt:lpstr>
      <vt:lpstr>CURRENT STATE CHALLENGES/OPPORTUNITIES</vt:lpstr>
      <vt:lpstr>DI COMMON SERVICE VISION</vt:lpstr>
      <vt:lpstr>DI COMMON SERVICE BENEFITS</vt:lpstr>
      <vt:lpstr>RELEASE 1</vt:lpstr>
      <vt:lpstr>RELEASE 2</vt:lpstr>
      <vt:lpstr>RELEASE 3</vt:lpstr>
      <vt:lpstr>RELEASE 4*</vt:lpstr>
      <vt:lpstr>HIGH-LEVEL TARGET TIMELINES</vt:lpstr>
      <vt:lpstr>CURRENT STATE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eHealth Corporate Template</dc:title>
  <dc:creator>Lianos, Angela</dc:creator>
  <cp:lastModifiedBy>tni</cp:lastModifiedBy>
  <cp:revision>162</cp:revision>
  <cp:lastPrinted>2013-08-01T15:19:49Z</cp:lastPrinted>
  <dcterms:created xsi:type="dcterms:W3CDTF">2009-05-13T18:10:19Z</dcterms:created>
  <dcterms:modified xsi:type="dcterms:W3CDTF">2013-09-19T23:16:27Z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. #">
    <vt:lpwstr>1</vt:lpwstr>
  </property>
  <property fmtid="{D5CDD505-2E9C-101B-9397-08002B2CF9AE}" pid="3" name="Version0">
    <vt:lpwstr>1</vt:lpwstr>
  </property>
  <property fmtid="{D5CDD505-2E9C-101B-9397-08002B2CF9AE}" pid="4" name="Sensitivity Level">
    <vt:lpwstr>Low</vt:lpwstr>
  </property>
  <property fmtid="{D5CDD505-2E9C-101B-9397-08002B2CF9AE}" pid="5" name="Author0">
    <vt:lpwstr>Webmaster</vt:lpwstr>
  </property>
  <property fmtid="{D5CDD505-2E9C-101B-9397-08002B2CF9AE}" pid="6" name="Author Role">
    <vt:lpwstr>Webmaster</vt:lpwstr>
  </property>
  <property fmtid="{D5CDD505-2E9C-101B-9397-08002B2CF9AE}" pid="7" name="Department Division">
    <vt:lpwstr>Stakeholder Relations and Communications</vt:lpwstr>
  </property>
  <property fmtid="{D5CDD505-2E9C-101B-9397-08002B2CF9AE}" pid="8" name="Category0">
    <vt:lpwstr>Presentation</vt:lpwstr>
  </property>
  <property fmtid="{D5CDD505-2E9C-101B-9397-08002B2CF9AE}" pid="9" name="Status">
    <vt:lpwstr>Final</vt:lpwstr>
  </property>
  <property fmtid="{D5CDD505-2E9C-101B-9397-08002B2CF9AE}" pid="10" name="Descriptions">
    <vt:lpwstr>To be used by all staff when creating a presentation in PowerPoint. </vt:lpwstr>
  </property>
  <property fmtid="{D5CDD505-2E9C-101B-9397-08002B2CF9AE}" pid="11" name="Phase">
    <vt:lpwstr/>
  </property>
  <property fmtid="{D5CDD505-2E9C-101B-9397-08002B2CF9AE}" pid="12" name="Approver Roles">
    <vt:lpwstr/>
  </property>
  <property fmtid="{D5CDD505-2E9C-101B-9397-08002B2CF9AE}" pid="13" name="Audience">
    <vt:lpwstr/>
  </property>
  <property fmtid="{D5CDD505-2E9C-101B-9397-08002B2CF9AE}" pid="14" name="Methodology">
    <vt:lpwstr/>
  </property>
  <property fmtid="{D5CDD505-2E9C-101B-9397-08002B2CF9AE}" pid="15" name="Stakeholder Roles">
    <vt:lpwstr/>
  </property>
  <property fmtid="{D5CDD505-2E9C-101B-9397-08002B2CF9AE}" pid="16" name="Date Created">
    <vt:lpwstr/>
  </property>
  <property fmtid="{D5CDD505-2E9C-101B-9397-08002B2CF9AE}" pid="17" name="Feedback">
    <vt:lpwstr>, </vt:lpwstr>
  </property>
  <property fmtid="{D5CDD505-2E9C-101B-9397-08002B2CF9AE}" pid="18" name="Division">
    <vt:lpwstr>Presentation</vt:lpwstr>
  </property>
  <property fmtid="{D5CDD505-2E9C-101B-9397-08002B2CF9AE}" pid="19" name="SPSDescription">
    <vt:lpwstr/>
  </property>
  <property fmtid="{D5CDD505-2E9C-101B-9397-08002B2CF9AE}" pid="20" name="Owner">
    <vt:lpwstr/>
  </property>
  <property fmtid="{D5CDD505-2E9C-101B-9397-08002B2CF9AE}" pid="21" name="TemplateType">
    <vt:lpwstr>Presentation</vt:lpwstr>
  </property>
</Properties>
</file>