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54" r:id="rId1"/>
    <p:sldMasterId id="2147484485" r:id="rId2"/>
  </p:sldMasterIdLst>
  <p:notesMasterIdLst>
    <p:notesMasterId r:id="rId18"/>
  </p:notesMasterIdLst>
  <p:handoutMasterIdLst>
    <p:handoutMasterId r:id="rId19"/>
  </p:handoutMasterIdLst>
  <p:sldIdLst>
    <p:sldId id="452" r:id="rId3"/>
    <p:sldId id="487" r:id="rId4"/>
    <p:sldId id="462" r:id="rId5"/>
    <p:sldId id="493" r:id="rId6"/>
    <p:sldId id="475" r:id="rId7"/>
    <p:sldId id="476" r:id="rId8"/>
    <p:sldId id="478" r:id="rId9"/>
    <p:sldId id="479" r:id="rId10"/>
    <p:sldId id="482" r:id="rId11"/>
    <p:sldId id="484" r:id="rId12"/>
    <p:sldId id="489" r:id="rId13"/>
    <p:sldId id="480" r:id="rId14"/>
    <p:sldId id="481" r:id="rId15"/>
    <p:sldId id="495" r:id="rId16"/>
    <p:sldId id="494" r:id="rId17"/>
  </p:sldIdLst>
  <p:sldSz cx="9144000" cy="6858000" type="screen4x3"/>
  <p:notesSz cx="6985000" cy="9271000"/>
  <p:defaultTextStyle>
    <a:defPPr>
      <a:defRPr lang="en-US"/>
    </a:defPPr>
    <a:lvl1pPr algn="l" rtl="0" fontAlgn="base">
      <a:spcBef>
        <a:spcPct val="0"/>
      </a:spcBef>
      <a:spcAft>
        <a:spcPct val="0"/>
      </a:spcAft>
      <a:defRPr sz="1400"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sz="1400"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sz="1400"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sz="1400"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sz="1400" kern="1200">
        <a:solidFill>
          <a:schemeClr val="tx1"/>
        </a:solidFill>
        <a:latin typeface="Calibri" pitchFamily="34" charset="0"/>
        <a:ea typeface="MS PGothic" pitchFamily="34" charset="-128"/>
        <a:cs typeface="+mn-cs"/>
      </a:defRPr>
    </a:lvl5pPr>
    <a:lvl6pPr marL="2286000" algn="l" defTabSz="914400" rtl="0" eaLnBrk="1" latinLnBrk="0" hangingPunct="1">
      <a:defRPr sz="1400" kern="1200">
        <a:solidFill>
          <a:schemeClr val="tx1"/>
        </a:solidFill>
        <a:latin typeface="Calibri" pitchFamily="34" charset="0"/>
        <a:ea typeface="MS PGothic" pitchFamily="34" charset="-128"/>
        <a:cs typeface="+mn-cs"/>
      </a:defRPr>
    </a:lvl6pPr>
    <a:lvl7pPr marL="2743200" algn="l" defTabSz="914400" rtl="0" eaLnBrk="1" latinLnBrk="0" hangingPunct="1">
      <a:defRPr sz="1400" kern="1200">
        <a:solidFill>
          <a:schemeClr val="tx1"/>
        </a:solidFill>
        <a:latin typeface="Calibri" pitchFamily="34" charset="0"/>
        <a:ea typeface="MS PGothic" pitchFamily="34" charset="-128"/>
        <a:cs typeface="+mn-cs"/>
      </a:defRPr>
    </a:lvl7pPr>
    <a:lvl8pPr marL="3200400" algn="l" defTabSz="914400" rtl="0" eaLnBrk="1" latinLnBrk="0" hangingPunct="1">
      <a:defRPr sz="1400" kern="1200">
        <a:solidFill>
          <a:schemeClr val="tx1"/>
        </a:solidFill>
        <a:latin typeface="Calibri" pitchFamily="34" charset="0"/>
        <a:ea typeface="MS PGothic" pitchFamily="34" charset="-128"/>
        <a:cs typeface="+mn-cs"/>
      </a:defRPr>
    </a:lvl8pPr>
    <a:lvl9pPr marL="3657600" algn="l" defTabSz="914400" rtl="0" eaLnBrk="1" latinLnBrk="0" hangingPunct="1">
      <a:defRPr sz="1400"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87"/>
    <a:srgbClr val="A6A6A6"/>
    <a:srgbClr val="808080"/>
    <a:srgbClr val="2D3A7B"/>
    <a:srgbClr val="000000"/>
    <a:srgbClr val="B8B8B8"/>
    <a:srgbClr val="DCDCDC"/>
    <a:srgbClr val="EAEAEA"/>
    <a:srgbClr val="4752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8" autoAdjust="0"/>
    <p:restoredTop sz="87025" autoAdjust="0"/>
  </p:normalViewPr>
  <p:slideViewPr>
    <p:cSldViewPr snapToGrid="0">
      <p:cViewPr>
        <p:scale>
          <a:sx n="70" d="100"/>
          <a:sy n="70" d="100"/>
        </p:scale>
        <p:origin x="-13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F2D8A2-11FA-40E7-A1DD-036B92B862F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CA"/>
        </a:p>
      </dgm:t>
    </dgm:pt>
    <dgm:pt modelId="{684D8571-036C-4199-AC05-5DB9EE275C08}">
      <dgm:prSet phldrT="[Text]" custT="1"/>
      <dgm:spPr>
        <a:solidFill>
          <a:srgbClr val="808080"/>
        </a:solidFill>
      </dgm:spPr>
      <dgm:t>
        <a:bodyPr/>
        <a:lstStyle/>
        <a:p>
          <a:r>
            <a:rPr lang="en-US" sz="1800" b="1" dirty="0" smtClean="0"/>
            <a:t>Minimum fee-for-service facility billings requirement</a:t>
          </a:r>
          <a:endParaRPr lang="en-CA" sz="1800" b="1" dirty="0"/>
        </a:p>
      </dgm:t>
    </dgm:pt>
    <dgm:pt modelId="{83ADA663-699E-499E-8EB4-91A297FCF320}" type="parTrans" cxnId="{033228B1-3C82-4783-ABF2-CD8F4297343B}">
      <dgm:prSet/>
      <dgm:spPr/>
      <dgm:t>
        <a:bodyPr/>
        <a:lstStyle/>
        <a:p>
          <a:endParaRPr lang="en-CA"/>
        </a:p>
      </dgm:t>
    </dgm:pt>
    <dgm:pt modelId="{C9A51D96-CF8B-46BE-811A-9F5A387E2C95}" type="sibTrans" cxnId="{033228B1-3C82-4783-ABF2-CD8F4297343B}">
      <dgm:prSet/>
      <dgm:spPr>
        <a:solidFill>
          <a:srgbClr val="007A87">
            <a:alpha val="90000"/>
          </a:srgbClr>
        </a:solidFill>
        <a:ln>
          <a:noFill/>
        </a:ln>
      </dgm:spPr>
      <dgm:t>
        <a:bodyPr/>
        <a:lstStyle/>
        <a:p>
          <a:endParaRPr lang="en-CA" dirty="0"/>
        </a:p>
      </dgm:t>
    </dgm:pt>
    <dgm:pt modelId="{ED740E3C-035D-4E66-9A3F-D416EA04E196}">
      <dgm:prSet phldrT="[Text]" custT="1"/>
      <dgm:spPr>
        <a:solidFill>
          <a:srgbClr val="808080"/>
        </a:solidFill>
      </dgm:spPr>
      <dgm:t>
        <a:bodyPr/>
        <a:lstStyle/>
        <a:p>
          <a:r>
            <a:rPr lang="en-US" sz="1800" b="1" dirty="0" smtClean="0"/>
            <a:t>Application requirements</a:t>
          </a:r>
          <a:endParaRPr lang="en-CA" sz="1800" b="1" dirty="0"/>
        </a:p>
      </dgm:t>
    </dgm:pt>
    <dgm:pt modelId="{1913DFF7-B0AC-461E-9426-0C8560A244E7}" type="parTrans" cxnId="{BBF76847-B151-4124-8C39-2BE68EA333BA}">
      <dgm:prSet/>
      <dgm:spPr/>
      <dgm:t>
        <a:bodyPr/>
        <a:lstStyle/>
        <a:p>
          <a:endParaRPr lang="en-CA"/>
        </a:p>
      </dgm:t>
    </dgm:pt>
    <dgm:pt modelId="{2A26213F-38F2-4C24-91ED-5DAA117E253C}" type="sibTrans" cxnId="{BBF76847-B151-4124-8C39-2BE68EA333BA}">
      <dgm:prSet/>
      <dgm:spPr>
        <a:solidFill>
          <a:srgbClr val="007A87">
            <a:alpha val="90000"/>
          </a:srgbClr>
        </a:solidFill>
        <a:ln>
          <a:noFill/>
        </a:ln>
      </dgm:spPr>
      <dgm:t>
        <a:bodyPr/>
        <a:lstStyle/>
        <a:p>
          <a:endParaRPr lang="en-CA" dirty="0"/>
        </a:p>
      </dgm:t>
    </dgm:pt>
    <dgm:pt modelId="{00B8B092-619B-4455-B594-79C62C022826}">
      <dgm:prSet phldrT="[Text]" custT="1"/>
      <dgm:spPr>
        <a:solidFill>
          <a:srgbClr val="808080"/>
        </a:solidFill>
      </dgm:spPr>
      <dgm:t>
        <a:bodyPr/>
        <a:lstStyle/>
        <a:p>
          <a:r>
            <a:rPr lang="en-US" sz="1800" b="1" dirty="0" smtClean="0"/>
            <a:t>Equipment eligibility criteria</a:t>
          </a:r>
          <a:endParaRPr lang="en-CA" sz="1800" b="1" dirty="0"/>
        </a:p>
      </dgm:t>
    </dgm:pt>
    <dgm:pt modelId="{4D51E13F-BE10-48E0-83CD-B6F855B9B192}" type="parTrans" cxnId="{A2852994-3D5E-43C7-B5A2-12F14E19B5D9}">
      <dgm:prSet/>
      <dgm:spPr/>
      <dgm:t>
        <a:bodyPr/>
        <a:lstStyle/>
        <a:p>
          <a:endParaRPr lang="en-CA"/>
        </a:p>
      </dgm:t>
    </dgm:pt>
    <dgm:pt modelId="{FD5CAD34-BB50-4696-9254-4AAE2638B975}" type="sibTrans" cxnId="{A2852994-3D5E-43C7-B5A2-12F14E19B5D9}">
      <dgm:prSet/>
      <dgm:spPr/>
      <dgm:t>
        <a:bodyPr/>
        <a:lstStyle/>
        <a:p>
          <a:endParaRPr lang="en-CA"/>
        </a:p>
      </dgm:t>
    </dgm:pt>
    <dgm:pt modelId="{3395181E-38AC-4BFE-9F14-03784B7927A5}" type="pres">
      <dgm:prSet presAssocID="{44F2D8A2-11FA-40E7-A1DD-036B92B862F0}" presName="outerComposite" presStyleCnt="0">
        <dgm:presLayoutVars>
          <dgm:chMax val="5"/>
          <dgm:dir/>
          <dgm:resizeHandles val="exact"/>
        </dgm:presLayoutVars>
      </dgm:prSet>
      <dgm:spPr/>
      <dgm:t>
        <a:bodyPr/>
        <a:lstStyle/>
        <a:p>
          <a:endParaRPr lang="en-CA"/>
        </a:p>
      </dgm:t>
    </dgm:pt>
    <dgm:pt modelId="{6E6EC220-E2B5-4D5F-82FC-5DFC699FDDE9}" type="pres">
      <dgm:prSet presAssocID="{44F2D8A2-11FA-40E7-A1DD-036B92B862F0}" presName="dummyMaxCanvas" presStyleCnt="0">
        <dgm:presLayoutVars/>
      </dgm:prSet>
      <dgm:spPr/>
    </dgm:pt>
    <dgm:pt modelId="{4060ED6B-E183-42FE-B616-DB899DF57D06}" type="pres">
      <dgm:prSet presAssocID="{44F2D8A2-11FA-40E7-A1DD-036B92B862F0}" presName="ThreeNodes_1" presStyleLbl="node1" presStyleIdx="0" presStyleCnt="3">
        <dgm:presLayoutVars>
          <dgm:bulletEnabled val="1"/>
        </dgm:presLayoutVars>
      </dgm:prSet>
      <dgm:spPr/>
      <dgm:t>
        <a:bodyPr/>
        <a:lstStyle/>
        <a:p>
          <a:endParaRPr lang="en-CA"/>
        </a:p>
      </dgm:t>
    </dgm:pt>
    <dgm:pt modelId="{E254468D-0AF3-4ADF-A49F-97FE170C30E4}" type="pres">
      <dgm:prSet presAssocID="{44F2D8A2-11FA-40E7-A1DD-036B92B862F0}" presName="ThreeNodes_2" presStyleLbl="node1" presStyleIdx="1" presStyleCnt="3">
        <dgm:presLayoutVars>
          <dgm:bulletEnabled val="1"/>
        </dgm:presLayoutVars>
      </dgm:prSet>
      <dgm:spPr/>
      <dgm:t>
        <a:bodyPr/>
        <a:lstStyle/>
        <a:p>
          <a:endParaRPr lang="en-CA"/>
        </a:p>
      </dgm:t>
    </dgm:pt>
    <dgm:pt modelId="{A8AF7937-F020-467D-B9E9-ECC835EBD20B}" type="pres">
      <dgm:prSet presAssocID="{44F2D8A2-11FA-40E7-A1DD-036B92B862F0}" presName="ThreeNodes_3" presStyleLbl="node1" presStyleIdx="2" presStyleCnt="3">
        <dgm:presLayoutVars>
          <dgm:bulletEnabled val="1"/>
        </dgm:presLayoutVars>
      </dgm:prSet>
      <dgm:spPr/>
      <dgm:t>
        <a:bodyPr/>
        <a:lstStyle/>
        <a:p>
          <a:endParaRPr lang="en-CA"/>
        </a:p>
      </dgm:t>
    </dgm:pt>
    <dgm:pt modelId="{E0FE0BE8-DA84-451E-8137-A1BA071A07D4}" type="pres">
      <dgm:prSet presAssocID="{44F2D8A2-11FA-40E7-A1DD-036B92B862F0}" presName="ThreeConn_1-2" presStyleLbl="fgAccFollowNode1" presStyleIdx="0" presStyleCnt="2">
        <dgm:presLayoutVars>
          <dgm:bulletEnabled val="1"/>
        </dgm:presLayoutVars>
      </dgm:prSet>
      <dgm:spPr/>
      <dgm:t>
        <a:bodyPr/>
        <a:lstStyle/>
        <a:p>
          <a:endParaRPr lang="en-CA"/>
        </a:p>
      </dgm:t>
    </dgm:pt>
    <dgm:pt modelId="{58229FBE-33AC-462A-BF71-FA65570CD48B}" type="pres">
      <dgm:prSet presAssocID="{44F2D8A2-11FA-40E7-A1DD-036B92B862F0}" presName="ThreeConn_2-3" presStyleLbl="fgAccFollowNode1" presStyleIdx="1" presStyleCnt="2">
        <dgm:presLayoutVars>
          <dgm:bulletEnabled val="1"/>
        </dgm:presLayoutVars>
      </dgm:prSet>
      <dgm:spPr/>
      <dgm:t>
        <a:bodyPr/>
        <a:lstStyle/>
        <a:p>
          <a:endParaRPr lang="en-CA"/>
        </a:p>
      </dgm:t>
    </dgm:pt>
    <dgm:pt modelId="{347F0E22-98BC-40E7-9203-4EF141B1E524}" type="pres">
      <dgm:prSet presAssocID="{44F2D8A2-11FA-40E7-A1DD-036B92B862F0}" presName="ThreeNodes_1_text" presStyleLbl="node1" presStyleIdx="2" presStyleCnt="3">
        <dgm:presLayoutVars>
          <dgm:bulletEnabled val="1"/>
        </dgm:presLayoutVars>
      </dgm:prSet>
      <dgm:spPr/>
      <dgm:t>
        <a:bodyPr/>
        <a:lstStyle/>
        <a:p>
          <a:endParaRPr lang="en-CA"/>
        </a:p>
      </dgm:t>
    </dgm:pt>
    <dgm:pt modelId="{4C7F6CB2-FF49-4E68-9197-D4EA18D77F45}" type="pres">
      <dgm:prSet presAssocID="{44F2D8A2-11FA-40E7-A1DD-036B92B862F0}" presName="ThreeNodes_2_text" presStyleLbl="node1" presStyleIdx="2" presStyleCnt="3">
        <dgm:presLayoutVars>
          <dgm:bulletEnabled val="1"/>
        </dgm:presLayoutVars>
      </dgm:prSet>
      <dgm:spPr/>
      <dgm:t>
        <a:bodyPr/>
        <a:lstStyle/>
        <a:p>
          <a:endParaRPr lang="en-CA"/>
        </a:p>
      </dgm:t>
    </dgm:pt>
    <dgm:pt modelId="{F5BC3E8B-3117-4C62-8576-1622CA855007}" type="pres">
      <dgm:prSet presAssocID="{44F2D8A2-11FA-40E7-A1DD-036B92B862F0}" presName="ThreeNodes_3_text" presStyleLbl="node1" presStyleIdx="2" presStyleCnt="3">
        <dgm:presLayoutVars>
          <dgm:bulletEnabled val="1"/>
        </dgm:presLayoutVars>
      </dgm:prSet>
      <dgm:spPr/>
      <dgm:t>
        <a:bodyPr/>
        <a:lstStyle/>
        <a:p>
          <a:endParaRPr lang="en-CA"/>
        </a:p>
      </dgm:t>
    </dgm:pt>
  </dgm:ptLst>
  <dgm:cxnLst>
    <dgm:cxn modelId="{BBF76847-B151-4124-8C39-2BE68EA333BA}" srcId="{44F2D8A2-11FA-40E7-A1DD-036B92B862F0}" destId="{ED740E3C-035D-4E66-9A3F-D416EA04E196}" srcOrd="1" destOrd="0" parTransId="{1913DFF7-B0AC-461E-9426-0C8560A244E7}" sibTransId="{2A26213F-38F2-4C24-91ED-5DAA117E253C}"/>
    <dgm:cxn modelId="{53CA3F1D-E6A3-4226-AEB3-A8D018FFAA05}" type="presOf" srcId="{2A26213F-38F2-4C24-91ED-5DAA117E253C}" destId="{58229FBE-33AC-462A-BF71-FA65570CD48B}" srcOrd="0" destOrd="0" presId="urn:microsoft.com/office/officeart/2005/8/layout/vProcess5"/>
    <dgm:cxn modelId="{033228B1-3C82-4783-ABF2-CD8F4297343B}" srcId="{44F2D8A2-11FA-40E7-A1DD-036B92B862F0}" destId="{684D8571-036C-4199-AC05-5DB9EE275C08}" srcOrd="0" destOrd="0" parTransId="{83ADA663-699E-499E-8EB4-91A297FCF320}" sibTransId="{C9A51D96-CF8B-46BE-811A-9F5A387E2C95}"/>
    <dgm:cxn modelId="{A4153B73-D51E-4A66-80CC-EF718B546259}" type="presOf" srcId="{C9A51D96-CF8B-46BE-811A-9F5A387E2C95}" destId="{E0FE0BE8-DA84-451E-8137-A1BA071A07D4}" srcOrd="0" destOrd="0" presId="urn:microsoft.com/office/officeart/2005/8/layout/vProcess5"/>
    <dgm:cxn modelId="{6D62419B-F3AC-4905-8A47-2916DC28AAEA}" type="presOf" srcId="{00B8B092-619B-4455-B594-79C62C022826}" destId="{A8AF7937-F020-467D-B9E9-ECC835EBD20B}" srcOrd="0" destOrd="0" presId="urn:microsoft.com/office/officeart/2005/8/layout/vProcess5"/>
    <dgm:cxn modelId="{E658517A-66A7-4CAE-814C-0DA9C9F9505A}" type="presOf" srcId="{ED740E3C-035D-4E66-9A3F-D416EA04E196}" destId="{4C7F6CB2-FF49-4E68-9197-D4EA18D77F45}" srcOrd="1" destOrd="0" presId="urn:microsoft.com/office/officeart/2005/8/layout/vProcess5"/>
    <dgm:cxn modelId="{2ACEF8F6-5388-4DF9-B3A3-C1E2DD404E09}" type="presOf" srcId="{684D8571-036C-4199-AC05-5DB9EE275C08}" destId="{4060ED6B-E183-42FE-B616-DB899DF57D06}" srcOrd="0" destOrd="0" presId="urn:microsoft.com/office/officeart/2005/8/layout/vProcess5"/>
    <dgm:cxn modelId="{A26A3A71-A4BE-40AD-A7B1-84FD42D710E1}" type="presOf" srcId="{684D8571-036C-4199-AC05-5DB9EE275C08}" destId="{347F0E22-98BC-40E7-9203-4EF141B1E524}" srcOrd="1" destOrd="0" presId="urn:microsoft.com/office/officeart/2005/8/layout/vProcess5"/>
    <dgm:cxn modelId="{A2852994-3D5E-43C7-B5A2-12F14E19B5D9}" srcId="{44F2D8A2-11FA-40E7-A1DD-036B92B862F0}" destId="{00B8B092-619B-4455-B594-79C62C022826}" srcOrd="2" destOrd="0" parTransId="{4D51E13F-BE10-48E0-83CD-B6F855B9B192}" sibTransId="{FD5CAD34-BB50-4696-9254-4AAE2638B975}"/>
    <dgm:cxn modelId="{2E1F191F-661D-48DF-8503-2C572C4E9763}" type="presOf" srcId="{ED740E3C-035D-4E66-9A3F-D416EA04E196}" destId="{E254468D-0AF3-4ADF-A49F-97FE170C30E4}" srcOrd="0" destOrd="0" presId="urn:microsoft.com/office/officeart/2005/8/layout/vProcess5"/>
    <dgm:cxn modelId="{F96A6733-54B8-4B82-AF4E-4B3A85CD801A}" type="presOf" srcId="{00B8B092-619B-4455-B594-79C62C022826}" destId="{F5BC3E8B-3117-4C62-8576-1622CA855007}" srcOrd="1" destOrd="0" presId="urn:microsoft.com/office/officeart/2005/8/layout/vProcess5"/>
    <dgm:cxn modelId="{4A614220-AEE8-48B7-A42C-400BC2C7E084}" type="presOf" srcId="{44F2D8A2-11FA-40E7-A1DD-036B92B862F0}" destId="{3395181E-38AC-4BFE-9F14-03784B7927A5}" srcOrd="0" destOrd="0" presId="urn:microsoft.com/office/officeart/2005/8/layout/vProcess5"/>
    <dgm:cxn modelId="{70E99FC5-D911-45C3-9EA4-B145E3B15DA4}" type="presParOf" srcId="{3395181E-38AC-4BFE-9F14-03784B7927A5}" destId="{6E6EC220-E2B5-4D5F-82FC-5DFC699FDDE9}" srcOrd="0" destOrd="0" presId="urn:microsoft.com/office/officeart/2005/8/layout/vProcess5"/>
    <dgm:cxn modelId="{0DDE331D-25B7-4183-B0FD-EFE44CB42A15}" type="presParOf" srcId="{3395181E-38AC-4BFE-9F14-03784B7927A5}" destId="{4060ED6B-E183-42FE-B616-DB899DF57D06}" srcOrd="1" destOrd="0" presId="urn:microsoft.com/office/officeart/2005/8/layout/vProcess5"/>
    <dgm:cxn modelId="{8AF3FEE7-C66F-449C-A86E-301F12FE37AA}" type="presParOf" srcId="{3395181E-38AC-4BFE-9F14-03784B7927A5}" destId="{E254468D-0AF3-4ADF-A49F-97FE170C30E4}" srcOrd="2" destOrd="0" presId="urn:microsoft.com/office/officeart/2005/8/layout/vProcess5"/>
    <dgm:cxn modelId="{1B9A1DF1-2037-4C70-8613-86CEDDFE685F}" type="presParOf" srcId="{3395181E-38AC-4BFE-9F14-03784B7927A5}" destId="{A8AF7937-F020-467D-B9E9-ECC835EBD20B}" srcOrd="3" destOrd="0" presId="urn:microsoft.com/office/officeart/2005/8/layout/vProcess5"/>
    <dgm:cxn modelId="{0310D4D0-A759-4BEE-A3DC-B8F66B75BA0D}" type="presParOf" srcId="{3395181E-38AC-4BFE-9F14-03784B7927A5}" destId="{E0FE0BE8-DA84-451E-8137-A1BA071A07D4}" srcOrd="4" destOrd="0" presId="urn:microsoft.com/office/officeart/2005/8/layout/vProcess5"/>
    <dgm:cxn modelId="{67D982BC-EA73-4BF8-8B4D-34F42AE3BEE7}" type="presParOf" srcId="{3395181E-38AC-4BFE-9F14-03784B7927A5}" destId="{58229FBE-33AC-462A-BF71-FA65570CD48B}" srcOrd="5" destOrd="0" presId="urn:microsoft.com/office/officeart/2005/8/layout/vProcess5"/>
    <dgm:cxn modelId="{507FFB0A-7B88-4C2E-87A1-DB02809FF9C4}" type="presParOf" srcId="{3395181E-38AC-4BFE-9F14-03784B7927A5}" destId="{347F0E22-98BC-40E7-9203-4EF141B1E524}" srcOrd="6" destOrd="0" presId="urn:microsoft.com/office/officeart/2005/8/layout/vProcess5"/>
    <dgm:cxn modelId="{43E53D3B-9E36-4CF0-994F-C8C49A52D102}" type="presParOf" srcId="{3395181E-38AC-4BFE-9F14-03784B7927A5}" destId="{4C7F6CB2-FF49-4E68-9197-D4EA18D77F45}" srcOrd="7" destOrd="0" presId="urn:microsoft.com/office/officeart/2005/8/layout/vProcess5"/>
    <dgm:cxn modelId="{28863BA8-473A-4ADB-84DC-416582407CC5}" type="presParOf" srcId="{3395181E-38AC-4BFE-9F14-03784B7927A5}" destId="{F5BC3E8B-3117-4C62-8576-1622CA855007}"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CB76AF-58D5-4B2D-A8A9-7001D1E00679}"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CA"/>
        </a:p>
      </dgm:t>
    </dgm:pt>
    <dgm:pt modelId="{08E008DA-FB06-4AA7-8223-EFDE732B958D}">
      <dgm:prSet phldrT="[Text]"/>
      <dgm:spPr>
        <a:solidFill>
          <a:srgbClr val="007A87"/>
        </a:solidFill>
      </dgm:spPr>
      <dgm:t>
        <a:bodyPr/>
        <a:lstStyle/>
        <a:p>
          <a:r>
            <a:rPr lang="en-US" dirty="0" smtClean="0"/>
            <a:t>Dec. 15 2014</a:t>
          </a:r>
          <a:endParaRPr lang="en-CA" dirty="0"/>
        </a:p>
      </dgm:t>
    </dgm:pt>
    <dgm:pt modelId="{34D34CC5-3AB3-4CD7-986C-0FEDA08F0693}" type="parTrans" cxnId="{79F74430-00D3-4B43-B81E-3A861386C50C}">
      <dgm:prSet/>
      <dgm:spPr/>
      <dgm:t>
        <a:bodyPr/>
        <a:lstStyle/>
        <a:p>
          <a:endParaRPr lang="en-CA"/>
        </a:p>
      </dgm:t>
    </dgm:pt>
    <dgm:pt modelId="{8FABB3DA-7569-4A13-897B-22C686625060}" type="sibTrans" cxnId="{79F74430-00D3-4B43-B81E-3A861386C50C}">
      <dgm:prSet/>
      <dgm:spPr/>
      <dgm:t>
        <a:bodyPr/>
        <a:lstStyle/>
        <a:p>
          <a:endParaRPr lang="en-CA"/>
        </a:p>
      </dgm:t>
    </dgm:pt>
    <dgm:pt modelId="{F8E7DEBB-45E4-4E1D-A61B-CE8A72C7316E}">
      <dgm:prSet phldrT="[Text]" custT="1"/>
      <dgm:spPr>
        <a:solidFill>
          <a:srgbClr val="A6A6A6"/>
        </a:solidFill>
      </dgm:spPr>
      <dgm:t>
        <a:bodyPr/>
        <a:lstStyle/>
        <a:p>
          <a:r>
            <a:rPr lang="en-US" sz="1600" dirty="0" smtClean="0"/>
            <a:t>IHF program </a:t>
          </a:r>
          <a:r>
            <a:rPr lang="en-US" sz="1600" b="0" dirty="0" smtClean="0"/>
            <a:t>will</a:t>
          </a:r>
          <a:r>
            <a:rPr lang="en-US" sz="1600" dirty="0" smtClean="0"/>
            <a:t> review applications and contact applicants with any issues.</a:t>
          </a:r>
          <a:endParaRPr lang="en-CA" sz="1600" dirty="0"/>
        </a:p>
      </dgm:t>
    </dgm:pt>
    <dgm:pt modelId="{AA8C973B-2547-4B9D-A84C-1AD322721373}" type="parTrans" cxnId="{BDFABBCF-0F92-4FD2-B812-76F6E08FCEDA}">
      <dgm:prSet/>
      <dgm:spPr/>
      <dgm:t>
        <a:bodyPr/>
        <a:lstStyle/>
        <a:p>
          <a:endParaRPr lang="en-CA"/>
        </a:p>
      </dgm:t>
    </dgm:pt>
    <dgm:pt modelId="{49B3F75D-7945-4E0D-9FB5-18E6FFA22656}" type="sibTrans" cxnId="{BDFABBCF-0F92-4FD2-B812-76F6E08FCEDA}">
      <dgm:prSet/>
      <dgm:spPr/>
      <dgm:t>
        <a:bodyPr/>
        <a:lstStyle/>
        <a:p>
          <a:endParaRPr lang="en-CA"/>
        </a:p>
      </dgm:t>
    </dgm:pt>
    <dgm:pt modelId="{34AB25A6-BE5F-4267-B2B8-BCA9F7D6F092}">
      <dgm:prSet phldrT="[Text]" custT="1"/>
      <dgm:spPr>
        <a:solidFill>
          <a:srgbClr val="A6A6A6"/>
        </a:solidFill>
      </dgm:spPr>
      <dgm:t>
        <a:bodyPr/>
        <a:lstStyle/>
        <a:p>
          <a:pPr algn="l"/>
          <a:r>
            <a:rPr lang="en-US" sz="1600" dirty="0" smtClean="0"/>
            <a:t>Applicants </a:t>
          </a:r>
          <a:r>
            <a:rPr lang="en-US" sz="1600" b="0" dirty="0" smtClean="0"/>
            <a:t>will</a:t>
          </a:r>
          <a:r>
            <a:rPr lang="en-US" sz="1600" dirty="0" smtClean="0"/>
            <a:t> have until Jan. 15 2015 to incorporate feedback into their applications.</a:t>
          </a:r>
          <a:endParaRPr lang="en-CA" sz="1600" dirty="0"/>
        </a:p>
      </dgm:t>
    </dgm:pt>
    <dgm:pt modelId="{DB154276-AE3F-407C-8DCC-7F5CCA575236}" type="parTrans" cxnId="{F1ADF61D-A855-4E22-996D-62882FFF7D65}">
      <dgm:prSet/>
      <dgm:spPr/>
      <dgm:t>
        <a:bodyPr/>
        <a:lstStyle/>
        <a:p>
          <a:endParaRPr lang="en-CA"/>
        </a:p>
      </dgm:t>
    </dgm:pt>
    <dgm:pt modelId="{F615212E-8C8B-41E8-AA5C-8FA6B011C17C}" type="sibTrans" cxnId="{F1ADF61D-A855-4E22-996D-62882FFF7D65}">
      <dgm:prSet/>
      <dgm:spPr/>
      <dgm:t>
        <a:bodyPr/>
        <a:lstStyle/>
        <a:p>
          <a:endParaRPr lang="en-CA"/>
        </a:p>
      </dgm:t>
    </dgm:pt>
    <dgm:pt modelId="{F456698D-9D15-4AF4-8B14-D505B3C3B3BD}">
      <dgm:prSet phldrT="[Text]"/>
      <dgm:spPr>
        <a:solidFill>
          <a:srgbClr val="007A87"/>
        </a:solidFill>
      </dgm:spPr>
      <dgm:t>
        <a:bodyPr/>
        <a:lstStyle/>
        <a:p>
          <a:r>
            <a:rPr lang="en-US" dirty="0" smtClean="0"/>
            <a:t>Jan. 15 2015</a:t>
          </a:r>
          <a:endParaRPr lang="en-CA" dirty="0"/>
        </a:p>
      </dgm:t>
    </dgm:pt>
    <dgm:pt modelId="{70D8E7C6-AC53-4DA2-B8AE-3060DFB26ED3}" type="parTrans" cxnId="{A6A1F601-8674-4F1C-B18C-77D5FE4BEB5D}">
      <dgm:prSet/>
      <dgm:spPr/>
      <dgm:t>
        <a:bodyPr/>
        <a:lstStyle/>
        <a:p>
          <a:endParaRPr lang="en-CA"/>
        </a:p>
      </dgm:t>
    </dgm:pt>
    <dgm:pt modelId="{389DB946-B356-4BE5-B4D0-014F411D0B84}" type="sibTrans" cxnId="{A6A1F601-8674-4F1C-B18C-77D5FE4BEB5D}">
      <dgm:prSet/>
      <dgm:spPr/>
      <dgm:t>
        <a:bodyPr/>
        <a:lstStyle/>
        <a:p>
          <a:endParaRPr lang="en-CA"/>
        </a:p>
      </dgm:t>
    </dgm:pt>
    <dgm:pt modelId="{06DDE804-AE76-4CCA-8612-7DD8E74E7792}">
      <dgm:prSet phldrT="[Text]" custT="1"/>
      <dgm:spPr>
        <a:solidFill>
          <a:srgbClr val="A6A6A6"/>
        </a:solidFill>
      </dgm:spPr>
      <dgm:t>
        <a:bodyPr/>
        <a:lstStyle/>
        <a:p>
          <a:r>
            <a:rPr lang="en-US" sz="1600" dirty="0" smtClean="0"/>
            <a:t>Final deadline for the submission of all applications. </a:t>
          </a:r>
          <a:endParaRPr lang="en-CA" sz="1600" dirty="0"/>
        </a:p>
      </dgm:t>
    </dgm:pt>
    <dgm:pt modelId="{BE63E4AB-76DF-42DC-91ED-67D6406A42FD}" type="parTrans" cxnId="{51D1365C-9391-42AD-BD76-5B6BE88D4D5D}">
      <dgm:prSet/>
      <dgm:spPr/>
      <dgm:t>
        <a:bodyPr/>
        <a:lstStyle/>
        <a:p>
          <a:endParaRPr lang="en-CA"/>
        </a:p>
      </dgm:t>
    </dgm:pt>
    <dgm:pt modelId="{1B8299DB-5E1B-4EFC-B981-6A3A393B1C49}" type="sibTrans" cxnId="{51D1365C-9391-42AD-BD76-5B6BE88D4D5D}">
      <dgm:prSet/>
      <dgm:spPr/>
      <dgm:t>
        <a:bodyPr/>
        <a:lstStyle/>
        <a:p>
          <a:endParaRPr lang="en-CA"/>
        </a:p>
      </dgm:t>
    </dgm:pt>
    <dgm:pt modelId="{15684CE9-D451-4982-92BF-EE2F9D3A5EB9}" type="pres">
      <dgm:prSet presAssocID="{F2CB76AF-58D5-4B2D-A8A9-7001D1E00679}" presName="list" presStyleCnt="0">
        <dgm:presLayoutVars>
          <dgm:dir/>
          <dgm:animLvl val="lvl"/>
        </dgm:presLayoutVars>
      </dgm:prSet>
      <dgm:spPr/>
      <dgm:t>
        <a:bodyPr/>
        <a:lstStyle/>
        <a:p>
          <a:endParaRPr lang="en-CA"/>
        </a:p>
      </dgm:t>
    </dgm:pt>
    <dgm:pt modelId="{23C9D057-9106-46CF-8B95-E01DBE542631}" type="pres">
      <dgm:prSet presAssocID="{08E008DA-FB06-4AA7-8223-EFDE732B958D}" presName="posSpace" presStyleCnt="0"/>
      <dgm:spPr/>
    </dgm:pt>
    <dgm:pt modelId="{838BB498-040A-49C9-8394-0C5FDB0784D4}" type="pres">
      <dgm:prSet presAssocID="{08E008DA-FB06-4AA7-8223-EFDE732B958D}" presName="vertFlow" presStyleCnt="0"/>
      <dgm:spPr/>
    </dgm:pt>
    <dgm:pt modelId="{F7C61FA3-6360-409C-88A3-5E4F17036FA7}" type="pres">
      <dgm:prSet presAssocID="{08E008DA-FB06-4AA7-8223-EFDE732B958D}" presName="topSpace" presStyleCnt="0"/>
      <dgm:spPr/>
    </dgm:pt>
    <dgm:pt modelId="{724B9DBF-A73F-4BCA-A169-0F3EA0102E57}" type="pres">
      <dgm:prSet presAssocID="{08E008DA-FB06-4AA7-8223-EFDE732B958D}" presName="firstComp" presStyleCnt="0"/>
      <dgm:spPr/>
    </dgm:pt>
    <dgm:pt modelId="{7EF38C97-A1A1-45B4-BDAE-64727BD98913}" type="pres">
      <dgm:prSet presAssocID="{08E008DA-FB06-4AA7-8223-EFDE732B958D}" presName="firstChild" presStyleLbl="bgAccFollowNode1" presStyleIdx="0" presStyleCnt="3" custScaleX="136569" custLinFactNeighborX="4945"/>
      <dgm:spPr/>
      <dgm:t>
        <a:bodyPr/>
        <a:lstStyle/>
        <a:p>
          <a:endParaRPr lang="en-CA"/>
        </a:p>
      </dgm:t>
    </dgm:pt>
    <dgm:pt modelId="{CB641698-9BBF-453F-85FE-69FAF57136DE}" type="pres">
      <dgm:prSet presAssocID="{08E008DA-FB06-4AA7-8223-EFDE732B958D}" presName="firstChildTx" presStyleLbl="bgAccFollowNode1" presStyleIdx="0" presStyleCnt="3">
        <dgm:presLayoutVars>
          <dgm:bulletEnabled val="1"/>
        </dgm:presLayoutVars>
      </dgm:prSet>
      <dgm:spPr/>
      <dgm:t>
        <a:bodyPr/>
        <a:lstStyle/>
        <a:p>
          <a:endParaRPr lang="en-CA"/>
        </a:p>
      </dgm:t>
    </dgm:pt>
    <dgm:pt modelId="{AAAD2004-CD17-4777-B48B-789AD88B5B68}" type="pres">
      <dgm:prSet presAssocID="{34AB25A6-BE5F-4267-B2B8-BCA9F7D6F092}" presName="comp" presStyleCnt="0"/>
      <dgm:spPr/>
    </dgm:pt>
    <dgm:pt modelId="{303B1714-A17C-4CF3-AA50-D22CB99EBCFB}" type="pres">
      <dgm:prSet presAssocID="{34AB25A6-BE5F-4267-B2B8-BCA9F7D6F092}" presName="child" presStyleLbl="bgAccFollowNode1" presStyleIdx="1" presStyleCnt="3" custScaleX="135124" custLinFactNeighborX="4945"/>
      <dgm:spPr/>
      <dgm:t>
        <a:bodyPr/>
        <a:lstStyle/>
        <a:p>
          <a:endParaRPr lang="en-CA"/>
        </a:p>
      </dgm:t>
    </dgm:pt>
    <dgm:pt modelId="{EC08342C-1078-4EB6-A297-CC68064FFCA4}" type="pres">
      <dgm:prSet presAssocID="{34AB25A6-BE5F-4267-B2B8-BCA9F7D6F092}" presName="childTx" presStyleLbl="bgAccFollowNode1" presStyleIdx="1" presStyleCnt="3">
        <dgm:presLayoutVars>
          <dgm:bulletEnabled val="1"/>
        </dgm:presLayoutVars>
      </dgm:prSet>
      <dgm:spPr/>
      <dgm:t>
        <a:bodyPr/>
        <a:lstStyle/>
        <a:p>
          <a:endParaRPr lang="en-CA"/>
        </a:p>
      </dgm:t>
    </dgm:pt>
    <dgm:pt modelId="{85031CF8-05C8-4A13-A8FF-E89F14E56DAE}" type="pres">
      <dgm:prSet presAssocID="{08E008DA-FB06-4AA7-8223-EFDE732B958D}" presName="negSpace" presStyleCnt="0"/>
      <dgm:spPr/>
    </dgm:pt>
    <dgm:pt modelId="{F2368748-24CF-4473-BC5A-0E742F05BAC8}" type="pres">
      <dgm:prSet presAssocID="{08E008DA-FB06-4AA7-8223-EFDE732B958D}" presName="circle" presStyleLbl="node1" presStyleIdx="0" presStyleCnt="2" custScaleX="156733" custScaleY="96024" custLinFactX="-3264" custLinFactNeighborX="-100000" custLinFactNeighborY="76341"/>
      <dgm:spPr/>
      <dgm:t>
        <a:bodyPr/>
        <a:lstStyle/>
        <a:p>
          <a:endParaRPr lang="en-CA"/>
        </a:p>
      </dgm:t>
    </dgm:pt>
    <dgm:pt modelId="{3FB82134-D2F6-4E47-A074-9EC65B69F959}" type="pres">
      <dgm:prSet presAssocID="{8FABB3DA-7569-4A13-897B-22C686625060}" presName="transSpace" presStyleCnt="0"/>
      <dgm:spPr/>
    </dgm:pt>
    <dgm:pt modelId="{4A9DE38F-6F59-4EF2-8A4B-F1F38ADB7885}" type="pres">
      <dgm:prSet presAssocID="{F456698D-9D15-4AF4-8B14-D505B3C3B3BD}" presName="posSpace" presStyleCnt="0"/>
      <dgm:spPr/>
    </dgm:pt>
    <dgm:pt modelId="{5149A069-F8E9-4E93-9042-76C1AD9FEFE1}" type="pres">
      <dgm:prSet presAssocID="{F456698D-9D15-4AF4-8B14-D505B3C3B3BD}" presName="vertFlow" presStyleCnt="0"/>
      <dgm:spPr/>
    </dgm:pt>
    <dgm:pt modelId="{AC7F931F-AA65-4476-A7DC-8EF83AE796D2}" type="pres">
      <dgm:prSet presAssocID="{F456698D-9D15-4AF4-8B14-D505B3C3B3BD}" presName="topSpace" presStyleCnt="0"/>
      <dgm:spPr/>
    </dgm:pt>
    <dgm:pt modelId="{C2D7A289-1B6C-4994-A1AA-669D5A310F6B}" type="pres">
      <dgm:prSet presAssocID="{F456698D-9D15-4AF4-8B14-D505B3C3B3BD}" presName="firstComp" presStyleCnt="0"/>
      <dgm:spPr/>
    </dgm:pt>
    <dgm:pt modelId="{A9EFB405-1435-4EAD-8903-9492F4B29753}" type="pres">
      <dgm:prSet presAssocID="{F456698D-9D15-4AF4-8B14-D505B3C3B3BD}" presName="firstChild" presStyleLbl="bgAccFollowNode1" presStyleIdx="2" presStyleCnt="3" custScaleX="132041" custLinFactNeighborX="4569" custLinFactNeighborY="36302"/>
      <dgm:spPr/>
      <dgm:t>
        <a:bodyPr/>
        <a:lstStyle/>
        <a:p>
          <a:endParaRPr lang="en-CA"/>
        </a:p>
      </dgm:t>
    </dgm:pt>
    <dgm:pt modelId="{8A4540F7-E553-4593-A8C0-22B660009CC0}" type="pres">
      <dgm:prSet presAssocID="{F456698D-9D15-4AF4-8B14-D505B3C3B3BD}" presName="firstChildTx" presStyleLbl="bgAccFollowNode1" presStyleIdx="2" presStyleCnt="3">
        <dgm:presLayoutVars>
          <dgm:bulletEnabled val="1"/>
        </dgm:presLayoutVars>
      </dgm:prSet>
      <dgm:spPr/>
      <dgm:t>
        <a:bodyPr/>
        <a:lstStyle/>
        <a:p>
          <a:endParaRPr lang="en-CA"/>
        </a:p>
      </dgm:t>
    </dgm:pt>
    <dgm:pt modelId="{3F196F0F-C513-46CD-9A69-37248320706A}" type="pres">
      <dgm:prSet presAssocID="{F456698D-9D15-4AF4-8B14-D505B3C3B3BD}" presName="negSpace" presStyleCnt="0"/>
      <dgm:spPr/>
    </dgm:pt>
    <dgm:pt modelId="{66EAF1AD-43CC-4093-A885-1255409156EE}" type="pres">
      <dgm:prSet presAssocID="{F456698D-9D15-4AF4-8B14-D505B3C3B3BD}" presName="circle" presStyleLbl="node1" presStyleIdx="1" presStyleCnt="2" custScaleX="163508" custScaleY="95832" custLinFactNeighborX="-71104" custLinFactNeighborY="74849"/>
      <dgm:spPr/>
      <dgm:t>
        <a:bodyPr/>
        <a:lstStyle/>
        <a:p>
          <a:endParaRPr lang="en-CA"/>
        </a:p>
      </dgm:t>
    </dgm:pt>
  </dgm:ptLst>
  <dgm:cxnLst>
    <dgm:cxn modelId="{51D1365C-9391-42AD-BD76-5B6BE88D4D5D}" srcId="{F456698D-9D15-4AF4-8B14-D505B3C3B3BD}" destId="{06DDE804-AE76-4CCA-8612-7DD8E74E7792}" srcOrd="0" destOrd="0" parTransId="{BE63E4AB-76DF-42DC-91ED-67D6406A42FD}" sibTransId="{1B8299DB-5E1B-4EFC-B981-6A3A393B1C49}"/>
    <dgm:cxn modelId="{BDFABBCF-0F92-4FD2-B812-76F6E08FCEDA}" srcId="{08E008DA-FB06-4AA7-8223-EFDE732B958D}" destId="{F8E7DEBB-45E4-4E1D-A61B-CE8A72C7316E}" srcOrd="0" destOrd="0" parTransId="{AA8C973B-2547-4B9D-A84C-1AD322721373}" sibTransId="{49B3F75D-7945-4E0D-9FB5-18E6FFA22656}"/>
    <dgm:cxn modelId="{FF28A4F4-8852-4797-8F3A-5E27A4360D68}" type="presOf" srcId="{34AB25A6-BE5F-4267-B2B8-BCA9F7D6F092}" destId="{303B1714-A17C-4CF3-AA50-D22CB99EBCFB}" srcOrd="0" destOrd="0" presId="urn:microsoft.com/office/officeart/2005/8/layout/hList9"/>
    <dgm:cxn modelId="{79F74430-00D3-4B43-B81E-3A861386C50C}" srcId="{F2CB76AF-58D5-4B2D-A8A9-7001D1E00679}" destId="{08E008DA-FB06-4AA7-8223-EFDE732B958D}" srcOrd="0" destOrd="0" parTransId="{34D34CC5-3AB3-4CD7-986C-0FEDA08F0693}" sibTransId="{8FABB3DA-7569-4A13-897B-22C686625060}"/>
    <dgm:cxn modelId="{F1ADF61D-A855-4E22-996D-62882FFF7D65}" srcId="{08E008DA-FB06-4AA7-8223-EFDE732B958D}" destId="{34AB25A6-BE5F-4267-B2B8-BCA9F7D6F092}" srcOrd="1" destOrd="0" parTransId="{DB154276-AE3F-407C-8DCC-7F5CCA575236}" sibTransId="{F615212E-8C8B-41E8-AA5C-8FA6B011C17C}"/>
    <dgm:cxn modelId="{4043E884-2D4C-44A2-8A04-95E472694175}" type="presOf" srcId="{F8E7DEBB-45E4-4E1D-A61B-CE8A72C7316E}" destId="{CB641698-9BBF-453F-85FE-69FAF57136DE}" srcOrd="1" destOrd="0" presId="urn:microsoft.com/office/officeart/2005/8/layout/hList9"/>
    <dgm:cxn modelId="{A6A1F601-8674-4F1C-B18C-77D5FE4BEB5D}" srcId="{F2CB76AF-58D5-4B2D-A8A9-7001D1E00679}" destId="{F456698D-9D15-4AF4-8B14-D505B3C3B3BD}" srcOrd="1" destOrd="0" parTransId="{70D8E7C6-AC53-4DA2-B8AE-3060DFB26ED3}" sibTransId="{389DB946-B356-4BE5-B4D0-014F411D0B84}"/>
    <dgm:cxn modelId="{203F98A8-8B5D-4DF1-BCDD-AF78B3998C86}" type="presOf" srcId="{08E008DA-FB06-4AA7-8223-EFDE732B958D}" destId="{F2368748-24CF-4473-BC5A-0E742F05BAC8}" srcOrd="0" destOrd="0" presId="urn:microsoft.com/office/officeart/2005/8/layout/hList9"/>
    <dgm:cxn modelId="{D15BCD1F-688E-4484-83F1-71D0298C06F0}" type="presOf" srcId="{06DDE804-AE76-4CCA-8612-7DD8E74E7792}" destId="{8A4540F7-E553-4593-A8C0-22B660009CC0}" srcOrd="1" destOrd="0" presId="urn:microsoft.com/office/officeart/2005/8/layout/hList9"/>
    <dgm:cxn modelId="{9AC1533D-F831-4F3F-83A3-A2878E7AF9FD}" type="presOf" srcId="{F456698D-9D15-4AF4-8B14-D505B3C3B3BD}" destId="{66EAF1AD-43CC-4093-A885-1255409156EE}" srcOrd="0" destOrd="0" presId="urn:microsoft.com/office/officeart/2005/8/layout/hList9"/>
    <dgm:cxn modelId="{8CEEF80E-B2FD-4758-85EC-A624E295D7AF}" type="presOf" srcId="{F8E7DEBB-45E4-4E1D-A61B-CE8A72C7316E}" destId="{7EF38C97-A1A1-45B4-BDAE-64727BD98913}" srcOrd="0" destOrd="0" presId="urn:microsoft.com/office/officeart/2005/8/layout/hList9"/>
    <dgm:cxn modelId="{22DC7305-067E-4C09-B405-D24257F5FC90}" type="presOf" srcId="{34AB25A6-BE5F-4267-B2B8-BCA9F7D6F092}" destId="{EC08342C-1078-4EB6-A297-CC68064FFCA4}" srcOrd="1" destOrd="0" presId="urn:microsoft.com/office/officeart/2005/8/layout/hList9"/>
    <dgm:cxn modelId="{6C2B9020-66A7-46F2-8B86-B76BECAB83B3}" type="presOf" srcId="{06DDE804-AE76-4CCA-8612-7DD8E74E7792}" destId="{A9EFB405-1435-4EAD-8903-9492F4B29753}" srcOrd="0" destOrd="0" presId="urn:microsoft.com/office/officeart/2005/8/layout/hList9"/>
    <dgm:cxn modelId="{4DB525DF-76D6-46E9-A563-F121534E11C4}" type="presOf" srcId="{F2CB76AF-58D5-4B2D-A8A9-7001D1E00679}" destId="{15684CE9-D451-4982-92BF-EE2F9D3A5EB9}" srcOrd="0" destOrd="0" presId="urn:microsoft.com/office/officeart/2005/8/layout/hList9"/>
    <dgm:cxn modelId="{1F4F3A1B-3F22-4CF3-BD4E-AF93349019C2}" type="presParOf" srcId="{15684CE9-D451-4982-92BF-EE2F9D3A5EB9}" destId="{23C9D057-9106-46CF-8B95-E01DBE542631}" srcOrd="0" destOrd="0" presId="urn:microsoft.com/office/officeart/2005/8/layout/hList9"/>
    <dgm:cxn modelId="{C2C19F85-3A87-43A7-8A5A-0DA30F8DF05D}" type="presParOf" srcId="{15684CE9-D451-4982-92BF-EE2F9D3A5EB9}" destId="{838BB498-040A-49C9-8394-0C5FDB0784D4}" srcOrd="1" destOrd="0" presId="urn:microsoft.com/office/officeart/2005/8/layout/hList9"/>
    <dgm:cxn modelId="{6FBCA9FF-2DF7-4E07-A0E2-3C0AF90C004E}" type="presParOf" srcId="{838BB498-040A-49C9-8394-0C5FDB0784D4}" destId="{F7C61FA3-6360-409C-88A3-5E4F17036FA7}" srcOrd="0" destOrd="0" presId="urn:microsoft.com/office/officeart/2005/8/layout/hList9"/>
    <dgm:cxn modelId="{C8A772C2-A4F0-4EEA-B2DC-9B754076DDE8}" type="presParOf" srcId="{838BB498-040A-49C9-8394-0C5FDB0784D4}" destId="{724B9DBF-A73F-4BCA-A169-0F3EA0102E57}" srcOrd="1" destOrd="0" presId="urn:microsoft.com/office/officeart/2005/8/layout/hList9"/>
    <dgm:cxn modelId="{600ABF7F-4CC9-4D9A-80F1-265A66327E89}" type="presParOf" srcId="{724B9DBF-A73F-4BCA-A169-0F3EA0102E57}" destId="{7EF38C97-A1A1-45B4-BDAE-64727BD98913}" srcOrd="0" destOrd="0" presId="urn:microsoft.com/office/officeart/2005/8/layout/hList9"/>
    <dgm:cxn modelId="{89302184-0288-43C6-97C9-E9A19B340F97}" type="presParOf" srcId="{724B9DBF-A73F-4BCA-A169-0F3EA0102E57}" destId="{CB641698-9BBF-453F-85FE-69FAF57136DE}" srcOrd="1" destOrd="0" presId="urn:microsoft.com/office/officeart/2005/8/layout/hList9"/>
    <dgm:cxn modelId="{87AEFF32-C720-4481-A336-2A5D9E03E24A}" type="presParOf" srcId="{838BB498-040A-49C9-8394-0C5FDB0784D4}" destId="{AAAD2004-CD17-4777-B48B-789AD88B5B68}" srcOrd="2" destOrd="0" presId="urn:microsoft.com/office/officeart/2005/8/layout/hList9"/>
    <dgm:cxn modelId="{C5A29012-A250-4C7C-A55B-6122E73AE4C1}" type="presParOf" srcId="{AAAD2004-CD17-4777-B48B-789AD88B5B68}" destId="{303B1714-A17C-4CF3-AA50-D22CB99EBCFB}" srcOrd="0" destOrd="0" presId="urn:microsoft.com/office/officeart/2005/8/layout/hList9"/>
    <dgm:cxn modelId="{FF001459-219A-407F-B33D-72D5A0B96A49}" type="presParOf" srcId="{AAAD2004-CD17-4777-B48B-789AD88B5B68}" destId="{EC08342C-1078-4EB6-A297-CC68064FFCA4}" srcOrd="1" destOrd="0" presId="urn:microsoft.com/office/officeart/2005/8/layout/hList9"/>
    <dgm:cxn modelId="{9601B335-B11C-419D-A3CB-574ED3F66A0B}" type="presParOf" srcId="{15684CE9-D451-4982-92BF-EE2F9D3A5EB9}" destId="{85031CF8-05C8-4A13-A8FF-E89F14E56DAE}" srcOrd="2" destOrd="0" presId="urn:microsoft.com/office/officeart/2005/8/layout/hList9"/>
    <dgm:cxn modelId="{8538C553-8DB7-42AD-BC25-3C3C34AFE953}" type="presParOf" srcId="{15684CE9-D451-4982-92BF-EE2F9D3A5EB9}" destId="{F2368748-24CF-4473-BC5A-0E742F05BAC8}" srcOrd="3" destOrd="0" presId="urn:microsoft.com/office/officeart/2005/8/layout/hList9"/>
    <dgm:cxn modelId="{F956AC7B-91B5-42C8-BCCA-ABDA13C6AE0E}" type="presParOf" srcId="{15684CE9-D451-4982-92BF-EE2F9D3A5EB9}" destId="{3FB82134-D2F6-4E47-A074-9EC65B69F959}" srcOrd="4" destOrd="0" presId="urn:microsoft.com/office/officeart/2005/8/layout/hList9"/>
    <dgm:cxn modelId="{132F8209-FAD5-485A-BBA0-6FC03A3530BE}" type="presParOf" srcId="{15684CE9-D451-4982-92BF-EE2F9D3A5EB9}" destId="{4A9DE38F-6F59-4EF2-8A4B-F1F38ADB7885}" srcOrd="5" destOrd="0" presId="urn:microsoft.com/office/officeart/2005/8/layout/hList9"/>
    <dgm:cxn modelId="{9D86D5A8-7D8B-46B8-92C2-BB0B9071E501}" type="presParOf" srcId="{15684CE9-D451-4982-92BF-EE2F9D3A5EB9}" destId="{5149A069-F8E9-4E93-9042-76C1AD9FEFE1}" srcOrd="6" destOrd="0" presId="urn:microsoft.com/office/officeart/2005/8/layout/hList9"/>
    <dgm:cxn modelId="{FF2D0F96-6080-4CBD-8F7D-6AA67587028A}" type="presParOf" srcId="{5149A069-F8E9-4E93-9042-76C1AD9FEFE1}" destId="{AC7F931F-AA65-4476-A7DC-8EF83AE796D2}" srcOrd="0" destOrd="0" presId="urn:microsoft.com/office/officeart/2005/8/layout/hList9"/>
    <dgm:cxn modelId="{B1FBA9CD-9E02-40BB-A0D8-CEDFF97DD1C6}" type="presParOf" srcId="{5149A069-F8E9-4E93-9042-76C1AD9FEFE1}" destId="{C2D7A289-1B6C-4994-A1AA-669D5A310F6B}" srcOrd="1" destOrd="0" presId="urn:microsoft.com/office/officeart/2005/8/layout/hList9"/>
    <dgm:cxn modelId="{97E65954-FEAA-462B-84B2-09EC7F7C0816}" type="presParOf" srcId="{C2D7A289-1B6C-4994-A1AA-669D5A310F6B}" destId="{A9EFB405-1435-4EAD-8903-9492F4B29753}" srcOrd="0" destOrd="0" presId="urn:microsoft.com/office/officeart/2005/8/layout/hList9"/>
    <dgm:cxn modelId="{241D6A0A-07DE-4E91-B31B-8501645F3161}" type="presParOf" srcId="{C2D7A289-1B6C-4994-A1AA-669D5A310F6B}" destId="{8A4540F7-E553-4593-A8C0-22B660009CC0}" srcOrd="1" destOrd="0" presId="urn:microsoft.com/office/officeart/2005/8/layout/hList9"/>
    <dgm:cxn modelId="{F9C62B27-2813-4447-BA14-80C2DC3CF2F5}" type="presParOf" srcId="{15684CE9-D451-4982-92BF-EE2F9D3A5EB9}" destId="{3F196F0F-C513-46CD-9A69-37248320706A}" srcOrd="7" destOrd="0" presId="urn:microsoft.com/office/officeart/2005/8/layout/hList9"/>
    <dgm:cxn modelId="{DDA99345-3352-4EAB-A615-93E836E68B0A}" type="presParOf" srcId="{15684CE9-D451-4982-92BF-EE2F9D3A5EB9}" destId="{66EAF1AD-43CC-4093-A885-1255409156EE}" srcOrd="8" destOrd="0" presId="urn:microsoft.com/office/officeart/2005/8/layout/hList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0ED6B-E183-42FE-B616-DB899DF57D06}">
      <dsp:nvSpPr>
        <dsp:cNvPr id="0" name=""/>
        <dsp:cNvSpPr/>
      </dsp:nvSpPr>
      <dsp:spPr>
        <a:xfrm>
          <a:off x="0" y="0"/>
          <a:ext cx="6139454" cy="657010"/>
        </a:xfrm>
        <a:prstGeom prst="roundRect">
          <a:avLst>
            <a:gd name="adj" fmla="val 10000"/>
          </a:avLst>
        </a:prstGeom>
        <a:solidFill>
          <a:srgbClr val="808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t>Minimum fee-for-service facility billings requirement</a:t>
          </a:r>
          <a:endParaRPr lang="en-CA" sz="1800" b="1" kern="1200" dirty="0"/>
        </a:p>
      </dsp:txBody>
      <dsp:txXfrm>
        <a:off x="19243" y="19243"/>
        <a:ext cx="5430489" cy="618524"/>
      </dsp:txXfrm>
    </dsp:sp>
    <dsp:sp modelId="{E254468D-0AF3-4ADF-A49F-97FE170C30E4}">
      <dsp:nvSpPr>
        <dsp:cNvPr id="0" name=""/>
        <dsp:cNvSpPr/>
      </dsp:nvSpPr>
      <dsp:spPr>
        <a:xfrm>
          <a:off x="541716" y="766511"/>
          <a:ext cx="6139454" cy="657010"/>
        </a:xfrm>
        <a:prstGeom prst="roundRect">
          <a:avLst>
            <a:gd name="adj" fmla="val 10000"/>
          </a:avLst>
        </a:prstGeom>
        <a:solidFill>
          <a:srgbClr val="808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t>Application requirements</a:t>
          </a:r>
          <a:endParaRPr lang="en-CA" sz="1800" b="1" kern="1200" dirty="0"/>
        </a:p>
      </dsp:txBody>
      <dsp:txXfrm>
        <a:off x="560959" y="785754"/>
        <a:ext cx="5132195" cy="618524"/>
      </dsp:txXfrm>
    </dsp:sp>
    <dsp:sp modelId="{A8AF7937-F020-467D-B9E9-ECC835EBD20B}">
      <dsp:nvSpPr>
        <dsp:cNvPr id="0" name=""/>
        <dsp:cNvSpPr/>
      </dsp:nvSpPr>
      <dsp:spPr>
        <a:xfrm>
          <a:off x="1083433" y="1533023"/>
          <a:ext cx="6139454" cy="657010"/>
        </a:xfrm>
        <a:prstGeom prst="roundRect">
          <a:avLst>
            <a:gd name="adj" fmla="val 10000"/>
          </a:avLst>
        </a:prstGeom>
        <a:solidFill>
          <a:srgbClr val="808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t>Equipment eligibility criteria</a:t>
          </a:r>
          <a:endParaRPr lang="en-CA" sz="1800" b="1" kern="1200" dirty="0"/>
        </a:p>
      </dsp:txBody>
      <dsp:txXfrm>
        <a:off x="1102676" y="1552266"/>
        <a:ext cx="5132195" cy="618524"/>
      </dsp:txXfrm>
    </dsp:sp>
    <dsp:sp modelId="{E0FE0BE8-DA84-451E-8137-A1BA071A07D4}">
      <dsp:nvSpPr>
        <dsp:cNvPr id="0" name=""/>
        <dsp:cNvSpPr/>
      </dsp:nvSpPr>
      <dsp:spPr>
        <a:xfrm>
          <a:off x="5712398" y="498232"/>
          <a:ext cx="427056" cy="427056"/>
        </a:xfrm>
        <a:prstGeom prst="downArrow">
          <a:avLst>
            <a:gd name="adj1" fmla="val 55000"/>
            <a:gd name="adj2" fmla="val 45000"/>
          </a:avLst>
        </a:prstGeom>
        <a:solidFill>
          <a:srgbClr val="007A87">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en-CA" sz="1900" kern="1200" dirty="0"/>
        </a:p>
      </dsp:txBody>
      <dsp:txXfrm>
        <a:off x="5808486" y="498232"/>
        <a:ext cx="234880" cy="321360"/>
      </dsp:txXfrm>
    </dsp:sp>
    <dsp:sp modelId="{58229FBE-33AC-462A-BF71-FA65570CD48B}">
      <dsp:nvSpPr>
        <dsp:cNvPr id="0" name=""/>
        <dsp:cNvSpPr/>
      </dsp:nvSpPr>
      <dsp:spPr>
        <a:xfrm>
          <a:off x="6254114" y="1260364"/>
          <a:ext cx="427056" cy="427056"/>
        </a:xfrm>
        <a:prstGeom prst="downArrow">
          <a:avLst>
            <a:gd name="adj1" fmla="val 55000"/>
            <a:gd name="adj2" fmla="val 45000"/>
          </a:avLst>
        </a:prstGeom>
        <a:solidFill>
          <a:srgbClr val="007A87">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en-CA" sz="1900" kern="1200" dirty="0"/>
        </a:p>
      </dsp:txBody>
      <dsp:txXfrm>
        <a:off x="6350202" y="1260364"/>
        <a:ext cx="234880" cy="321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38C97-A1A1-45B4-BDAE-64727BD98913}">
      <dsp:nvSpPr>
        <dsp:cNvPr id="0" name=""/>
        <dsp:cNvSpPr/>
      </dsp:nvSpPr>
      <dsp:spPr>
        <a:xfrm>
          <a:off x="1199681" y="421661"/>
          <a:ext cx="2943549" cy="1052671"/>
        </a:xfrm>
        <a:prstGeom prst="rect">
          <a:avLst/>
        </a:prstGeom>
        <a:solidFill>
          <a:srgbClr val="A6A6A6"/>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IHF program </a:t>
          </a:r>
          <a:r>
            <a:rPr lang="en-US" sz="1600" b="0" kern="1200" dirty="0" smtClean="0"/>
            <a:t>will</a:t>
          </a:r>
          <a:r>
            <a:rPr lang="en-US" sz="1600" kern="1200" dirty="0" smtClean="0"/>
            <a:t> review applications and contact applicants with any issues.</a:t>
          </a:r>
          <a:endParaRPr lang="en-CA" sz="1600" kern="1200" dirty="0"/>
        </a:p>
      </dsp:txBody>
      <dsp:txXfrm>
        <a:off x="1670649" y="421661"/>
        <a:ext cx="2472581" cy="1052671"/>
      </dsp:txXfrm>
    </dsp:sp>
    <dsp:sp modelId="{303B1714-A17C-4CF3-AA50-D22CB99EBCFB}">
      <dsp:nvSpPr>
        <dsp:cNvPr id="0" name=""/>
        <dsp:cNvSpPr/>
      </dsp:nvSpPr>
      <dsp:spPr>
        <a:xfrm>
          <a:off x="1215253" y="1474333"/>
          <a:ext cx="2912404" cy="1052671"/>
        </a:xfrm>
        <a:prstGeom prst="rect">
          <a:avLst/>
        </a:prstGeom>
        <a:solidFill>
          <a:srgbClr val="A6A6A6"/>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Applicants </a:t>
          </a:r>
          <a:r>
            <a:rPr lang="en-US" sz="1600" b="0" kern="1200" dirty="0" smtClean="0"/>
            <a:t>will</a:t>
          </a:r>
          <a:r>
            <a:rPr lang="en-US" sz="1600" kern="1200" dirty="0" smtClean="0"/>
            <a:t> have until Jan. 15 2015 to incorporate feedback into their applications.</a:t>
          </a:r>
          <a:endParaRPr lang="en-CA" sz="1600" kern="1200" dirty="0"/>
        </a:p>
      </dsp:txBody>
      <dsp:txXfrm>
        <a:off x="1681238" y="1474333"/>
        <a:ext cx="2446419" cy="1052671"/>
      </dsp:txXfrm>
    </dsp:sp>
    <dsp:sp modelId="{F2368748-24CF-4473-BC5A-0E742F05BAC8}">
      <dsp:nvSpPr>
        <dsp:cNvPr id="0" name=""/>
        <dsp:cNvSpPr/>
      </dsp:nvSpPr>
      <dsp:spPr>
        <a:xfrm>
          <a:off x="4153" y="804021"/>
          <a:ext cx="1649059" cy="1010312"/>
        </a:xfrm>
        <a:prstGeom prst="ellipse">
          <a:avLst/>
        </a:prstGeom>
        <a:solidFill>
          <a:srgbClr val="007A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Dec. 15 2014</a:t>
          </a:r>
          <a:endParaRPr lang="en-CA" sz="2500" kern="1200" dirty="0"/>
        </a:p>
      </dsp:txBody>
      <dsp:txXfrm>
        <a:off x="245652" y="951978"/>
        <a:ext cx="1166061" cy="714398"/>
      </dsp:txXfrm>
    </dsp:sp>
    <dsp:sp modelId="{A9EFB405-1435-4EAD-8903-9492F4B29753}">
      <dsp:nvSpPr>
        <dsp:cNvPr id="0" name=""/>
        <dsp:cNvSpPr/>
      </dsp:nvSpPr>
      <dsp:spPr>
        <a:xfrm>
          <a:off x="5780920" y="803802"/>
          <a:ext cx="2751596" cy="1052671"/>
        </a:xfrm>
        <a:prstGeom prst="rect">
          <a:avLst/>
        </a:prstGeom>
        <a:solidFill>
          <a:srgbClr val="A6A6A6"/>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t>Final deadline for the submission of all applications. </a:t>
          </a:r>
          <a:endParaRPr lang="en-CA" sz="1600" kern="1200" dirty="0"/>
        </a:p>
      </dsp:txBody>
      <dsp:txXfrm>
        <a:off x="6221176" y="803802"/>
        <a:ext cx="2311340" cy="1052671"/>
      </dsp:txXfrm>
    </dsp:sp>
    <dsp:sp modelId="{66EAF1AD-43CC-4093-A885-1255409156EE}">
      <dsp:nvSpPr>
        <dsp:cNvPr id="0" name=""/>
        <dsp:cNvSpPr/>
      </dsp:nvSpPr>
      <dsp:spPr>
        <a:xfrm>
          <a:off x="4296698" y="788323"/>
          <a:ext cx="1720342" cy="1008292"/>
        </a:xfrm>
        <a:prstGeom prst="ellipse">
          <a:avLst/>
        </a:prstGeom>
        <a:solidFill>
          <a:srgbClr val="007A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Jan. 15 2015</a:t>
          </a:r>
          <a:endParaRPr lang="en-CA" sz="2500" kern="1200" dirty="0"/>
        </a:p>
      </dsp:txBody>
      <dsp:txXfrm>
        <a:off x="4548636" y="935984"/>
        <a:ext cx="1216466" cy="71297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26729" cy="463234"/>
          </a:xfrm>
          <a:prstGeom prst="rect">
            <a:avLst/>
          </a:prstGeom>
          <a:noFill/>
          <a:ln w="9525">
            <a:noFill/>
            <a:miter lim="800000"/>
            <a:headEnd/>
            <a:tailEnd/>
          </a:ln>
        </p:spPr>
        <p:txBody>
          <a:bodyPr vert="horz" wrap="square" lIns="92852" tIns="46425" rIns="92852" bIns="46425" numCol="1" anchor="t" anchorCtr="0" compatLnSpc="1">
            <a:prstTxWarp prst="textNoShape">
              <a:avLst/>
            </a:prstTxWarp>
          </a:bodyPr>
          <a:lstStyle>
            <a:lvl1pPr eaLnBrk="0" hangingPunct="0">
              <a:defRPr sz="1200">
                <a:latin typeface="Times"/>
                <a:ea typeface="ＭＳ Ｐゴシック"/>
                <a:cs typeface="ＭＳ Ｐゴシック"/>
              </a:defRPr>
            </a:lvl1pPr>
          </a:lstStyle>
          <a:p>
            <a:pPr>
              <a:defRPr/>
            </a:pPr>
            <a:endParaRPr lang="en-CA" dirty="0"/>
          </a:p>
        </p:txBody>
      </p:sp>
      <p:sp>
        <p:nvSpPr>
          <p:cNvPr id="3" name="Date Placeholder 2"/>
          <p:cNvSpPr>
            <a:spLocks noGrp="1"/>
          </p:cNvSpPr>
          <p:nvPr>
            <p:ph type="dt" sz="quarter" idx="1"/>
          </p:nvPr>
        </p:nvSpPr>
        <p:spPr bwMode="auto">
          <a:xfrm>
            <a:off x="3956694" y="1"/>
            <a:ext cx="3026729" cy="463234"/>
          </a:xfrm>
          <a:prstGeom prst="rect">
            <a:avLst/>
          </a:prstGeom>
          <a:noFill/>
          <a:ln w="9525">
            <a:noFill/>
            <a:miter lim="800000"/>
            <a:headEnd/>
            <a:tailEnd/>
          </a:ln>
        </p:spPr>
        <p:txBody>
          <a:bodyPr vert="horz" wrap="square" lIns="92852" tIns="46425" rIns="92852" bIns="46425" numCol="1" anchor="t" anchorCtr="0" compatLnSpc="1">
            <a:prstTxWarp prst="textNoShape">
              <a:avLst/>
            </a:prstTxWarp>
          </a:bodyPr>
          <a:lstStyle>
            <a:lvl1pPr algn="r" eaLnBrk="0" hangingPunct="0">
              <a:defRPr sz="1200">
                <a:latin typeface="Times"/>
                <a:ea typeface="ＭＳ Ｐゴシック"/>
                <a:cs typeface="ＭＳ Ｐゴシック"/>
              </a:defRPr>
            </a:lvl1pPr>
          </a:lstStyle>
          <a:p>
            <a:pPr>
              <a:defRPr/>
            </a:pPr>
            <a:fld id="{DEC2B4D5-C94C-4353-9179-CC887E72C330}" type="datetime1">
              <a:rPr lang="en-US"/>
              <a:pPr>
                <a:defRPr/>
              </a:pPr>
              <a:t>9/11/2014</a:t>
            </a:fld>
            <a:endParaRPr lang="en-US" dirty="0"/>
          </a:p>
        </p:txBody>
      </p:sp>
      <p:sp>
        <p:nvSpPr>
          <p:cNvPr id="4" name="Footer Placeholder 3"/>
          <p:cNvSpPr>
            <a:spLocks noGrp="1"/>
          </p:cNvSpPr>
          <p:nvPr>
            <p:ph type="ftr" sz="quarter" idx="2"/>
          </p:nvPr>
        </p:nvSpPr>
        <p:spPr bwMode="auto">
          <a:xfrm>
            <a:off x="1" y="8806188"/>
            <a:ext cx="3026729" cy="463234"/>
          </a:xfrm>
          <a:prstGeom prst="rect">
            <a:avLst/>
          </a:prstGeom>
          <a:noFill/>
          <a:ln w="9525">
            <a:noFill/>
            <a:miter lim="800000"/>
            <a:headEnd/>
            <a:tailEnd/>
          </a:ln>
        </p:spPr>
        <p:txBody>
          <a:bodyPr vert="horz" wrap="square" lIns="92852" tIns="46425" rIns="92852" bIns="46425" numCol="1" anchor="b" anchorCtr="0" compatLnSpc="1">
            <a:prstTxWarp prst="textNoShape">
              <a:avLst/>
            </a:prstTxWarp>
          </a:bodyPr>
          <a:lstStyle>
            <a:lvl1pPr eaLnBrk="0" hangingPunct="0">
              <a:defRPr sz="1200">
                <a:latin typeface="Times"/>
                <a:ea typeface="ＭＳ Ｐゴシック"/>
                <a:cs typeface="ＭＳ Ｐゴシック"/>
              </a:defRPr>
            </a:lvl1pPr>
          </a:lstStyle>
          <a:p>
            <a:pPr>
              <a:defRPr/>
            </a:pPr>
            <a:endParaRPr lang="en-CA" dirty="0"/>
          </a:p>
        </p:txBody>
      </p:sp>
      <p:sp>
        <p:nvSpPr>
          <p:cNvPr id="5" name="Slide Number Placeholder 4"/>
          <p:cNvSpPr>
            <a:spLocks noGrp="1"/>
          </p:cNvSpPr>
          <p:nvPr>
            <p:ph type="sldNum" sz="quarter" idx="3"/>
          </p:nvPr>
        </p:nvSpPr>
        <p:spPr bwMode="auto">
          <a:xfrm>
            <a:off x="3956694" y="8806188"/>
            <a:ext cx="3026729" cy="463234"/>
          </a:xfrm>
          <a:prstGeom prst="rect">
            <a:avLst/>
          </a:prstGeom>
          <a:noFill/>
          <a:ln w="9525">
            <a:noFill/>
            <a:miter lim="800000"/>
            <a:headEnd/>
            <a:tailEnd/>
          </a:ln>
        </p:spPr>
        <p:txBody>
          <a:bodyPr vert="horz" wrap="square" lIns="92852" tIns="46425" rIns="92852" bIns="46425" numCol="1" anchor="b" anchorCtr="0" compatLnSpc="1">
            <a:prstTxWarp prst="textNoShape">
              <a:avLst/>
            </a:prstTxWarp>
          </a:bodyPr>
          <a:lstStyle>
            <a:lvl1pPr algn="r" eaLnBrk="0" hangingPunct="0">
              <a:defRPr sz="1200">
                <a:latin typeface="Times"/>
                <a:ea typeface="ＭＳ Ｐゴシック"/>
                <a:cs typeface="ＭＳ Ｐゴシック"/>
              </a:defRPr>
            </a:lvl1pPr>
          </a:lstStyle>
          <a:p>
            <a:pPr>
              <a:defRPr/>
            </a:pPr>
            <a:fld id="{A7345AA6-7001-4E1A-888C-6F685FA6C5FC}" type="slidenum">
              <a:rPr lang="en-US"/>
              <a:pPr>
                <a:defRPr/>
              </a:pPr>
              <a:t>‹#›</a:t>
            </a:fld>
            <a:endParaRPr lang="en-US" dirty="0"/>
          </a:p>
        </p:txBody>
      </p:sp>
    </p:spTree>
    <p:extLst>
      <p:ext uri="{BB962C8B-B14F-4D97-AF65-F5344CB8AC3E}">
        <p14:creationId xmlns:p14="http://schemas.microsoft.com/office/powerpoint/2010/main" val="2871790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26729" cy="463234"/>
          </a:xfrm>
          <a:prstGeom prst="rect">
            <a:avLst/>
          </a:prstGeom>
          <a:noFill/>
          <a:ln w="9525">
            <a:noFill/>
            <a:miter lim="800000"/>
            <a:headEnd/>
            <a:tailEnd/>
          </a:ln>
        </p:spPr>
        <p:txBody>
          <a:bodyPr vert="horz" wrap="square" lIns="92852" tIns="46425" rIns="92852" bIns="46425" numCol="1" anchor="t" anchorCtr="0" compatLnSpc="1">
            <a:prstTxWarp prst="textNoShape">
              <a:avLst/>
            </a:prstTxWarp>
          </a:bodyPr>
          <a:lstStyle>
            <a:lvl1pPr eaLnBrk="0" hangingPunct="0">
              <a:defRPr sz="1200">
                <a:latin typeface="Times"/>
                <a:ea typeface="ＭＳ Ｐゴシック"/>
                <a:cs typeface="ＭＳ Ｐゴシック"/>
              </a:defRPr>
            </a:lvl1pPr>
          </a:lstStyle>
          <a:p>
            <a:pPr>
              <a:defRPr/>
            </a:pPr>
            <a:endParaRPr lang="en-CA" dirty="0"/>
          </a:p>
        </p:txBody>
      </p:sp>
      <p:sp>
        <p:nvSpPr>
          <p:cNvPr id="3" name="Date Placeholder 2"/>
          <p:cNvSpPr>
            <a:spLocks noGrp="1"/>
          </p:cNvSpPr>
          <p:nvPr>
            <p:ph type="dt" idx="1"/>
          </p:nvPr>
        </p:nvSpPr>
        <p:spPr bwMode="auto">
          <a:xfrm>
            <a:off x="3956694" y="1"/>
            <a:ext cx="3026729" cy="463234"/>
          </a:xfrm>
          <a:prstGeom prst="rect">
            <a:avLst/>
          </a:prstGeom>
          <a:noFill/>
          <a:ln w="9525">
            <a:noFill/>
            <a:miter lim="800000"/>
            <a:headEnd/>
            <a:tailEnd/>
          </a:ln>
        </p:spPr>
        <p:txBody>
          <a:bodyPr vert="horz" wrap="square" lIns="92852" tIns="46425" rIns="92852" bIns="46425" numCol="1" anchor="t" anchorCtr="0" compatLnSpc="1">
            <a:prstTxWarp prst="textNoShape">
              <a:avLst/>
            </a:prstTxWarp>
          </a:bodyPr>
          <a:lstStyle>
            <a:lvl1pPr algn="r" eaLnBrk="0" hangingPunct="0">
              <a:defRPr sz="1200">
                <a:latin typeface="Times"/>
                <a:ea typeface="ＭＳ Ｐゴシック"/>
                <a:cs typeface="ＭＳ Ｐゴシック"/>
              </a:defRPr>
            </a:lvl1pPr>
          </a:lstStyle>
          <a:p>
            <a:pPr>
              <a:defRPr/>
            </a:pPr>
            <a:fld id="{152A1A6A-506B-4A3A-BBB5-8863F08B0A0C}" type="datetime1">
              <a:rPr lang="en-US"/>
              <a:pPr>
                <a:defRPr/>
              </a:pPr>
              <a:t>9/11/2014</a:t>
            </a:fld>
            <a:endParaRPr lang="en-US" dirty="0"/>
          </a:p>
        </p:txBody>
      </p:sp>
      <p:sp>
        <p:nvSpPr>
          <p:cNvPr id="94212" name="Slide Image Placeholder 3"/>
          <p:cNvSpPr>
            <a:spLocks noGrp="1" noRot="1" noChangeAspect="1"/>
          </p:cNvSpPr>
          <p:nvPr>
            <p:ph type="sldImg" idx="2"/>
          </p:nvPr>
        </p:nvSpPr>
        <p:spPr bwMode="auto">
          <a:xfrm>
            <a:off x="1174750" y="693738"/>
            <a:ext cx="4635500" cy="347821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bwMode="auto">
          <a:xfrm>
            <a:off x="699449" y="4404673"/>
            <a:ext cx="5586105" cy="4172267"/>
          </a:xfrm>
          <a:prstGeom prst="rect">
            <a:avLst/>
          </a:prstGeom>
          <a:noFill/>
          <a:ln w="9525">
            <a:noFill/>
            <a:miter lim="800000"/>
            <a:headEnd/>
            <a:tailEnd/>
          </a:ln>
        </p:spPr>
        <p:txBody>
          <a:bodyPr vert="horz" wrap="square" lIns="92852" tIns="46425" rIns="92852" bIns="46425"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bwMode="auto">
          <a:xfrm>
            <a:off x="1" y="8806188"/>
            <a:ext cx="3026729" cy="463234"/>
          </a:xfrm>
          <a:prstGeom prst="rect">
            <a:avLst/>
          </a:prstGeom>
          <a:noFill/>
          <a:ln w="9525">
            <a:noFill/>
            <a:miter lim="800000"/>
            <a:headEnd/>
            <a:tailEnd/>
          </a:ln>
        </p:spPr>
        <p:txBody>
          <a:bodyPr vert="horz" wrap="square" lIns="92852" tIns="46425" rIns="92852" bIns="46425" numCol="1" anchor="b" anchorCtr="0" compatLnSpc="1">
            <a:prstTxWarp prst="textNoShape">
              <a:avLst/>
            </a:prstTxWarp>
          </a:bodyPr>
          <a:lstStyle>
            <a:lvl1pPr eaLnBrk="0" hangingPunct="0">
              <a:defRPr sz="1200">
                <a:latin typeface="Times"/>
                <a:ea typeface="ＭＳ Ｐゴシック"/>
                <a:cs typeface="ＭＳ Ｐゴシック"/>
              </a:defRPr>
            </a:lvl1pPr>
          </a:lstStyle>
          <a:p>
            <a:pPr>
              <a:defRPr/>
            </a:pPr>
            <a:endParaRPr lang="en-CA" dirty="0"/>
          </a:p>
        </p:txBody>
      </p:sp>
      <p:sp>
        <p:nvSpPr>
          <p:cNvPr id="7" name="Slide Number Placeholder 6"/>
          <p:cNvSpPr>
            <a:spLocks noGrp="1"/>
          </p:cNvSpPr>
          <p:nvPr>
            <p:ph type="sldNum" sz="quarter" idx="5"/>
          </p:nvPr>
        </p:nvSpPr>
        <p:spPr bwMode="auto">
          <a:xfrm>
            <a:off x="3956694" y="8806188"/>
            <a:ext cx="3026729" cy="463234"/>
          </a:xfrm>
          <a:prstGeom prst="rect">
            <a:avLst/>
          </a:prstGeom>
          <a:noFill/>
          <a:ln w="9525">
            <a:noFill/>
            <a:miter lim="800000"/>
            <a:headEnd/>
            <a:tailEnd/>
          </a:ln>
        </p:spPr>
        <p:txBody>
          <a:bodyPr vert="horz" wrap="square" lIns="92852" tIns="46425" rIns="92852" bIns="46425" numCol="1" anchor="b" anchorCtr="0" compatLnSpc="1">
            <a:prstTxWarp prst="textNoShape">
              <a:avLst/>
            </a:prstTxWarp>
          </a:bodyPr>
          <a:lstStyle>
            <a:lvl1pPr algn="r" eaLnBrk="0" hangingPunct="0">
              <a:defRPr sz="1200">
                <a:latin typeface="Times"/>
                <a:ea typeface="ＭＳ Ｐゴシック"/>
                <a:cs typeface="ＭＳ Ｐゴシック"/>
              </a:defRPr>
            </a:lvl1pPr>
          </a:lstStyle>
          <a:p>
            <a:pPr>
              <a:defRPr/>
            </a:pPr>
            <a:fld id="{EBC15BCA-1879-4F38-B5A6-2A72756585B9}" type="slidenum">
              <a:rPr lang="en-US"/>
              <a:pPr>
                <a:defRPr/>
              </a:pPr>
              <a:t>‹#›</a:t>
            </a:fld>
            <a:endParaRPr lang="en-US" dirty="0"/>
          </a:p>
        </p:txBody>
      </p:sp>
    </p:spTree>
    <p:extLst>
      <p:ext uri="{BB962C8B-B14F-4D97-AF65-F5344CB8AC3E}">
        <p14:creationId xmlns:p14="http://schemas.microsoft.com/office/powerpoint/2010/main" val="420912947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1</a:t>
            </a:fld>
            <a:endParaRPr lang="en-US" dirty="0"/>
          </a:p>
        </p:txBody>
      </p:sp>
    </p:spTree>
    <p:extLst>
      <p:ext uri="{BB962C8B-B14F-4D97-AF65-F5344CB8AC3E}">
        <p14:creationId xmlns:p14="http://schemas.microsoft.com/office/powerpoint/2010/main" val="2560683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628" indent="-170628">
              <a:buFont typeface="Arial" panose="020B0604020202020204" pitchFamily="34" charset="0"/>
              <a:buChar char="•"/>
            </a:pPr>
            <a:endParaRPr lang="en-CA" dirty="0" smtClean="0">
              <a:effectLst/>
            </a:endParaRPr>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10</a:t>
            </a:fld>
            <a:endParaRPr lang="en-US" dirty="0"/>
          </a:p>
        </p:txBody>
      </p:sp>
    </p:spTree>
    <p:extLst>
      <p:ext uri="{BB962C8B-B14F-4D97-AF65-F5344CB8AC3E}">
        <p14:creationId xmlns:p14="http://schemas.microsoft.com/office/powerpoint/2010/main" val="4141064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effectLst/>
            </a:endParaRPr>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11</a:t>
            </a:fld>
            <a:endParaRPr lang="en-US" dirty="0"/>
          </a:p>
        </p:txBody>
      </p:sp>
    </p:spTree>
    <p:extLst>
      <p:ext uri="{BB962C8B-B14F-4D97-AF65-F5344CB8AC3E}">
        <p14:creationId xmlns:p14="http://schemas.microsoft.com/office/powerpoint/2010/main" val="4141064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12</a:t>
            </a:fld>
            <a:endParaRPr lang="en-US" dirty="0"/>
          </a:p>
        </p:txBody>
      </p:sp>
    </p:spTree>
    <p:extLst>
      <p:ext uri="{BB962C8B-B14F-4D97-AF65-F5344CB8AC3E}">
        <p14:creationId xmlns:p14="http://schemas.microsoft.com/office/powerpoint/2010/main" val="2223333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13</a:t>
            </a:fld>
            <a:endParaRPr lang="en-US" dirty="0"/>
          </a:p>
        </p:txBody>
      </p:sp>
    </p:spTree>
    <p:extLst>
      <p:ext uri="{BB962C8B-B14F-4D97-AF65-F5344CB8AC3E}">
        <p14:creationId xmlns:p14="http://schemas.microsoft.com/office/powerpoint/2010/main" val="595496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14</a:t>
            </a:fld>
            <a:endParaRPr lang="en-US" dirty="0"/>
          </a:p>
        </p:txBody>
      </p:sp>
    </p:spTree>
    <p:extLst>
      <p:ext uri="{BB962C8B-B14F-4D97-AF65-F5344CB8AC3E}">
        <p14:creationId xmlns:p14="http://schemas.microsoft.com/office/powerpoint/2010/main" val="402614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effectLst/>
            </a:endParaRPr>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15</a:t>
            </a:fld>
            <a:endParaRPr lang="en-US" dirty="0"/>
          </a:p>
        </p:txBody>
      </p:sp>
    </p:spTree>
    <p:extLst>
      <p:ext uri="{BB962C8B-B14F-4D97-AF65-F5344CB8AC3E}">
        <p14:creationId xmlns:p14="http://schemas.microsoft.com/office/powerpoint/2010/main" val="4141064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2</a:t>
            </a:fld>
            <a:endParaRPr lang="en-US" dirty="0"/>
          </a:p>
        </p:txBody>
      </p:sp>
    </p:spTree>
    <p:extLst>
      <p:ext uri="{BB962C8B-B14F-4D97-AF65-F5344CB8AC3E}">
        <p14:creationId xmlns:p14="http://schemas.microsoft.com/office/powerpoint/2010/main" val="1396315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5007">
              <a:defRPr/>
            </a:pPr>
            <a:endParaRPr lang="en-CA" dirty="0">
              <a:solidFill>
                <a:schemeClr val="dk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3</a:t>
            </a:fld>
            <a:endParaRPr lang="en-US" dirty="0"/>
          </a:p>
        </p:txBody>
      </p:sp>
    </p:spTree>
    <p:extLst>
      <p:ext uri="{BB962C8B-B14F-4D97-AF65-F5344CB8AC3E}">
        <p14:creationId xmlns:p14="http://schemas.microsoft.com/office/powerpoint/2010/main" val="664125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4</a:t>
            </a:fld>
            <a:endParaRPr lang="en-US" dirty="0"/>
          </a:p>
        </p:txBody>
      </p:sp>
    </p:spTree>
    <p:extLst>
      <p:ext uri="{BB962C8B-B14F-4D97-AF65-F5344CB8AC3E}">
        <p14:creationId xmlns:p14="http://schemas.microsoft.com/office/powerpoint/2010/main" val="664125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5</a:t>
            </a:fld>
            <a:endParaRPr lang="en-US" dirty="0"/>
          </a:p>
        </p:txBody>
      </p:sp>
    </p:spTree>
    <p:extLst>
      <p:ext uri="{BB962C8B-B14F-4D97-AF65-F5344CB8AC3E}">
        <p14:creationId xmlns:p14="http://schemas.microsoft.com/office/powerpoint/2010/main" val="54787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6</a:t>
            </a:fld>
            <a:endParaRPr lang="en-US" dirty="0"/>
          </a:p>
        </p:txBody>
      </p:sp>
    </p:spTree>
    <p:extLst>
      <p:ext uri="{BB962C8B-B14F-4D97-AF65-F5344CB8AC3E}">
        <p14:creationId xmlns:p14="http://schemas.microsoft.com/office/powerpoint/2010/main" val="2011126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7</a:t>
            </a:fld>
            <a:endParaRPr lang="en-US" dirty="0"/>
          </a:p>
        </p:txBody>
      </p:sp>
    </p:spTree>
    <p:extLst>
      <p:ext uri="{BB962C8B-B14F-4D97-AF65-F5344CB8AC3E}">
        <p14:creationId xmlns:p14="http://schemas.microsoft.com/office/powerpoint/2010/main" val="130017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solidFill>
                <a:schemeClr val="tx1">
                  <a:lumMod val="75000"/>
                  <a:lumOff val="25000"/>
                </a:schemeClr>
              </a:solidFill>
            </a:endParaRPr>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8</a:t>
            </a:fld>
            <a:endParaRPr lang="en-US" dirty="0"/>
          </a:p>
        </p:txBody>
      </p:sp>
    </p:spTree>
    <p:extLst>
      <p:ext uri="{BB962C8B-B14F-4D97-AF65-F5344CB8AC3E}">
        <p14:creationId xmlns:p14="http://schemas.microsoft.com/office/powerpoint/2010/main" val="236187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BC15BCA-1879-4F38-B5A6-2A72756585B9}" type="slidenum">
              <a:rPr lang="en-US" smtClean="0"/>
              <a:pPr>
                <a:defRPr/>
              </a:pPr>
              <a:t>9</a:t>
            </a:fld>
            <a:endParaRPr lang="en-US" dirty="0"/>
          </a:p>
        </p:txBody>
      </p:sp>
    </p:spTree>
    <p:extLst>
      <p:ext uri="{BB962C8B-B14F-4D97-AF65-F5344CB8AC3E}">
        <p14:creationId xmlns:p14="http://schemas.microsoft.com/office/powerpoint/2010/main" val="215169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BB4B08D3-A1AD-4207-933D-C50B3F444114}" type="datetimeFigureOut">
              <a:rPr lang="en-US"/>
              <a:pPr>
                <a:defRPr/>
              </a:pPr>
              <a:t>9/11/2014</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EE563FEB-4EA5-4614-83AC-E7ADCB921F89}" type="slidenum">
              <a:rPr lang="en-US"/>
              <a:pPr>
                <a:defRPr/>
              </a:pPr>
              <a:t>‹#›</a:t>
            </a:fld>
            <a:endParaRPr lang="en-US" dirty="0"/>
          </a:p>
        </p:txBody>
      </p:sp>
    </p:spTree>
    <p:extLst>
      <p:ext uri="{BB962C8B-B14F-4D97-AF65-F5344CB8AC3E}">
        <p14:creationId xmlns:p14="http://schemas.microsoft.com/office/powerpoint/2010/main" val="511684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B238393F-F18D-4763-A407-7740E14DA0D6}" type="datetimeFigureOut">
              <a:rPr lang="en-US"/>
              <a:pPr>
                <a:defRPr/>
              </a:pPr>
              <a:t>9/11/2014</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22C13342-77B1-42A7-818D-9E7C67420E69}" type="slidenum">
              <a:rPr lang="en-US"/>
              <a:pPr>
                <a:defRPr/>
              </a:pPr>
              <a:t>‹#›</a:t>
            </a:fld>
            <a:endParaRPr lang="en-US" dirty="0"/>
          </a:p>
        </p:txBody>
      </p:sp>
    </p:spTree>
    <p:extLst>
      <p:ext uri="{BB962C8B-B14F-4D97-AF65-F5344CB8AC3E}">
        <p14:creationId xmlns:p14="http://schemas.microsoft.com/office/powerpoint/2010/main" val="175843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6A38A27B-B63B-4086-B089-9817FFB81733}" type="datetimeFigureOut">
              <a:rPr lang="en-US"/>
              <a:pPr>
                <a:defRPr/>
              </a:pPr>
              <a:t>9/11/2014</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86A15769-57BC-45E8-BFD6-9A7EB13A1DA8}" type="slidenum">
              <a:rPr lang="en-US"/>
              <a:pPr>
                <a:defRPr/>
              </a:pPr>
              <a:t>‹#›</a:t>
            </a:fld>
            <a:endParaRPr lang="en-US" dirty="0"/>
          </a:p>
        </p:txBody>
      </p:sp>
    </p:spTree>
    <p:extLst>
      <p:ext uri="{BB962C8B-B14F-4D97-AF65-F5344CB8AC3E}">
        <p14:creationId xmlns:p14="http://schemas.microsoft.com/office/powerpoint/2010/main" val="3150422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36"/>
          <p:cNvPicPr>
            <a:picLocks noChangeAspect="1" noChangeArrowheads="1"/>
          </p:cNvPicPr>
          <p:nvPr userDrawn="1"/>
        </p:nvPicPr>
        <p:blipFill>
          <a:blip r:embed="rId2" cstate="print"/>
          <a:srcRect/>
          <a:stretch>
            <a:fillRect/>
          </a:stretch>
        </p:blipFill>
        <p:spPr bwMode="auto">
          <a:xfrm>
            <a:off x="20638" y="42863"/>
            <a:ext cx="9085262" cy="6772275"/>
          </a:xfrm>
          <a:prstGeom prst="rect">
            <a:avLst/>
          </a:prstGeom>
          <a:noFill/>
          <a:ln w="9525">
            <a:noFill/>
            <a:miter lim="800000"/>
            <a:headEnd/>
            <a:tailEnd/>
          </a:ln>
        </p:spPr>
      </p:pic>
      <p:sp>
        <p:nvSpPr>
          <p:cNvPr id="3074" name="Rectangle 2"/>
          <p:cNvSpPr>
            <a:spLocks noGrp="1" noChangeArrowheads="1"/>
          </p:cNvSpPr>
          <p:nvPr>
            <p:ph type="ctrTitle"/>
          </p:nvPr>
        </p:nvSpPr>
        <p:spPr>
          <a:xfrm>
            <a:off x="784280" y="2000644"/>
            <a:ext cx="7772400" cy="1347018"/>
          </a:xfrm>
        </p:spPr>
        <p:txBody>
          <a:bodyPr anchor="t"/>
          <a:lstStyle>
            <a:lvl1pPr>
              <a:defRPr sz="3600" baseline="0">
                <a:solidFill>
                  <a:srgbClr val="505F94"/>
                </a:solidFill>
              </a:defRPr>
            </a:lvl1pPr>
          </a:lstStyle>
          <a:p>
            <a:r>
              <a:rPr lang="en-CA" dirty="0" smtClean="0"/>
              <a:t>Click to edit Master title style</a:t>
            </a:r>
            <a:endParaRPr lang="en-US" dirty="0"/>
          </a:p>
        </p:txBody>
      </p:sp>
      <p:sp>
        <p:nvSpPr>
          <p:cNvPr id="3075" name="Rectangle 3"/>
          <p:cNvSpPr>
            <a:spLocks noGrp="1" noChangeArrowheads="1"/>
          </p:cNvSpPr>
          <p:nvPr>
            <p:ph type="subTitle" idx="1"/>
          </p:nvPr>
        </p:nvSpPr>
        <p:spPr>
          <a:xfrm>
            <a:off x="784279" y="3363341"/>
            <a:ext cx="7780338" cy="347578"/>
          </a:xfrm>
        </p:spPr>
        <p:txBody>
          <a:bodyPr anchor="b"/>
          <a:lstStyle>
            <a:lvl1pPr marL="0" indent="0">
              <a:spcAft>
                <a:spcPct val="0"/>
              </a:spcAft>
              <a:buFont typeface="Times" pitchFamily="-109" charset="0"/>
              <a:buNone/>
              <a:defRPr sz="1600" b="1">
                <a:solidFill>
                  <a:srgbClr val="DDA42A"/>
                </a:solidFill>
                <a:latin typeface="Arial Narrow"/>
                <a:cs typeface="Arial Narrow"/>
              </a:defRPr>
            </a:lvl1pPr>
          </a:lstStyle>
          <a:p>
            <a:r>
              <a:rPr lang="en-US" dirty="0"/>
              <a:t>Click to edit Master subtitle style</a:t>
            </a:r>
          </a:p>
        </p:txBody>
      </p:sp>
    </p:spTree>
    <p:extLst>
      <p:ext uri="{BB962C8B-B14F-4D97-AF65-F5344CB8AC3E}">
        <p14:creationId xmlns:p14="http://schemas.microsoft.com/office/powerpoint/2010/main" val="424717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Click to edit Master title style</a:t>
            </a:r>
            <a:endParaRPr lang="en-US" dirty="0"/>
          </a:p>
        </p:txBody>
      </p:sp>
      <p:sp>
        <p:nvSpPr>
          <p:cNvPr id="3" name="Content Placeholder 2"/>
          <p:cNvSpPr>
            <a:spLocks noGrp="1"/>
          </p:cNvSpPr>
          <p:nvPr>
            <p:ph idx="1"/>
          </p:nvPr>
        </p:nvSpPr>
        <p:spPr/>
        <p:txBody>
          <a:bodyPr/>
          <a:lstStyle>
            <a:lvl1pPr>
              <a:buClr>
                <a:srgbClr val="7E9BAA"/>
              </a:buClr>
              <a:defRPr/>
            </a:lvl1pPr>
            <a:lvl2pPr>
              <a:buClr>
                <a:srgbClr val="7E9BAA"/>
              </a:buClr>
              <a:defRPr/>
            </a:lvl2pPr>
            <a:lvl3pPr>
              <a:buClr>
                <a:srgbClr val="7E9BAA"/>
              </a:buClr>
              <a:defRPr/>
            </a:lvl3pPr>
            <a:lvl4pPr>
              <a:buClr>
                <a:srgbClr val="7E9BAA"/>
              </a:buClr>
              <a:defRPr/>
            </a:lvl4pPr>
            <a:lvl5pPr>
              <a:buClr>
                <a:srgbClr val="7E9BAA"/>
              </a:buClr>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62F5C4B-A408-4090-94E1-133C805AF0C4}"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929326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881822E-27C4-43CE-A11F-DF0C9EABEF94}"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40958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3F141EE-0CBA-4F20-A443-4E8B63E9C4A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116202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31"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5020D76A-E623-49AA-A61D-444A1AA46303}"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49072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663A385-591F-4E60-8311-4D10686DF734}"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46571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F81F7A51-735D-479A-AF1E-F61F21C74B9C}"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393344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8C22343-14CD-4A28-939E-A416C7E2614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1258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B4C119D2-6A0D-4B30-8554-4CC6731DBD05}" type="datetimeFigureOut">
              <a:rPr lang="en-US"/>
              <a:pPr>
                <a:defRPr/>
              </a:pPr>
              <a:t>9/11/2014</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631876CF-1084-4E77-8A4C-ECB6CF92A37E}" type="slidenum">
              <a:rPr lang="en-US"/>
              <a:pPr>
                <a:defRPr/>
              </a:pPr>
              <a:t>‹#›</a:t>
            </a:fld>
            <a:endParaRPr lang="en-US" dirty="0"/>
          </a:p>
        </p:txBody>
      </p:sp>
    </p:spTree>
    <p:extLst>
      <p:ext uri="{BB962C8B-B14F-4D97-AF65-F5344CB8AC3E}">
        <p14:creationId xmlns:p14="http://schemas.microsoft.com/office/powerpoint/2010/main" val="3813403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A30605C-9B3C-4649-B71B-B51DD0CED61C}"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461523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C366FE-8069-4F29-AA85-F3A6E01711A4}"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460826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9"/>
            <a:ext cx="1943100" cy="55086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08013" y="587379"/>
            <a:ext cx="5678487" cy="55086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77B2250-BECC-41AD-A7DD-0ED6A732DF1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51752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75FCE31C-33D9-4FC8-81CE-5FF9B04E5FF7}" type="datetimeFigureOut">
              <a:rPr lang="en-US"/>
              <a:pPr>
                <a:defRPr/>
              </a:pPr>
              <a:t>9/11/2014</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C9689181-FA6C-49E8-BC37-A1CDB5758EE7}" type="slidenum">
              <a:rPr lang="en-US"/>
              <a:pPr>
                <a:defRPr/>
              </a:pPr>
              <a:t>‹#›</a:t>
            </a:fld>
            <a:endParaRPr lang="en-US" dirty="0"/>
          </a:p>
        </p:txBody>
      </p:sp>
    </p:spTree>
    <p:extLst>
      <p:ext uri="{BB962C8B-B14F-4D97-AF65-F5344CB8AC3E}">
        <p14:creationId xmlns:p14="http://schemas.microsoft.com/office/powerpoint/2010/main" val="253312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7D43A3A3-04AB-4674-AD19-4ED94BB526E4}" type="datetimeFigureOut">
              <a:rPr lang="en-US"/>
              <a:pPr>
                <a:defRPr/>
              </a:pPr>
              <a:t>9/11/2014</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CFE73CD9-CF73-4A9B-A4F9-95A8FE42673E}" type="slidenum">
              <a:rPr lang="en-US"/>
              <a:pPr>
                <a:defRPr/>
              </a:pPr>
              <a:t>‹#›</a:t>
            </a:fld>
            <a:endParaRPr lang="en-US" dirty="0"/>
          </a:p>
        </p:txBody>
      </p:sp>
    </p:spTree>
    <p:extLst>
      <p:ext uri="{BB962C8B-B14F-4D97-AF65-F5344CB8AC3E}">
        <p14:creationId xmlns:p14="http://schemas.microsoft.com/office/powerpoint/2010/main" val="9472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9A939543-363F-45CC-83C5-321AF4ED0991}" type="datetimeFigureOut">
              <a:rPr lang="en-US"/>
              <a:pPr>
                <a:defRPr/>
              </a:pPr>
              <a:t>9/11/2014</a:t>
            </a:fld>
            <a:endParaRPr lang="en-US" dirty="0"/>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F8817CCF-F0F9-4EDC-84DC-AB41D733CF29}" type="slidenum">
              <a:rPr lang="en-US"/>
              <a:pPr>
                <a:defRPr/>
              </a:pPr>
              <a:t>‹#›</a:t>
            </a:fld>
            <a:endParaRPr lang="en-US" dirty="0"/>
          </a:p>
        </p:txBody>
      </p:sp>
    </p:spTree>
    <p:extLst>
      <p:ext uri="{BB962C8B-B14F-4D97-AF65-F5344CB8AC3E}">
        <p14:creationId xmlns:p14="http://schemas.microsoft.com/office/powerpoint/2010/main" val="3819829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714FB9EA-FE75-4FED-90D3-BE373649C9D6}" type="datetimeFigureOut">
              <a:rPr lang="en-US"/>
              <a:pPr>
                <a:defRPr/>
              </a:pPr>
              <a:t>9/11/2014</a:t>
            </a:fld>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CBB3822C-6D93-40E0-B066-D8B5ED8A7E0C}" type="slidenum">
              <a:rPr lang="en-US"/>
              <a:pPr>
                <a:defRPr/>
              </a:pPr>
              <a:t>‹#›</a:t>
            </a:fld>
            <a:endParaRPr lang="en-US" dirty="0"/>
          </a:p>
        </p:txBody>
      </p:sp>
    </p:spTree>
    <p:extLst>
      <p:ext uri="{BB962C8B-B14F-4D97-AF65-F5344CB8AC3E}">
        <p14:creationId xmlns:p14="http://schemas.microsoft.com/office/powerpoint/2010/main" val="80507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0D4C4483-1738-414E-B4FA-8889842279BB}" type="datetimeFigureOut">
              <a:rPr lang="en-US"/>
              <a:pPr>
                <a:defRPr/>
              </a:pPr>
              <a:t>9/11/2014</a:t>
            </a:fld>
            <a:endParaRPr lang="en-US" dirty="0"/>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0CECDDE3-16F7-42E0-8792-4B36683D37BF}" type="slidenum">
              <a:rPr lang="en-US"/>
              <a:pPr>
                <a:defRPr/>
              </a:pPr>
              <a:t>‹#›</a:t>
            </a:fld>
            <a:endParaRPr lang="en-US" dirty="0"/>
          </a:p>
        </p:txBody>
      </p:sp>
    </p:spTree>
    <p:extLst>
      <p:ext uri="{BB962C8B-B14F-4D97-AF65-F5344CB8AC3E}">
        <p14:creationId xmlns:p14="http://schemas.microsoft.com/office/powerpoint/2010/main" val="156468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5A17201E-A441-4D6F-9BB2-7600FADA21E9}" type="datetimeFigureOut">
              <a:rPr lang="en-US"/>
              <a:pPr>
                <a:defRPr/>
              </a:pPr>
              <a:t>9/11/2014</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35967616-D487-4A96-A49F-175028AAE0D0}" type="slidenum">
              <a:rPr lang="en-US"/>
              <a:pPr>
                <a:defRPr/>
              </a:pPr>
              <a:t>‹#›</a:t>
            </a:fld>
            <a:endParaRPr lang="en-US" dirty="0"/>
          </a:p>
        </p:txBody>
      </p:sp>
    </p:spTree>
    <p:extLst>
      <p:ext uri="{BB962C8B-B14F-4D97-AF65-F5344CB8AC3E}">
        <p14:creationId xmlns:p14="http://schemas.microsoft.com/office/powerpoint/2010/main" val="350578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Calibri" pitchFamily="34" charset="0"/>
              </a:defRPr>
            </a:lvl1pPr>
          </a:lstStyle>
          <a:p>
            <a:pPr>
              <a:defRPr/>
            </a:pPr>
            <a:fld id="{B576F172-36AB-4AD6-8394-9932108AA1A2}" type="datetimeFigureOut">
              <a:rPr lang="en-US"/>
              <a:pPr>
                <a:defRPr/>
              </a:pPr>
              <a:t>9/11/2014</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Calibri" pitchFamily="34"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Calibri" pitchFamily="34" charset="0"/>
              </a:defRPr>
            </a:lvl1pPr>
          </a:lstStyle>
          <a:p>
            <a:pPr>
              <a:defRPr/>
            </a:pPr>
            <a:fld id="{3383A439-0BB4-496A-A260-61E6D2196D24}" type="slidenum">
              <a:rPr lang="en-US"/>
              <a:pPr>
                <a:defRPr/>
              </a:pPr>
              <a:t>‹#›</a:t>
            </a:fld>
            <a:endParaRPr lang="en-US" dirty="0"/>
          </a:p>
        </p:txBody>
      </p:sp>
    </p:spTree>
    <p:extLst>
      <p:ext uri="{BB962C8B-B14F-4D97-AF65-F5344CB8AC3E}">
        <p14:creationId xmlns:p14="http://schemas.microsoft.com/office/powerpoint/2010/main" val="382046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fld id="{58B01F4C-7ED2-4C9A-83E6-7B2032087D72}" type="datetimeFigureOut">
              <a:rPr lang="en-US"/>
              <a:pPr>
                <a:defRPr/>
              </a:pPr>
              <a:t>9/11/2014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EC2E81CF-6BAB-4566-8CBB-8073D7D20E8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587375"/>
            <a:ext cx="77724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60801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a:p>
            <a:pPr lvl="0"/>
            <a:endParaRPr lang="en-CA" smtClean="0"/>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hangingPunct="0"/>
            <a:endParaRPr lang="en-US" dirty="0">
              <a:solidFill>
                <a:srgbClr val="000000"/>
              </a:solidFill>
              <a:latin typeface="Time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hangingPunct="0"/>
            <a:endParaRPr lang="en-US" dirty="0">
              <a:solidFill>
                <a:srgbClr val="000000"/>
              </a:solidFill>
              <a:latin typeface="Time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hangingPunct="0"/>
            <a:fld id="{8756C126-02A6-4317-86D7-607179EB85DE}" type="slidenum">
              <a:rPr lang="en-CA">
                <a:solidFill>
                  <a:srgbClr val="000000"/>
                </a:solidFill>
                <a:latin typeface="Times"/>
              </a:rPr>
              <a:pPr eaLnBrk="0" hangingPunct="0"/>
              <a:t>‹#›</a:t>
            </a:fld>
            <a:endParaRPr lang="en-CA" dirty="0">
              <a:solidFill>
                <a:srgbClr val="000000"/>
              </a:solidFill>
              <a:latin typeface="Times"/>
            </a:endParaRPr>
          </a:p>
        </p:txBody>
      </p:sp>
      <p:sp>
        <p:nvSpPr>
          <p:cNvPr id="8" name="Rectangle 7"/>
          <p:cNvSpPr/>
          <p:nvPr userDrawn="1"/>
        </p:nvSpPr>
        <p:spPr bwMode="auto">
          <a:xfrm>
            <a:off x="79375" y="57150"/>
            <a:ext cx="8993188" cy="6732588"/>
          </a:xfrm>
          <a:prstGeom prst="rect">
            <a:avLst/>
          </a:prstGeom>
          <a:noFill/>
          <a:ln w="3175" cap="flat" cmpd="sng" algn="ctr">
            <a:solidFill>
              <a:srgbClr val="495283"/>
            </a:solidFill>
            <a:prstDash val="solid"/>
            <a:round/>
            <a:headEnd type="none" w="med" len="med"/>
            <a:tailEnd type="none" w="med" len="med"/>
          </a:ln>
          <a:effectLst/>
        </p:spPr>
        <p:txBody>
          <a:bodyPr/>
          <a:lstStyle/>
          <a:p>
            <a:pPr eaLnBrk="0" hangingPunct="0"/>
            <a:endParaRPr lang="en-US" sz="2400" dirty="0">
              <a:solidFill>
                <a:srgbClr val="000000"/>
              </a:solidFill>
              <a:latin typeface="Times"/>
            </a:endParaRPr>
          </a:p>
        </p:txBody>
      </p:sp>
    </p:spTree>
    <p:extLst>
      <p:ext uri="{BB962C8B-B14F-4D97-AF65-F5344CB8AC3E}">
        <p14:creationId xmlns:p14="http://schemas.microsoft.com/office/powerpoint/2010/main" val="706399900"/>
      </p:ext>
    </p:extLst>
  </p:cSld>
  <p:clrMap bg1="lt1" tx1="dk1" bg2="lt2" tx2="dk2" accent1="accent1" accent2="accent2" accent3="accent3" accent4="accent4" accent5="accent5" accent6="accent6" hlink="hlink" folHlink="folHlink"/>
  <p:sldLayoutIdLst>
    <p:sldLayoutId id="2147484486" r:id="rId1"/>
    <p:sldLayoutId id="2147484487" r:id="rId2"/>
    <p:sldLayoutId id="2147484488" r:id="rId3"/>
    <p:sldLayoutId id="2147484489" r:id="rId4"/>
    <p:sldLayoutId id="2147484490" r:id="rId5"/>
    <p:sldLayoutId id="2147484491" r:id="rId6"/>
    <p:sldLayoutId id="2147484492" r:id="rId7"/>
    <p:sldLayoutId id="2147484493" r:id="rId8"/>
    <p:sldLayoutId id="2147484494" r:id="rId9"/>
    <p:sldLayoutId id="2147484495" r:id="rId10"/>
    <p:sldLayoutId id="2147484496" r:id="rId11"/>
  </p:sldLayoutIdLst>
  <p:txStyles>
    <p:titleStyle>
      <a:lvl1pPr algn="l" rtl="0" eaLnBrk="0" fontAlgn="base" hangingPunct="0">
        <a:spcBef>
          <a:spcPct val="0"/>
        </a:spcBef>
        <a:spcAft>
          <a:spcPct val="0"/>
        </a:spcAft>
        <a:defRPr sz="3200" b="1">
          <a:solidFill>
            <a:schemeClr val="tx2"/>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3200" b="1">
          <a:solidFill>
            <a:schemeClr val="tx2"/>
          </a:solidFill>
          <a:latin typeface="Arial Narrow"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3200" b="1">
          <a:solidFill>
            <a:schemeClr val="tx2"/>
          </a:solidFill>
          <a:latin typeface="Arial Narrow"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3200" b="1">
          <a:solidFill>
            <a:schemeClr val="tx2"/>
          </a:solidFill>
          <a:latin typeface="Arial Narrow"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3200" b="1">
          <a:solidFill>
            <a:schemeClr val="tx2"/>
          </a:solidFill>
          <a:latin typeface="Arial Narrow" pitchFamily="-109" charset="0"/>
          <a:ea typeface="ＭＳ Ｐゴシック" pitchFamily="-109" charset="-128"/>
          <a:cs typeface="ＭＳ Ｐゴシック" pitchFamily="-109" charset="-128"/>
        </a:defRPr>
      </a:lvl5pPr>
      <a:lvl6pPr marL="457200" algn="l" rtl="0" fontAlgn="base">
        <a:spcBef>
          <a:spcPct val="0"/>
        </a:spcBef>
        <a:spcAft>
          <a:spcPct val="0"/>
        </a:spcAft>
        <a:defRPr sz="3200" b="1">
          <a:solidFill>
            <a:schemeClr val="tx2"/>
          </a:solidFill>
          <a:latin typeface="Arial Narrow" pitchFamily="-109" charset="0"/>
        </a:defRPr>
      </a:lvl6pPr>
      <a:lvl7pPr marL="914400" algn="l" rtl="0" fontAlgn="base">
        <a:spcBef>
          <a:spcPct val="0"/>
        </a:spcBef>
        <a:spcAft>
          <a:spcPct val="0"/>
        </a:spcAft>
        <a:defRPr sz="3200" b="1">
          <a:solidFill>
            <a:schemeClr val="tx2"/>
          </a:solidFill>
          <a:latin typeface="Arial Narrow" pitchFamily="-109" charset="0"/>
        </a:defRPr>
      </a:lvl7pPr>
      <a:lvl8pPr marL="1371600" algn="l" rtl="0" fontAlgn="base">
        <a:spcBef>
          <a:spcPct val="0"/>
        </a:spcBef>
        <a:spcAft>
          <a:spcPct val="0"/>
        </a:spcAft>
        <a:defRPr sz="3200" b="1">
          <a:solidFill>
            <a:schemeClr val="tx2"/>
          </a:solidFill>
          <a:latin typeface="Arial Narrow" pitchFamily="-109" charset="0"/>
        </a:defRPr>
      </a:lvl8pPr>
      <a:lvl9pPr marL="1828800" algn="l" rtl="0" fontAlgn="base">
        <a:spcBef>
          <a:spcPct val="0"/>
        </a:spcBef>
        <a:spcAft>
          <a:spcPct val="0"/>
        </a:spcAft>
        <a:defRPr sz="3200" b="1">
          <a:solidFill>
            <a:schemeClr val="tx2"/>
          </a:solidFill>
          <a:latin typeface="Arial Narrow" pitchFamily="-109" charset="0"/>
        </a:defRPr>
      </a:lvl9pPr>
    </p:titleStyle>
    <p:bodyStyle>
      <a:lvl1pPr marL="460375" indent="-460375" algn="l" rtl="0" eaLnBrk="0" fontAlgn="base" hangingPunct="0">
        <a:spcBef>
          <a:spcPct val="0"/>
        </a:spcBef>
        <a:spcAft>
          <a:spcPct val="100000"/>
        </a:spcAft>
        <a:buClr>
          <a:srgbClr val="7E9BAA"/>
        </a:buClr>
        <a:buFont typeface="Times" pitchFamily="-112" charset="0"/>
        <a:buChar char="•"/>
        <a:defRPr sz="2400">
          <a:solidFill>
            <a:schemeClr val="tx1"/>
          </a:solidFill>
          <a:latin typeface="+mn-lt"/>
          <a:ea typeface="ＭＳ Ｐゴシック" pitchFamily="-109" charset="-128"/>
          <a:cs typeface="ＭＳ Ｐゴシック" pitchFamily="-109" charset="-128"/>
        </a:defRPr>
      </a:lvl1pPr>
      <a:lvl2pPr marL="860425" indent="-285750" algn="l" rtl="0" eaLnBrk="0" fontAlgn="base" hangingPunct="0">
        <a:spcBef>
          <a:spcPct val="20000"/>
        </a:spcBef>
        <a:spcAft>
          <a:spcPct val="0"/>
        </a:spcAft>
        <a:buClr>
          <a:srgbClr val="EB5E31"/>
        </a:buClr>
        <a:buFont typeface="Times" pitchFamily="-112" charset="0"/>
        <a:buChar char="•"/>
        <a:defRPr sz="2400">
          <a:solidFill>
            <a:schemeClr val="tx1"/>
          </a:solidFill>
          <a:latin typeface="+mn-lt"/>
          <a:ea typeface="ＭＳ Ｐゴシック" pitchFamily="-109" charset="-128"/>
          <a:cs typeface="ＭＳ Ｐゴシック" pitchFamily="-112" charset="-128"/>
        </a:defRPr>
      </a:lvl2pPr>
      <a:lvl3pPr marL="1203325" indent="-228600" algn="l" rtl="0" eaLnBrk="0" fontAlgn="base" hangingPunct="0">
        <a:spcBef>
          <a:spcPct val="20000"/>
        </a:spcBef>
        <a:spcAft>
          <a:spcPct val="0"/>
        </a:spcAft>
        <a:buClr>
          <a:srgbClr val="EB5E31"/>
        </a:buClr>
        <a:buFont typeface="Times" pitchFamily="-112" charset="0"/>
        <a:buChar char="•"/>
        <a:defRPr sz="2400">
          <a:solidFill>
            <a:schemeClr val="tx1"/>
          </a:solidFill>
          <a:latin typeface="+mn-lt"/>
          <a:ea typeface="ＭＳ Ｐゴシック" pitchFamily="-109" charset="-128"/>
          <a:cs typeface="ＭＳ Ｐゴシック" pitchFamily="-112" charset="-128"/>
        </a:defRPr>
      </a:lvl3pPr>
      <a:lvl4pPr marL="1600200" indent="-228600" algn="l" rtl="0" eaLnBrk="0" fontAlgn="base" hangingPunct="0">
        <a:spcBef>
          <a:spcPct val="20000"/>
        </a:spcBef>
        <a:spcAft>
          <a:spcPct val="0"/>
        </a:spcAft>
        <a:buClr>
          <a:srgbClr val="EB5E31"/>
        </a:buClr>
        <a:buFont typeface="Times" pitchFamily="-112" charset="0"/>
        <a:buChar char="•"/>
        <a:defRPr sz="2400">
          <a:solidFill>
            <a:schemeClr val="tx1"/>
          </a:solidFill>
          <a:latin typeface="+mn-lt"/>
          <a:ea typeface="ＭＳ Ｐゴシック" pitchFamily="-109" charset="-128"/>
          <a:cs typeface="ＭＳ Ｐゴシック" pitchFamily="-112" charset="-128"/>
        </a:defRPr>
      </a:lvl4pPr>
      <a:lvl5pPr marL="2057400" indent="-228600" algn="l" rtl="0" eaLnBrk="0" fontAlgn="base" hangingPunct="0">
        <a:spcBef>
          <a:spcPct val="20000"/>
        </a:spcBef>
        <a:spcAft>
          <a:spcPct val="0"/>
        </a:spcAft>
        <a:buClr>
          <a:srgbClr val="EB5E31"/>
        </a:buClr>
        <a:buFont typeface="Times" pitchFamily="-112" charset="0"/>
        <a:buChar char="•"/>
        <a:defRPr sz="2400">
          <a:solidFill>
            <a:schemeClr val="tx1"/>
          </a:solidFill>
          <a:latin typeface="+mn-lt"/>
          <a:ea typeface="ＭＳ Ｐゴシック" pitchFamily="-109" charset="-128"/>
          <a:cs typeface="ＭＳ Ｐゴシック" pitchFamily="-112" charset="-128"/>
        </a:defRPr>
      </a:lvl5pPr>
      <a:lvl6pPr marL="2514600" indent="-228600" algn="l" rtl="0" fontAlgn="base">
        <a:spcBef>
          <a:spcPct val="20000"/>
        </a:spcBef>
        <a:spcAft>
          <a:spcPct val="0"/>
        </a:spcAft>
        <a:buClr>
          <a:schemeClr val="tx2"/>
        </a:buClr>
        <a:buFont typeface="Times" pitchFamily="-109" charset="0"/>
        <a:buChar char="•"/>
        <a:defRPr sz="2400">
          <a:solidFill>
            <a:schemeClr val="tx1"/>
          </a:solidFill>
          <a:latin typeface="+mn-lt"/>
          <a:ea typeface="ＭＳ Ｐゴシック" pitchFamily="-109" charset="-128"/>
        </a:defRPr>
      </a:lvl6pPr>
      <a:lvl7pPr marL="2971800" indent="-228600" algn="l" rtl="0" fontAlgn="base">
        <a:spcBef>
          <a:spcPct val="20000"/>
        </a:spcBef>
        <a:spcAft>
          <a:spcPct val="0"/>
        </a:spcAft>
        <a:buClr>
          <a:schemeClr val="tx2"/>
        </a:buClr>
        <a:buFont typeface="Times" pitchFamily="-109" charset="0"/>
        <a:buChar char="•"/>
        <a:defRPr sz="2400">
          <a:solidFill>
            <a:schemeClr val="tx1"/>
          </a:solidFill>
          <a:latin typeface="+mn-lt"/>
          <a:ea typeface="ＭＳ Ｐゴシック" pitchFamily="-109" charset="-128"/>
        </a:defRPr>
      </a:lvl7pPr>
      <a:lvl8pPr marL="3429000" indent="-228600" algn="l" rtl="0" fontAlgn="base">
        <a:spcBef>
          <a:spcPct val="20000"/>
        </a:spcBef>
        <a:spcAft>
          <a:spcPct val="0"/>
        </a:spcAft>
        <a:buClr>
          <a:schemeClr val="tx2"/>
        </a:buClr>
        <a:buFont typeface="Times" pitchFamily="-109" charset="0"/>
        <a:buChar char="•"/>
        <a:defRPr sz="2400">
          <a:solidFill>
            <a:schemeClr val="tx1"/>
          </a:solidFill>
          <a:latin typeface="+mn-lt"/>
          <a:ea typeface="ＭＳ Ｐゴシック" pitchFamily="-109" charset="-128"/>
        </a:defRPr>
      </a:lvl8pPr>
      <a:lvl9pPr marL="3886200" indent="-228600" algn="l" rtl="0" fontAlgn="base">
        <a:spcBef>
          <a:spcPct val="20000"/>
        </a:spcBef>
        <a:spcAft>
          <a:spcPct val="0"/>
        </a:spcAft>
        <a:buClr>
          <a:schemeClr val="tx2"/>
        </a:buClr>
        <a:buFont typeface="Times" pitchFamily="-109" charset="0"/>
        <a:buChar char="•"/>
        <a:defRPr sz="24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2"/>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 name="T9" fmla="*/ 0 w 1000"/>
              <a:gd name="T10" fmla="*/ 0 h 1000"/>
              <a:gd name="T11" fmla="*/ 1000 w 1000"/>
              <a:gd name="T12" fmla="*/ 1000 h 1000"/>
            </a:gdLst>
            <a:ahLst/>
            <a:cxnLst>
              <a:cxn ang="T6">
                <a:pos x="T0" y="T1"/>
              </a:cxn>
              <a:cxn ang="T7">
                <a:pos x="T2" y="T3"/>
              </a:cxn>
              <a:cxn ang="T8">
                <a:pos x="T4" y="T5"/>
              </a:cxn>
            </a:cxnLst>
            <a:rect l="T9" t="T10" r="T11" b="T12"/>
            <a:pathLst>
              <a:path w="1000" h="1000">
                <a:moveTo>
                  <a:pt x="0" y="1000"/>
                </a:moveTo>
                <a:lnTo>
                  <a:pt x="0" y="0"/>
                </a:lnTo>
                <a:lnTo>
                  <a:pt x="1000" y="0"/>
                </a:lnTo>
              </a:path>
            </a:pathLst>
          </a:custGeom>
          <a:noFill/>
          <a:ln w="25400">
            <a:solidFill>
              <a:srgbClr val="2D3A7B">
                <a:alpha val="30196"/>
              </a:srgbClr>
            </a:solidFill>
            <a:miter lim="800000"/>
            <a:headEnd/>
            <a:tailEnd/>
          </a:ln>
        </p:spPr>
        <p:txBody>
          <a:bodyPr/>
          <a:lstStyle/>
          <a:p>
            <a:pPr fontAlgn="auto">
              <a:spcBef>
                <a:spcPts val="0"/>
              </a:spcBef>
              <a:spcAft>
                <a:spcPts val="0"/>
              </a:spcAft>
            </a:pPr>
            <a:endParaRPr lang="en-US" sz="1800" dirty="0">
              <a:solidFill>
                <a:srgbClr val="000000"/>
              </a:solidFill>
              <a:latin typeface="Times"/>
            </a:endParaRPr>
          </a:p>
        </p:txBody>
      </p:sp>
      <p:sp>
        <p:nvSpPr>
          <p:cNvPr id="5" name="Rectangle 9"/>
          <p:cNvSpPr txBox="1">
            <a:spLocks noChangeArrowheads="1"/>
          </p:cNvSpPr>
          <p:nvPr/>
        </p:nvSpPr>
        <p:spPr bwMode="auto">
          <a:xfrm>
            <a:off x="752475" y="1311275"/>
            <a:ext cx="7740651" cy="2551114"/>
          </a:xfrm>
          <a:prstGeom prst="rect">
            <a:avLst/>
          </a:prstGeom>
          <a:noFill/>
          <a:ln w="9525">
            <a:noFill/>
            <a:miter lim="800000"/>
            <a:headEnd/>
            <a:tailEnd/>
          </a:ln>
        </p:spPr>
        <p:txBody>
          <a:bodyPr anchor="ctr"/>
          <a:lstStyle/>
          <a:p>
            <a:pPr fontAlgn="auto">
              <a:spcBef>
                <a:spcPts val="0"/>
              </a:spcBef>
              <a:spcAft>
                <a:spcPts val="0"/>
              </a:spcAft>
              <a:defRPr/>
            </a:pPr>
            <a:endParaRPr lang="en-US" sz="3000" b="1" dirty="0">
              <a:solidFill>
                <a:srgbClr val="000000"/>
              </a:solidFill>
              <a:latin typeface="Arial Narrow"/>
            </a:endParaRPr>
          </a:p>
          <a:p>
            <a:pPr fontAlgn="auto">
              <a:spcBef>
                <a:spcPts val="0"/>
              </a:spcBef>
              <a:spcAft>
                <a:spcPts val="0"/>
              </a:spcAft>
              <a:defRPr/>
            </a:pPr>
            <a:endParaRPr lang="en-CA" sz="4000" b="1" dirty="0" smtClean="0">
              <a:solidFill>
                <a:srgbClr val="007A87"/>
              </a:solidFill>
              <a:latin typeface="Arial Black" panose="020B0A04020102020204" pitchFamily="34" charset="0"/>
              <a:ea typeface="ＭＳ Ｐゴシック" pitchFamily="-109" charset="-128"/>
              <a:cs typeface="Calibri" pitchFamily="34" charset="0"/>
            </a:endParaRPr>
          </a:p>
          <a:p>
            <a:pPr fontAlgn="auto">
              <a:spcBef>
                <a:spcPts val="0"/>
              </a:spcBef>
              <a:spcAft>
                <a:spcPts val="0"/>
              </a:spcAft>
              <a:defRPr/>
            </a:pPr>
            <a:r>
              <a:rPr lang="en-US" sz="3600" b="1" dirty="0" smtClean="0">
                <a:solidFill>
                  <a:srgbClr val="007A87"/>
                </a:solidFill>
                <a:latin typeface="Arial Narrow" panose="020B0606020202030204" pitchFamily="34" charset="0"/>
              </a:rPr>
              <a:t>Digital </a:t>
            </a:r>
            <a:r>
              <a:rPr lang="en-US" sz="3600" b="1" dirty="0">
                <a:solidFill>
                  <a:srgbClr val="007A87"/>
                </a:solidFill>
                <a:latin typeface="Arial Narrow" panose="020B0606020202030204" pitchFamily="34" charset="0"/>
              </a:rPr>
              <a:t>Readiness Special Grant Program</a:t>
            </a:r>
            <a:endParaRPr lang="en-CA" sz="3600" b="1" i="1" dirty="0">
              <a:solidFill>
                <a:srgbClr val="007A87"/>
              </a:solidFill>
              <a:latin typeface="Arial Narrow" panose="020B0606020202030204" pitchFamily="34" charset="0"/>
            </a:endParaRPr>
          </a:p>
          <a:p>
            <a:pPr algn="r" fontAlgn="auto">
              <a:spcBef>
                <a:spcPts val="0"/>
              </a:spcBef>
              <a:spcAft>
                <a:spcPts val="0"/>
              </a:spcAft>
              <a:defRPr/>
            </a:pPr>
            <a:endParaRPr lang="en-CA" sz="3000" b="1" i="1" dirty="0">
              <a:solidFill>
                <a:srgbClr val="000000"/>
              </a:solidFill>
              <a:latin typeface="Arial Narrow"/>
            </a:endParaRPr>
          </a:p>
          <a:p>
            <a:pPr algn="r" fontAlgn="auto">
              <a:spcBef>
                <a:spcPts val="0"/>
              </a:spcBef>
              <a:spcAft>
                <a:spcPts val="0"/>
              </a:spcAft>
              <a:defRPr/>
            </a:pPr>
            <a:endParaRPr lang="en-CA" sz="3000" b="1" i="1" dirty="0">
              <a:solidFill>
                <a:srgbClr val="000000"/>
              </a:solidFill>
              <a:latin typeface="Arial Narrow"/>
            </a:endParaRPr>
          </a:p>
          <a:p>
            <a:pPr algn="r" fontAlgn="auto">
              <a:spcBef>
                <a:spcPts val="0"/>
              </a:spcBef>
              <a:spcAft>
                <a:spcPts val="0"/>
              </a:spcAft>
              <a:defRPr/>
            </a:pPr>
            <a:endParaRPr lang="en-CA" sz="3000" b="1" i="1" dirty="0">
              <a:solidFill>
                <a:srgbClr val="000000"/>
              </a:solidFill>
              <a:latin typeface="Arial Narrow"/>
            </a:endParaRPr>
          </a:p>
        </p:txBody>
      </p:sp>
      <p:sp>
        <p:nvSpPr>
          <p:cNvPr id="6" name="Line 34"/>
          <p:cNvSpPr>
            <a:spLocks noChangeShapeType="1"/>
          </p:cNvSpPr>
          <p:nvPr/>
        </p:nvSpPr>
        <p:spPr bwMode="auto">
          <a:xfrm>
            <a:off x="1981201" y="3855525"/>
            <a:ext cx="6511925" cy="0"/>
          </a:xfrm>
          <a:prstGeom prst="line">
            <a:avLst/>
          </a:prstGeom>
          <a:noFill/>
          <a:ln w="25400">
            <a:solidFill>
              <a:srgbClr val="2D3A7B">
                <a:alpha val="30196"/>
              </a:srgbClr>
            </a:solidFill>
            <a:round/>
            <a:headEnd/>
            <a:tailEnd/>
          </a:ln>
        </p:spPr>
        <p:txBody>
          <a:bodyPr/>
          <a:lstStyle/>
          <a:p>
            <a:pPr fontAlgn="auto">
              <a:spcBef>
                <a:spcPts val="0"/>
              </a:spcBef>
              <a:spcAft>
                <a:spcPts val="0"/>
              </a:spcAft>
            </a:pPr>
            <a:endParaRPr lang="en-US" sz="1800" dirty="0">
              <a:solidFill>
                <a:srgbClr val="000000"/>
              </a:solidFill>
              <a:latin typeface="Times"/>
            </a:endParaRPr>
          </a:p>
        </p:txBody>
      </p:sp>
      <p:sp>
        <p:nvSpPr>
          <p:cNvPr id="7" name="Rectangle 6"/>
          <p:cNvSpPr txBox="1">
            <a:spLocks noChangeArrowheads="1"/>
          </p:cNvSpPr>
          <p:nvPr/>
        </p:nvSpPr>
        <p:spPr bwMode="auto">
          <a:xfrm>
            <a:off x="609600" y="3862389"/>
            <a:ext cx="7924800" cy="1580065"/>
          </a:xfrm>
          <a:prstGeom prst="rect">
            <a:avLst/>
          </a:prstGeom>
          <a:noFill/>
          <a:ln w="9525">
            <a:noFill/>
            <a:miter lim="800000"/>
            <a:headEnd/>
            <a:tailEnd/>
          </a:ln>
        </p:spPr>
        <p:txBody>
          <a:bodyPr/>
          <a:lstStyle/>
          <a:p>
            <a:pPr algn="r" fontAlgn="auto">
              <a:spcBef>
                <a:spcPts val="0"/>
              </a:spcBef>
              <a:spcAft>
                <a:spcPts val="0"/>
              </a:spcAft>
              <a:defRPr/>
            </a:pPr>
            <a:r>
              <a:rPr lang="en-US" sz="2400" dirty="0">
                <a:solidFill>
                  <a:srgbClr val="007A87"/>
                </a:solidFill>
                <a:latin typeface="Arial Narrow" panose="020B0606020202030204" pitchFamily="34" charset="0"/>
              </a:rPr>
              <a:t>IDCA Conference </a:t>
            </a:r>
          </a:p>
          <a:p>
            <a:pPr algn="r" fontAlgn="auto">
              <a:spcBef>
                <a:spcPts val="0"/>
              </a:spcBef>
              <a:spcAft>
                <a:spcPts val="0"/>
              </a:spcAft>
              <a:defRPr/>
            </a:pPr>
            <a:r>
              <a:rPr lang="en-US" sz="2400" dirty="0">
                <a:solidFill>
                  <a:srgbClr val="007A87"/>
                </a:solidFill>
                <a:latin typeface="Arial Narrow" panose="020B0606020202030204" pitchFamily="34" charset="0"/>
              </a:rPr>
              <a:t>September 12, </a:t>
            </a:r>
            <a:r>
              <a:rPr lang="en-US" sz="2400" dirty="0" smtClean="0">
                <a:solidFill>
                  <a:srgbClr val="007A87"/>
                </a:solidFill>
                <a:latin typeface="Arial Narrow" panose="020B0606020202030204" pitchFamily="34" charset="0"/>
              </a:rPr>
              <a:t>2014</a:t>
            </a:r>
            <a:endParaRPr lang="en-US" sz="2400" dirty="0">
              <a:solidFill>
                <a:srgbClr val="007A87"/>
              </a:solidFill>
              <a:latin typeface="Arial Narrow" panose="020B0606020202030204" pitchFamily="34" charset="0"/>
            </a:endParaRPr>
          </a:p>
          <a:p>
            <a:pPr algn="r" eaLnBrk="0" fontAlgn="auto" hangingPunct="0">
              <a:spcBef>
                <a:spcPts val="0"/>
              </a:spcBef>
              <a:spcAft>
                <a:spcPts val="0"/>
              </a:spcAft>
              <a:buClr>
                <a:srgbClr val="7E9BAA"/>
              </a:buClr>
              <a:defRPr/>
            </a:pPr>
            <a:r>
              <a:rPr lang="en-US" sz="2400" dirty="0" smtClean="0">
                <a:solidFill>
                  <a:srgbClr val="007A87"/>
                </a:solidFill>
                <a:latin typeface="Arial Narrow"/>
              </a:rPr>
              <a:t>Health </a:t>
            </a:r>
            <a:r>
              <a:rPr lang="en-US" sz="2400" dirty="0">
                <a:solidFill>
                  <a:srgbClr val="007A87"/>
                </a:solidFill>
                <a:latin typeface="Arial Narrow"/>
              </a:rPr>
              <a:t>Services Branch</a:t>
            </a:r>
          </a:p>
          <a:p>
            <a:pPr algn="r" eaLnBrk="0" fontAlgn="auto" hangingPunct="0">
              <a:spcBef>
                <a:spcPts val="0"/>
              </a:spcBef>
              <a:spcAft>
                <a:spcPts val="0"/>
              </a:spcAft>
              <a:buClr>
                <a:srgbClr val="7E9BAA"/>
              </a:buClr>
              <a:defRPr/>
            </a:pPr>
            <a:r>
              <a:rPr lang="en-US" sz="2400" dirty="0">
                <a:solidFill>
                  <a:srgbClr val="007A87"/>
                </a:solidFill>
                <a:latin typeface="Arial Narrow"/>
              </a:rPr>
              <a:t>Negotiations and Accountability Management Division</a:t>
            </a:r>
          </a:p>
          <a:p>
            <a:pPr algn="r" fontAlgn="auto">
              <a:spcBef>
                <a:spcPts val="0"/>
              </a:spcBef>
              <a:spcAft>
                <a:spcPts val="0"/>
              </a:spcAft>
              <a:buClr>
                <a:srgbClr val="7E9BAA"/>
              </a:buClr>
              <a:buFont typeface="Times" pitchFamily="-112" charset="0"/>
              <a:buNone/>
              <a:defRPr/>
            </a:pPr>
            <a:endParaRPr lang="en-US" sz="2400" kern="0" dirty="0">
              <a:solidFill>
                <a:srgbClr val="DB541F"/>
              </a:solidFill>
              <a:latin typeface="Arial Narrow"/>
              <a:ea typeface="ＭＳ Ｐゴシック" pitchFamily="-109" charset="-128"/>
              <a:cs typeface="ＭＳ Ｐゴシック" pitchFamily="-109" charset="-128"/>
            </a:endParaRPr>
          </a:p>
        </p:txBody>
      </p:sp>
    </p:spTree>
    <p:extLst>
      <p:ext uri="{BB962C8B-B14F-4D97-AF65-F5344CB8AC3E}">
        <p14:creationId xmlns:p14="http://schemas.microsoft.com/office/powerpoint/2010/main" val="2533151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lvl="2" algn="r" fontAlgn="auto">
              <a:spcBef>
                <a:spcPts val="0"/>
              </a:spcBef>
              <a:spcAft>
                <a:spcPts val="0"/>
              </a:spcAft>
              <a:defRPr/>
            </a:pPr>
            <a:r>
              <a:rPr lang="en-US" sz="1800" b="1" dirty="0">
                <a:solidFill>
                  <a:schemeClr val="bg1">
                    <a:lumMod val="50000"/>
                  </a:schemeClr>
                </a:solidFill>
                <a:latin typeface="Arial" panose="020B0604020202020204" pitchFamily="34" charset="0"/>
                <a:cs typeface="Arial" panose="020B0604020202020204" pitchFamily="34" charset="0"/>
              </a:rPr>
              <a:t>MODIFICATIONS</a:t>
            </a:r>
          </a:p>
          <a:p>
            <a:pPr lvl="2" algn="r" fontAlgn="auto">
              <a:spcBef>
                <a:spcPts val="0"/>
              </a:spcBef>
              <a:spcAft>
                <a:spcPts val="0"/>
              </a:spcAft>
              <a:defRPr/>
            </a:pPr>
            <a:endParaRPr lang="en-US" sz="1800" b="1" dirty="0">
              <a:solidFill>
                <a:schemeClr val="bg1">
                  <a:lumMod val="50000"/>
                </a:schemeClr>
              </a:solidFill>
              <a:latin typeface="Arial" panose="020B0604020202020204" pitchFamily="34" charset="0"/>
              <a:cs typeface="Arial" panose="020B0604020202020204" pitchFamily="34"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10</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ELIGIBILITY/ACCOUNTABILITY</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542988488"/>
              </p:ext>
            </p:extLst>
          </p:nvPr>
        </p:nvGraphicFramePr>
        <p:xfrm>
          <a:off x="774700" y="1055395"/>
          <a:ext cx="7751763" cy="3627120"/>
        </p:xfrm>
        <a:graphic>
          <a:graphicData uri="http://schemas.openxmlformats.org/drawingml/2006/table">
            <a:tbl>
              <a:tblPr/>
              <a:tblGrid>
                <a:gridCol w="7751763"/>
              </a:tblGrid>
              <a:tr h="882069">
                <a:tc>
                  <a:txBody>
                    <a:bodyPr/>
                    <a:lstStyle/>
                    <a:p>
                      <a:r>
                        <a:rPr lang="en-US" sz="2000" b="1" dirty="0" smtClean="0">
                          <a:solidFill>
                            <a:schemeClr val="tx1">
                              <a:lumMod val="75000"/>
                              <a:lumOff val="25000"/>
                            </a:schemeClr>
                          </a:solidFill>
                        </a:rPr>
                        <a:t>Historically,</a:t>
                      </a:r>
                      <a:r>
                        <a:rPr lang="en-US" sz="2000" b="1" baseline="0" dirty="0" smtClean="0">
                          <a:solidFill>
                            <a:schemeClr val="tx1">
                              <a:lumMod val="75000"/>
                              <a:lumOff val="25000"/>
                            </a:schemeClr>
                          </a:solidFill>
                        </a:rPr>
                        <a:t> once applications have been submitted, a portion of the grant remains from the initial allocations. This is due to applications being found ineligible, Licensees failing to submit applications, claims being less than the initial allocations, etc.</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882069">
                <a:tc>
                  <a:txBody>
                    <a:bodyPr/>
                    <a:lstStyle/>
                    <a:p>
                      <a:r>
                        <a:rPr lang="en-US" sz="2000" b="1" baseline="0" dirty="0" smtClean="0">
                          <a:solidFill>
                            <a:schemeClr val="tx1">
                              <a:lumMod val="75000"/>
                              <a:lumOff val="25000"/>
                            </a:schemeClr>
                          </a:solidFill>
                        </a:rPr>
                        <a:t>In order to maximize the impact of the grant, the ministry will explore options for giving priority for any remaining funds to facilities claiming equipment and/or components related to licensed services deemed under-served.</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430094">
                <a:tc>
                  <a:txBody>
                    <a:bodyPr/>
                    <a:lstStyle/>
                    <a:p>
                      <a:r>
                        <a:rPr lang="en-CA" sz="2000" b="1" dirty="0" smtClean="0">
                          <a:solidFill>
                            <a:schemeClr val="tx1">
                              <a:lumMod val="75000"/>
                              <a:lumOff val="25000"/>
                            </a:schemeClr>
                          </a:solidFill>
                        </a:rPr>
                        <a:t>A section will be added on the application, asking facilities to identify which services the eligible equipment supports (e.g. if the equipment is being used for x-ray and/or ultrasound services). </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sp>
        <p:nvSpPr>
          <p:cNvPr id="12" name="Chevron 11"/>
          <p:cNvSpPr/>
          <p:nvPr/>
        </p:nvSpPr>
        <p:spPr>
          <a:xfrm>
            <a:off x="245033" y="2255722"/>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Chevron 17"/>
          <p:cNvSpPr/>
          <p:nvPr/>
        </p:nvSpPr>
        <p:spPr>
          <a:xfrm>
            <a:off x="234826" y="3560761"/>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3807374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lvl="2" algn="r" fontAlgn="auto">
              <a:spcBef>
                <a:spcPts val="0"/>
              </a:spcBef>
              <a:spcAft>
                <a:spcPts val="0"/>
              </a:spcAft>
              <a:defRPr/>
            </a:pPr>
            <a:r>
              <a:rPr lang="en-US" sz="1800" b="1" dirty="0">
                <a:solidFill>
                  <a:schemeClr val="bg1">
                    <a:lumMod val="50000"/>
                  </a:schemeClr>
                </a:solidFill>
                <a:latin typeface="Arial" panose="020B0604020202020204" pitchFamily="34" charset="0"/>
                <a:cs typeface="Arial" panose="020B0604020202020204" pitchFamily="34" charset="0"/>
              </a:rPr>
              <a:t>MODIFICATIONS</a:t>
            </a:r>
          </a:p>
          <a:p>
            <a:pPr lvl="2" algn="r" fontAlgn="auto">
              <a:spcBef>
                <a:spcPts val="0"/>
              </a:spcBef>
              <a:spcAft>
                <a:spcPts val="0"/>
              </a:spcAft>
              <a:defRPr/>
            </a:pPr>
            <a:endParaRPr lang="en-US" sz="1800" b="1" dirty="0">
              <a:solidFill>
                <a:schemeClr val="bg1">
                  <a:lumMod val="50000"/>
                </a:schemeClr>
              </a:solidFill>
              <a:latin typeface="Arial" panose="020B0604020202020204" pitchFamily="34" charset="0"/>
              <a:cs typeface="Arial" panose="020B0604020202020204" pitchFamily="34"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11</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ELIGIBILITY/ACCOUNTABILITY</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523327511"/>
              </p:ext>
            </p:extLst>
          </p:nvPr>
        </p:nvGraphicFramePr>
        <p:xfrm>
          <a:off x="774700" y="1055395"/>
          <a:ext cx="7751763" cy="2953243"/>
        </p:xfrm>
        <a:graphic>
          <a:graphicData uri="http://schemas.openxmlformats.org/drawingml/2006/table">
            <a:tbl>
              <a:tblPr/>
              <a:tblGrid>
                <a:gridCol w="7751763"/>
              </a:tblGrid>
              <a:tr h="1567372">
                <a:tc>
                  <a:txBody>
                    <a:bodyPr/>
                    <a:lstStyle/>
                    <a:p>
                      <a:r>
                        <a:rPr lang="en-CA" sz="2000" i="1" dirty="0" smtClean="0">
                          <a:solidFill>
                            <a:schemeClr val="tx1">
                              <a:lumMod val="75000"/>
                              <a:lumOff val="25000"/>
                            </a:schemeClr>
                          </a:solidFill>
                        </a:rPr>
                        <a:t>Leasing</a:t>
                      </a:r>
                      <a:r>
                        <a:rPr lang="en-CA" sz="2000" i="1" baseline="0" dirty="0" smtClean="0">
                          <a:solidFill>
                            <a:schemeClr val="tx1">
                              <a:lumMod val="75000"/>
                              <a:lumOff val="25000"/>
                            </a:schemeClr>
                          </a:solidFill>
                        </a:rPr>
                        <a:t> equipment </a:t>
                      </a:r>
                      <a:r>
                        <a:rPr lang="en-CA" sz="2000" b="1" dirty="0" smtClean="0">
                          <a:solidFill>
                            <a:schemeClr val="tx1">
                              <a:lumMod val="75000"/>
                              <a:lumOff val="25000"/>
                            </a:schemeClr>
                          </a:solidFill>
                        </a:rPr>
                        <a:t>– Due</a:t>
                      </a:r>
                      <a:r>
                        <a:rPr lang="en-CA" sz="2000" b="1" baseline="0" dirty="0" smtClean="0">
                          <a:solidFill>
                            <a:schemeClr val="tx1">
                              <a:lumMod val="75000"/>
                              <a:lumOff val="25000"/>
                            </a:schemeClr>
                          </a:solidFill>
                        </a:rPr>
                        <a:t> to the large costs associated with equipment, some facilities would prefer to lease equipment over time to avoid large one-time costs. Currently, multi-year leasing is not allowed under eligibility criteria. </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1385871">
                <a:tc>
                  <a:txBody>
                    <a:bodyPr/>
                    <a:lstStyle/>
                    <a:p>
                      <a:r>
                        <a:rPr lang="en-US" sz="2000" b="1" baseline="0" dirty="0" smtClean="0">
                          <a:solidFill>
                            <a:schemeClr val="tx1">
                              <a:lumMod val="75000"/>
                              <a:lumOff val="25000"/>
                            </a:schemeClr>
                          </a:solidFill>
                        </a:rPr>
                        <a:t>Adapt t</a:t>
                      </a:r>
                      <a:r>
                        <a:rPr lang="en-US" sz="2000" b="1" dirty="0" smtClean="0">
                          <a:solidFill>
                            <a:schemeClr val="tx1">
                              <a:lumMod val="75000"/>
                              <a:lumOff val="25000"/>
                            </a:schemeClr>
                          </a:solidFill>
                        </a:rPr>
                        <a:t>he current eligibility criteria</a:t>
                      </a:r>
                      <a:r>
                        <a:rPr lang="en-US" sz="2000" b="1" baseline="0" dirty="0" smtClean="0">
                          <a:solidFill>
                            <a:schemeClr val="tx1">
                              <a:lumMod val="75000"/>
                              <a:lumOff val="25000"/>
                            </a:schemeClr>
                          </a:solidFill>
                        </a:rPr>
                        <a:t>  to allow facilities to claim leased equipment on a year-by-year basis, as appropriate. Applicants should be aware that there is no guarantee of continued funding in future years for payments related to the leased equipment. </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sp>
        <p:nvSpPr>
          <p:cNvPr id="12" name="Chevron 11"/>
          <p:cNvSpPr/>
          <p:nvPr/>
        </p:nvSpPr>
        <p:spPr>
          <a:xfrm>
            <a:off x="234826" y="2498457"/>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120988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lvl="2" algn="r" fontAlgn="auto">
              <a:spcBef>
                <a:spcPts val="0"/>
              </a:spcBef>
              <a:spcAft>
                <a:spcPts val="0"/>
              </a:spcAft>
              <a:defRPr/>
            </a:pPr>
            <a:r>
              <a:rPr lang="en-US" sz="1800" b="1" dirty="0">
                <a:solidFill>
                  <a:schemeClr val="bg1">
                    <a:lumMod val="50000"/>
                  </a:schemeClr>
                </a:solidFill>
                <a:latin typeface="Arial" panose="020B0604020202020204" pitchFamily="34" charset="0"/>
                <a:cs typeface="Arial" panose="020B0604020202020204" pitchFamily="34" charset="0"/>
              </a:rPr>
              <a:t>MODIFICATIONS</a:t>
            </a:r>
          </a:p>
          <a:p>
            <a:pPr lvl="2" algn="r" fontAlgn="auto">
              <a:spcBef>
                <a:spcPts val="0"/>
              </a:spcBef>
              <a:spcAft>
                <a:spcPts val="0"/>
              </a:spcAft>
              <a:defRPr/>
            </a:pPr>
            <a:endParaRPr lang="en-US" sz="1800" b="1" dirty="0">
              <a:solidFill>
                <a:schemeClr val="bg1">
                  <a:lumMod val="50000"/>
                </a:schemeClr>
              </a:solidFill>
              <a:latin typeface="Arial" panose="020B0604020202020204" pitchFamily="34" charset="0"/>
              <a:cs typeface="Arial" panose="020B0604020202020204" pitchFamily="34"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12</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COMMUNICATIONS</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3392507700"/>
              </p:ext>
            </p:extLst>
          </p:nvPr>
        </p:nvGraphicFramePr>
        <p:xfrm>
          <a:off x="774700" y="1082690"/>
          <a:ext cx="7751763" cy="3571197"/>
        </p:xfrm>
        <a:graphic>
          <a:graphicData uri="http://schemas.openxmlformats.org/drawingml/2006/table">
            <a:tbl>
              <a:tblPr/>
              <a:tblGrid>
                <a:gridCol w="7751763"/>
              </a:tblGrid>
              <a:tr h="731520">
                <a:tc>
                  <a:txBody>
                    <a:bodyPr/>
                    <a:lstStyle/>
                    <a:p>
                      <a:r>
                        <a:rPr lang="en-CA" sz="2000" b="1" i="0" dirty="0" smtClean="0">
                          <a:solidFill>
                            <a:schemeClr val="tx1">
                              <a:lumMod val="75000"/>
                              <a:lumOff val="25000"/>
                            </a:schemeClr>
                          </a:solidFill>
                        </a:rPr>
                        <a:t>Applicants</a:t>
                      </a:r>
                      <a:r>
                        <a:rPr lang="en-CA" sz="2000" b="1" i="0" baseline="0" dirty="0" smtClean="0">
                          <a:solidFill>
                            <a:schemeClr val="tx1">
                              <a:lumMod val="75000"/>
                              <a:lumOff val="25000"/>
                            </a:schemeClr>
                          </a:solidFill>
                        </a:rPr>
                        <a:t> had difficulty determining </a:t>
                      </a:r>
                      <a:r>
                        <a:rPr lang="en-CA" sz="2000" b="1" i="0" dirty="0" smtClean="0">
                          <a:solidFill>
                            <a:schemeClr val="tx1">
                              <a:lumMod val="75000"/>
                              <a:lumOff val="25000"/>
                            </a:schemeClr>
                          </a:solidFill>
                        </a:rPr>
                        <a:t>which claims would</a:t>
                      </a:r>
                      <a:r>
                        <a:rPr lang="en-CA" sz="2000" b="1" i="0" baseline="0" dirty="0" smtClean="0">
                          <a:solidFill>
                            <a:schemeClr val="tx1">
                              <a:lumMod val="75000"/>
                              <a:lumOff val="25000"/>
                            </a:schemeClr>
                          </a:solidFill>
                        </a:rPr>
                        <a:t> be eligible for the grant. Several types of equipment that were ineligible were submitted, such as:</a:t>
                      </a:r>
                      <a:endParaRPr lang="en-CA" sz="2000" b="1" i="0" dirty="0" smtClean="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2565357">
                <a:tc>
                  <a:txBody>
                    <a:bodyPr/>
                    <a:lstStyle/>
                    <a:p>
                      <a:pPr marL="285750" lvl="0" indent="-285750">
                        <a:buFont typeface="Arial" panose="020B0604020202020204" pitchFamily="34" charset="0"/>
                        <a:buChar char="•"/>
                      </a:pPr>
                      <a:r>
                        <a:rPr lang="en-CA" sz="2000" b="1" dirty="0" smtClean="0">
                          <a:solidFill>
                            <a:schemeClr val="tx1">
                              <a:lumMod val="75000"/>
                              <a:lumOff val="25000"/>
                            </a:schemeClr>
                          </a:solidFill>
                        </a:rPr>
                        <a:t>Transducers (probes) and generators</a:t>
                      </a:r>
                    </a:p>
                    <a:p>
                      <a:pPr marL="285750" lvl="0" indent="-285750">
                        <a:buFont typeface="Arial" panose="020B0604020202020204" pitchFamily="34" charset="0"/>
                        <a:buChar char="•"/>
                      </a:pPr>
                      <a:r>
                        <a:rPr lang="en-CA" sz="2000" b="1" dirty="0" smtClean="0">
                          <a:solidFill>
                            <a:schemeClr val="tx1">
                              <a:lumMod val="75000"/>
                              <a:lumOff val="25000"/>
                            </a:schemeClr>
                          </a:solidFill>
                        </a:rPr>
                        <a:t>Training, travel and installation</a:t>
                      </a:r>
                    </a:p>
                    <a:p>
                      <a:pPr marL="285750" lvl="0" indent="-285750">
                        <a:buFont typeface="Arial" panose="020B0604020202020204" pitchFamily="34" charset="0"/>
                        <a:buChar char="•"/>
                      </a:pPr>
                      <a:r>
                        <a:rPr lang="en-CA" sz="2000" b="1" dirty="0" smtClean="0">
                          <a:solidFill>
                            <a:schemeClr val="tx1">
                              <a:lumMod val="75000"/>
                              <a:lumOff val="25000"/>
                            </a:schemeClr>
                          </a:solidFill>
                        </a:rPr>
                        <a:t>Invoices for used/refurbished machines</a:t>
                      </a:r>
                    </a:p>
                    <a:p>
                      <a:pPr marL="285750" lvl="0" indent="-285750">
                        <a:buFont typeface="Arial" panose="020B0604020202020204" pitchFamily="34" charset="0"/>
                        <a:buChar char="•"/>
                      </a:pPr>
                      <a:r>
                        <a:rPr lang="en-CA" sz="2000" b="1" dirty="0" smtClean="0">
                          <a:solidFill>
                            <a:schemeClr val="tx1">
                              <a:lumMod val="75000"/>
                              <a:lumOff val="25000"/>
                            </a:schemeClr>
                          </a:solidFill>
                        </a:rPr>
                        <a:t>Cash register receipts in lieu of invoices</a:t>
                      </a:r>
                    </a:p>
                    <a:p>
                      <a:pPr marL="285750" lvl="0" indent="-285750">
                        <a:buFont typeface="Arial" panose="020B0604020202020204" pitchFamily="34" charset="0"/>
                        <a:buChar char="•"/>
                      </a:pPr>
                      <a:r>
                        <a:rPr lang="en-CA" sz="2000" b="1" dirty="0" smtClean="0">
                          <a:solidFill>
                            <a:schemeClr val="tx1">
                              <a:lumMod val="75000"/>
                              <a:lumOff val="25000"/>
                            </a:schemeClr>
                          </a:solidFill>
                        </a:rPr>
                        <a:t>“Ship to” locations other than the facility location were on the invoices</a:t>
                      </a:r>
                    </a:p>
                    <a:p>
                      <a:pPr marL="285750" lvl="0" indent="-285750">
                        <a:buFont typeface="Arial" panose="020B0604020202020204" pitchFamily="34" charset="0"/>
                        <a:buChar char="•"/>
                      </a:pPr>
                      <a:r>
                        <a:rPr lang="en-CA" sz="2000" b="1" dirty="0" smtClean="0">
                          <a:solidFill>
                            <a:schemeClr val="tx1">
                              <a:lumMod val="75000"/>
                              <a:lumOff val="25000"/>
                            </a:schemeClr>
                          </a:solidFill>
                        </a:rPr>
                        <a:t>Unsigned quotes</a:t>
                      </a:r>
                    </a:p>
                    <a:p>
                      <a:pPr marL="285750" lvl="0" indent="-285750">
                        <a:buFont typeface="Arial" panose="020B0604020202020204" pitchFamily="34" charset="0"/>
                        <a:buChar char="•"/>
                      </a:pPr>
                      <a:r>
                        <a:rPr lang="en-CA" sz="2000" b="1" dirty="0" smtClean="0">
                          <a:solidFill>
                            <a:schemeClr val="tx1">
                              <a:lumMod val="75000"/>
                              <a:lumOff val="25000"/>
                            </a:schemeClr>
                          </a:solidFill>
                        </a:rPr>
                        <a:t>Invoices dated prior to April 1, 2013</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14958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lvl="2" algn="r" fontAlgn="auto">
              <a:spcBef>
                <a:spcPts val="0"/>
              </a:spcBef>
              <a:spcAft>
                <a:spcPts val="0"/>
              </a:spcAft>
              <a:defRPr/>
            </a:pPr>
            <a:r>
              <a:rPr lang="en-US" sz="1800" b="1" dirty="0">
                <a:solidFill>
                  <a:schemeClr val="bg1">
                    <a:lumMod val="50000"/>
                  </a:schemeClr>
                </a:solidFill>
                <a:latin typeface="Arial" panose="020B0604020202020204" pitchFamily="34" charset="0"/>
                <a:cs typeface="Arial" panose="020B0604020202020204" pitchFamily="34" charset="0"/>
              </a:rPr>
              <a:t>MODIFICATIONS</a:t>
            </a:r>
          </a:p>
          <a:p>
            <a:pPr lvl="2" algn="r" fontAlgn="auto">
              <a:spcBef>
                <a:spcPts val="0"/>
              </a:spcBef>
              <a:spcAft>
                <a:spcPts val="0"/>
              </a:spcAft>
              <a:defRPr/>
            </a:pPr>
            <a:endParaRPr lang="en-US" sz="1800" b="1" dirty="0">
              <a:solidFill>
                <a:schemeClr val="bg1">
                  <a:lumMod val="50000"/>
                </a:schemeClr>
              </a:solidFill>
              <a:latin typeface="Arial" panose="020B0604020202020204" pitchFamily="34" charset="0"/>
              <a:cs typeface="Arial" panose="020B0604020202020204" pitchFamily="34"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13</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COMMUNICATIONS</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2571959678"/>
              </p:ext>
            </p:extLst>
          </p:nvPr>
        </p:nvGraphicFramePr>
        <p:xfrm>
          <a:off x="774700" y="1055395"/>
          <a:ext cx="7751763" cy="4529500"/>
        </p:xfrm>
        <a:graphic>
          <a:graphicData uri="http://schemas.openxmlformats.org/drawingml/2006/table">
            <a:tbl>
              <a:tblPr/>
              <a:tblGrid>
                <a:gridCol w="7751763"/>
              </a:tblGrid>
              <a:tr h="882069">
                <a:tc>
                  <a:txBody>
                    <a:bodyPr/>
                    <a:lstStyle/>
                    <a:p>
                      <a:r>
                        <a:rPr lang="en-CA" sz="2000" b="1" i="0" dirty="0" smtClean="0">
                          <a:solidFill>
                            <a:schemeClr val="tx1">
                              <a:lumMod val="75000"/>
                              <a:lumOff val="25000"/>
                            </a:schemeClr>
                          </a:solidFill>
                        </a:rPr>
                        <a:t>The IHF program will increase the</a:t>
                      </a:r>
                      <a:r>
                        <a:rPr lang="en-CA" sz="2000" b="1" i="0" baseline="0" dirty="0" smtClean="0">
                          <a:solidFill>
                            <a:schemeClr val="tx1">
                              <a:lumMod val="75000"/>
                              <a:lumOff val="25000"/>
                            </a:schemeClr>
                          </a:solidFill>
                        </a:rPr>
                        <a:t> amount of information it provides to applicants </a:t>
                      </a:r>
                      <a:r>
                        <a:rPr lang="en-CA" sz="2000" b="1" i="0" dirty="0" smtClean="0">
                          <a:solidFill>
                            <a:schemeClr val="tx1">
                              <a:lumMod val="75000"/>
                              <a:lumOff val="25000"/>
                            </a:schemeClr>
                          </a:solidFill>
                        </a:rPr>
                        <a:t>through a communication strategy. </a:t>
                      </a:r>
                      <a:endParaRPr lang="en-CA" sz="2000" b="1" i="0"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1940551">
                <a:tc>
                  <a:txBody>
                    <a:bodyPr/>
                    <a:lstStyle/>
                    <a:p>
                      <a:r>
                        <a:rPr lang="en-CA" sz="2000" b="1" dirty="0" smtClean="0">
                          <a:solidFill>
                            <a:schemeClr val="tx1">
                              <a:lumMod val="75000"/>
                              <a:lumOff val="25000"/>
                            </a:schemeClr>
                          </a:solidFill>
                        </a:rPr>
                        <a:t>A sheet of auxiliary instructions will be attached to the application based on the lessons learned over the past two years. It will not form part of the legal agreement but would accompany it to </a:t>
                      </a:r>
                      <a:r>
                        <a:rPr lang="en-CA" sz="2000" b="1" baseline="0" dirty="0" smtClean="0">
                          <a:solidFill>
                            <a:schemeClr val="tx1">
                              <a:lumMod val="75000"/>
                              <a:lumOff val="25000"/>
                            </a:schemeClr>
                          </a:solidFill>
                        </a:rPr>
                        <a:t>assist applicants in avoiding</a:t>
                      </a:r>
                      <a:r>
                        <a:rPr lang="en-CA" sz="2000" b="1" dirty="0" smtClean="0">
                          <a:solidFill>
                            <a:schemeClr val="tx1">
                              <a:lumMod val="75000"/>
                              <a:lumOff val="25000"/>
                            </a:schemeClr>
                          </a:solidFill>
                        </a:rPr>
                        <a:t> commonly made mistakes. It will include: a summary of changes made to the 2014/15 program, and a checklist that allows applicants to “check off” requirements prior to submission.</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430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000" b="1" dirty="0" smtClean="0">
                          <a:solidFill>
                            <a:schemeClr val="tx1">
                              <a:lumMod val="75000"/>
                              <a:lumOff val="25000"/>
                            </a:schemeClr>
                          </a:solidFill>
                        </a:rPr>
                        <a:t>A</a:t>
                      </a:r>
                      <a:r>
                        <a:rPr lang="en-CA" sz="2000" b="1" baseline="0" dirty="0" smtClean="0">
                          <a:solidFill>
                            <a:schemeClr val="tx1">
                              <a:lumMod val="75000"/>
                              <a:lumOff val="25000"/>
                            </a:schemeClr>
                          </a:solidFill>
                        </a:rPr>
                        <a:t> </a:t>
                      </a:r>
                      <a:r>
                        <a:rPr lang="en-CA" sz="2000" b="1" dirty="0" smtClean="0">
                          <a:solidFill>
                            <a:schemeClr val="tx1">
                              <a:lumMod val="75000"/>
                              <a:lumOff val="25000"/>
                            </a:schemeClr>
                          </a:solidFill>
                        </a:rPr>
                        <a:t>completed application will be made available on the IHF website</a:t>
                      </a:r>
                      <a:r>
                        <a:rPr lang="en-CA" sz="2000" b="1" baseline="0" dirty="0" smtClean="0">
                          <a:solidFill>
                            <a:schemeClr val="tx1">
                              <a:lumMod val="75000"/>
                              <a:lumOff val="25000"/>
                            </a:schemeClr>
                          </a:solidFill>
                        </a:rPr>
                        <a:t> to be used as an example and guide. </a:t>
                      </a:r>
                      <a:endParaRPr lang="en-CA" sz="2000" b="1" dirty="0" smtClean="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8820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000" b="1" dirty="0" smtClean="0">
                          <a:solidFill>
                            <a:schemeClr val="tx1">
                              <a:lumMod val="75000"/>
                              <a:lumOff val="25000"/>
                            </a:schemeClr>
                          </a:solidFill>
                        </a:rPr>
                        <a:t>Webinar(s) will be held in November</a:t>
                      </a:r>
                      <a:r>
                        <a:rPr lang="en-CA" sz="2000" b="1" baseline="0" dirty="0" smtClean="0">
                          <a:solidFill>
                            <a:schemeClr val="tx1">
                              <a:lumMod val="75000"/>
                              <a:lumOff val="25000"/>
                            </a:schemeClr>
                          </a:solidFill>
                        </a:rPr>
                        <a:t> </a:t>
                      </a:r>
                      <a:r>
                        <a:rPr lang="en-CA" sz="2000" b="1" dirty="0" smtClean="0">
                          <a:solidFill>
                            <a:schemeClr val="tx1">
                              <a:lumMod val="75000"/>
                              <a:lumOff val="25000"/>
                            </a:schemeClr>
                          </a:solidFill>
                        </a:rPr>
                        <a:t>to provide verbal and visual education on common issues such as meeting eligibility criteria, documenting invoices, and submitting applications successfully.</a:t>
                      </a: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sp>
        <p:nvSpPr>
          <p:cNvPr id="12" name="Chevron 11"/>
          <p:cNvSpPr/>
          <p:nvPr/>
        </p:nvSpPr>
        <p:spPr>
          <a:xfrm>
            <a:off x="234826" y="3769974"/>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3" name="Chevron 12"/>
          <p:cNvSpPr/>
          <p:nvPr/>
        </p:nvSpPr>
        <p:spPr>
          <a:xfrm>
            <a:off x="231385" y="1834336"/>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Chevron 17"/>
          <p:cNvSpPr/>
          <p:nvPr/>
        </p:nvSpPr>
        <p:spPr>
          <a:xfrm>
            <a:off x="255713" y="4496425"/>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1749384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algn="r"/>
            <a:r>
              <a:rPr lang="en-US" sz="1800" b="1" dirty="0" smtClean="0">
                <a:solidFill>
                  <a:prstClr val="white">
                    <a:lumMod val="50000"/>
                  </a:prstClr>
                </a:solidFill>
                <a:latin typeface="Arial" charset="0"/>
              </a:rPr>
              <a:t>SUMMARY</a:t>
            </a:r>
            <a:endParaRPr lang="en-US" sz="1800" b="1" dirty="0">
              <a:solidFill>
                <a:prstClr val="white">
                  <a:lumMod val="50000"/>
                </a:prstClr>
              </a:solidFill>
              <a:latin typeface="Arial"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14</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TIMELINE</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49898333"/>
              </p:ext>
            </p:extLst>
          </p:nvPr>
        </p:nvGraphicFramePr>
        <p:xfrm>
          <a:off x="368490" y="1046922"/>
          <a:ext cx="8409900" cy="4542505"/>
        </p:xfrm>
        <a:graphic>
          <a:graphicData uri="http://schemas.openxmlformats.org/drawingml/2006/table">
            <a:tbl>
              <a:tblPr firstRow="1" bandRow="1">
                <a:tableStyleId>{5C22544A-7EE6-4342-B048-85BDC9FD1C3A}</a:tableStyleId>
              </a:tblPr>
              <a:tblGrid>
                <a:gridCol w="1232436"/>
                <a:gridCol w="7177464"/>
              </a:tblGrid>
              <a:tr h="3362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schemeClr>
                          </a:solidFill>
                          <a:latin typeface="Arial" panose="020B0604020202020204" pitchFamily="34" charset="0"/>
                          <a:cs typeface="Arial" panose="020B0604020202020204" pitchFamily="34" charset="0"/>
                        </a:rPr>
                        <a:t>April</a:t>
                      </a:r>
                      <a:r>
                        <a:rPr lang="en-US" sz="1600" b="1" baseline="0" dirty="0" smtClean="0">
                          <a:solidFill>
                            <a:schemeClr val="bg1">
                              <a:lumMod val="85000"/>
                            </a:schemeClr>
                          </a:solidFill>
                          <a:latin typeface="Arial" panose="020B0604020202020204" pitchFamily="34" charset="0"/>
                          <a:cs typeface="Arial" panose="020B0604020202020204" pitchFamily="34" charset="0"/>
                        </a:rPr>
                        <a:t> ‘14</a:t>
                      </a:r>
                      <a:endParaRPr lang="en-CA" sz="1600" b="1" dirty="0" smtClean="0">
                        <a:solidFill>
                          <a:schemeClr val="bg1">
                            <a:lumMod val="8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A87"/>
                    </a:solidFill>
                  </a:tcPr>
                </a:tc>
                <a:tc>
                  <a:txBody>
                    <a:bodyPr/>
                    <a:lstStyle/>
                    <a:p>
                      <a:pPr marL="285750" lvl="0" indent="-285750">
                        <a:buFont typeface="Arial" panose="020B0604020202020204" pitchFamily="34" charset="0"/>
                        <a:buChar cha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Start of purchase period for eligible equipment</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26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schemeClr>
                          </a:solidFill>
                          <a:latin typeface="Arial" panose="020B0604020202020204" pitchFamily="34" charset="0"/>
                          <a:cs typeface="Arial" panose="020B0604020202020204" pitchFamily="34" charset="0"/>
                        </a:rPr>
                        <a:t>Oct ‘14</a:t>
                      </a:r>
                      <a:endParaRPr lang="en-CA" sz="1600" b="1" dirty="0" smtClean="0">
                        <a:solidFill>
                          <a:schemeClr val="bg1">
                            <a:lumMod val="8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A87"/>
                    </a:solidFill>
                  </a:tcPr>
                </a:tc>
                <a:tc>
                  <a:txBody>
                    <a:bodyPr/>
                    <a:lstStyle/>
                    <a:p>
                      <a:pPr marL="285750" lvl="0" indent="-285750">
                        <a:buFont typeface="Arial" panose="020B0604020202020204" pitchFamily="34" charset="0"/>
                        <a:buChar cha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Fee-for-service billings complete</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Initial letters and applications sent to licencees</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26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schemeClr>
                          </a:solidFill>
                          <a:latin typeface="Arial" panose="020B0604020202020204" pitchFamily="34" charset="0"/>
                          <a:cs typeface="Arial" panose="020B0604020202020204" pitchFamily="34" charset="0"/>
                        </a:rPr>
                        <a:t>Nov ‘14</a:t>
                      </a:r>
                      <a:endParaRPr lang="en-CA" sz="1600" b="1" dirty="0" smtClean="0">
                        <a:solidFill>
                          <a:schemeClr val="bg1">
                            <a:lumMod val="85000"/>
                          </a:schemeClr>
                        </a:solidFill>
                        <a:latin typeface="Arial" panose="020B0604020202020204" pitchFamily="34" charset="0"/>
                        <a:cs typeface="Arial" panose="020B0604020202020204" pitchFamily="34" charset="0"/>
                      </a:endParaRPr>
                    </a:p>
                    <a:p>
                      <a:pPr algn="ctr"/>
                      <a:endParaRPr lang="en-CA" sz="1600" b="1" dirty="0">
                        <a:solidFill>
                          <a:schemeClr val="bg1">
                            <a:lumMod val="8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A87"/>
                    </a:solidFill>
                  </a:tcPr>
                </a:tc>
                <a:tc>
                  <a:txBody>
                    <a:bodyPr/>
                    <a:lstStyle/>
                    <a:p>
                      <a:pPr marL="285750" lvl="0" indent="-285750">
                        <a:buFont typeface="Arial" panose="020B0604020202020204" pitchFamily="34" charset="0"/>
                        <a:buChar cha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Webinar #1 released (within first week)</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Webinar #2 released (within last week)</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26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schemeClr>
                          </a:solidFill>
                          <a:latin typeface="Arial" panose="020B0604020202020204" pitchFamily="34" charset="0"/>
                          <a:cs typeface="Arial" panose="020B0604020202020204" pitchFamily="34" charset="0"/>
                        </a:rPr>
                        <a:t>Dec ‘14</a:t>
                      </a:r>
                      <a:endParaRPr lang="en-CA" sz="1600" b="1" dirty="0" smtClean="0">
                        <a:solidFill>
                          <a:schemeClr val="bg1">
                            <a:lumMod val="85000"/>
                          </a:schemeClr>
                        </a:solidFill>
                        <a:latin typeface="Arial" panose="020B0604020202020204" pitchFamily="34" charset="0"/>
                        <a:cs typeface="Arial" panose="020B0604020202020204" pitchFamily="34" charset="0"/>
                      </a:endParaRPr>
                    </a:p>
                    <a:p>
                      <a:pPr algn="ctr"/>
                      <a:endParaRPr lang="en-CA" sz="1600" b="1" dirty="0">
                        <a:solidFill>
                          <a:schemeClr val="bg1">
                            <a:lumMod val="8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A87"/>
                    </a:solidFill>
                  </a:tcPr>
                </a:tc>
                <a:tc>
                  <a:txBody>
                    <a:bodyPr/>
                    <a:lstStyle/>
                    <a:p>
                      <a:pPr marL="285750" lvl="0" indent="-285750">
                        <a:buFont typeface="Arial" panose="020B0604020202020204" pitchFamily="34" charset="0"/>
                        <a:buChar cha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Dec 15: Preliminary deadline for applications</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Dec 15 - Jan 15: IHFP</a:t>
                      </a:r>
                      <a:r>
                        <a:rPr lang="en-US" sz="1600" b="1" baseline="0" dirty="0" smtClean="0">
                          <a:solidFill>
                            <a:schemeClr val="tx1">
                              <a:lumMod val="75000"/>
                              <a:lumOff val="25000"/>
                            </a:schemeClr>
                          </a:solidFill>
                          <a:latin typeface="Arial" panose="020B0604020202020204" pitchFamily="34"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reviews applications and provides feedback</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67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schemeClr>
                          </a:solidFill>
                          <a:latin typeface="Arial" panose="020B0604020202020204" pitchFamily="34" charset="0"/>
                          <a:cs typeface="Arial" panose="020B0604020202020204" pitchFamily="34" charset="0"/>
                        </a:rPr>
                        <a:t>Jan ’15</a:t>
                      </a:r>
                      <a:endParaRPr lang="en-CA" sz="1600" b="1" dirty="0">
                        <a:solidFill>
                          <a:schemeClr val="bg1">
                            <a:lumMod val="8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A87"/>
                    </a:solidFill>
                  </a:tcPr>
                </a:tc>
                <a:tc>
                  <a:txBody>
                    <a:bodyPr/>
                    <a:lstStyle/>
                    <a:p>
                      <a:pPr marL="285750" lvl="0" indent="-285750">
                        <a:buFont typeface="Arial" panose="020B0604020202020204" pitchFamily="34" charset="0"/>
                        <a:buChar cha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Jan 15: Final deadline for</a:t>
                      </a:r>
                      <a:r>
                        <a:rPr lang="en-US" sz="1600" b="1" baseline="0" dirty="0" smtClean="0">
                          <a:solidFill>
                            <a:schemeClr val="tx1">
                              <a:lumMod val="75000"/>
                              <a:lumOff val="25000"/>
                            </a:schemeClr>
                          </a:solidFill>
                          <a:latin typeface="Arial" panose="020B0604020202020204" pitchFamily="34" charset="0"/>
                          <a:cs typeface="Arial" panose="020B0604020202020204" pitchFamily="34" charset="0"/>
                        </a:rPr>
                        <a:t> revised and all other applications</a:t>
                      </a:r>
                    </a:p>
                    <a:p>
                      <a:pPr marL="285750" lvl="0" indent="-285750">
                        <a:buFont typeface="Arial" panose="020B0604020202020204" pitchFamily="34" charset="0"/>
                        <a:buChar char="•"/>
                      </a:pPr>
                      <a:r>
                        <a:rPr lang="en-US" sz="1600" b="1" baseline="0" dirty="0" smtClean="0">
                          <a:solidFill>
                            <a:schemeClr val="tx1">
                              <a:lumMod val="75000"/>
                              <a:lumOff val="25000"/>
                            </a:schemeClr>
                          </a:solidFill>
                          <a:latin typeface="Arial" panose="020B0604020202020204" pitchFamily="34" charset="0"/>
                          <a:cs typeface="Arial" panose="020B0604020202020204" pitchFamily="34" charset="0"/>
                        </a:rPr>
                        <a:t>Jan 15: End of purchase period for eligible equipment</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53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schemeClr>
                          </a:solidFill>
                          <a:latin typeface="Arial" panose="020B0604020202020204" pitchFamily="34" charset="0"/>
                          <a:cs typeface="Arial" panose="020B0604020202020204" pitchFamily="34" charset="0"/>
                        </a:rPr>
                        <a:t>Feb ’15</a:t>
                      </a:r>
                      <a:endParaRPr lang="en-CA" sz="1600" b="1" dirty="0" smtClean="0">
                        <a:solidFill>
                          <a:schemeClr val="bg1">
                            <a:lumMod val="8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A87"/>
                    </a:solid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IHFP processing applications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Mid-February: submit payment file for approval</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265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lumMod val="85000"/>
                            </a:schemeClr>
                          </a:solidFill>
                          <a:latin typeface="Arial" panose="020B0604020202020204" pitchFamily="34" charset="0"/>
                          <a:cs typeface="Arial" panose="020B0604020202020204" pitchFamily="34" charset="0"/>
                        </a:rPr>
                        <a:t>March ’15</a:t>
                      </a:r>
                      <a:endParaRPr lang="en-CA" sz="1600" b="1" dirty="0" smtClean="0">
                        <a:solidFill>
                          <a:schemeClr val="bg1">
                            <a:lumMod val="85000"/>
                          </a:schemeClr>
                        </a:solidFill>
                        <a:latin typeface="Arial" panose="020B0604020202020204" pitchFamily="34" charset="0"/>
                        <a:cs typeface="Arial" panose="020B0604020202020204" pitchFamily="34" charset="0"/>
                      </a:endParaRPr>
                    </a:p>
                    <a:p>
                      <a:pPr algn="ctr"/>
                      <a:endParaRPr lang="en-CA" sz="1600" b="1" dirty="0">
                        <a:solidFill>
                          <a:schemeClr val="bg1">
                            <a:lumMod val="8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007A87"/>
                    </a:solid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Release denial</a:t>
                      </a:r>
                      <a:r>
                        <a:rPr lang="en-US" sz="1600" b="1" baseline="0" dirty="0" smtClean="0">
                          <a:solidFill>
                            <a:schemeClr val="tx1">
                              <a:lumMod val="75000"/>
                              <a:lumOff val="25000"/>
                            </a:schemeClr>
                          </a:solidFill>
                          <a:latin typeface="Arial" panose="020B0604020202020204" pitchFamily="34"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letters as appropriate</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Release letters stating allocations for eligible facilities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Eligible equipment must be delivered by March 31</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Payment on March</a:t>
                      </a:r>
                      <a:r>
                        <a:rPr lang="en-US" sz="1600" b="1" baseline="0" dirty="0" smtClean="0">
                          <a:solidFill>
                            <a:schemeClr val="tx1">
                              <a:lumMod val="75000"/>
                              <a:lumOff val="25000"/>
                            </a:schemeClr>
                          </a:solidFill>
                          <a:latin typeface="Arial" panose="020B0604020202020204" pitchFamily="34" charset="0"/>
                          <a:cs typeface="Arial" panose="020B0604020202020204" pitchFamily="34" charset="0"/>
                        </a:rPr>
                        <a:t> remittance date for applicable facilities</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dirty="0" smtClean="0">
                          <a:solidFill>
                            <a:schemeClr val="tx1">
                              <a:lumMod val="75000"/>
                              <a:lumOff val="25000"/>
                            </a:schemeClr>
                          </a:solidFill>
                          <a:latin typeface="Arial" panose="020B0604020202020204" pitchFamily="34" charset="0"/>
                          <a:cs typeface="Arial" panose="020B0604020202020204" pitchFamily="34" charset="0"/>
                        </a:rPr>
                        <a:t>Fiscal</a:t>
                      </a:r>
                      <a:r>
                        <a:rPr lang="en-US" sz="1600" b="1" baseline="0" dirty="0" smtClean="0">
                          <a:solidFill>
                            <a:schemeClr val="tx1">
                              <a:lumMod val="75000"/>
                              <a:lumOff val="25000"/>
                            </a:schemeClr>
                          </a:solidFill>
                          <a:latin typeface="Arial" panose="020B0604020202020204" pitchFamily="34" charset="0"/>
                          <a:cs typeface="Arial" panose="020B0604020202020204" pitchFamily="34" charset="0"/>
                        </a:rPr>
                        <a:t> year</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ends – all grant money must</a:t>
                      </a:r>
                      <a:r>
                        <a:rPr lang="en-US" sz="1600" b="1" baseline="0" dirty="0" smtClean="0">
                          <a:solidFill>
                            <a:schemeClr val="tx1">
                              <a:lumMod val="75000"/>
                              <a:lumOff val="25000"/>
                            </a:schemeClr>
                          </a:solidFill>
                          <a:latin typeface="Arial" panose="020B0604020202020204" pitchFamily="34" charset="0"/>
                          <a:cs typeface="Arial" panose="020B0604020202020204" pitchFamily="34" charset="0"/>
                        </a:rPr>
                        <a:t> be allocated</a:t>
                      </a:r>
                      <a:endParaRPr lang="en-CA" sz="1600" b="1" dirty="0" smtClean="0">
                        <a:solidFill>
                          <a:schemeClr val="tx1">
                            <a:lumMod val="75000"/>
                            <a:lumOff val="25000"/>
                          </a:schemeClr>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894990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136525" y="0"/>
            <a:ext cx="9007475" cy="6750050"/>
          </a:xfrm>
          <a:prstGeom prst="rect">
            <a:avLst/>
          </a:prstGeom>
          <a:noFill/>
          <a:ln w="9525">
            <a:noFill/>
            <a:miter lim="800000"/>
            <a:headEnd/>
            <a:tailEnd/>
          </a:ln>
        </p:spPr>
      </p:pic>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15</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CONTACT INFORMATION</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sp>
        <p:nvSpPr>
          <p:cNvPr id="18" name="Chevron 17"/>
          <p:cNvSpPr/>
          <p:nvPr/>
        </p:nvSpPr>
        <p:spPr>
          <a:xfrm>
            <a:off x="235300" y="1426528"/>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 name="Rectangle 1"/>
          <p:cNvSpPr/>
          <p:nvPr/>
        </p:nvSpPr>
        <p:spPr>
          <a:xfrm>
            <a:off x="774699" y="1544172"/>
            <a:ext cx="7751763" cy="1323439"/>
          </a:xfrm>
          <a:prstGeom prst="rect">
            <a:avLst/>
          </a:prstGeom>
        </p:spPr>
        <p:txBody>
          <a:bodyPr wrap="square">
            <a:spAutoFit/>
          </a:bodyPr>
          <a:lstStyle/>
          <a:p>
            <a:r>
              <a:rPr lang="en-US" sz="2000" b="1" dirty="0" smtClean="0">
                <a:solidFill>
                  <a:schemeClr val="tx1">
                    <a:lumMod val="75000"/>
                    <a:lumOff val="25000"/>
                  </a:schemeClr>
                </a:solidFill>
                <a:latin typeface="Arial" panose="020B0604020202020204" pitchFamily="34" charset="0"/>
                <a:cs typeface="Arial" panose="020B0604020202020204" pitchFamily="34" charset="0"/>
              </a:rPr>
              <a:t>For further information, please contact the IHF program:</a:t>
            </a:r>
            <a:endParaRPr lang="en-US" sz="2000" b="1" dirty="0">
              <a:solidFill>
                <a:schemeClr val="tx1">
                  <a:lumMod val="75000"/>
                  <a:lumOff val="25000"/>
                </a:schemeClr>
              </a:solidFill>
              <a:latin typeface="Arial" panose="020B0604020202020204" pitchFamily="34" charset="0"/>
              <a:cs typeface="Arial" panose="020B0604020202020204" pitchFamily="34" charset="0"/>
            </a:endParaRPr>
          </a:p>
          <a:p>
            <a:pPr lvl="1"/>
            <a:r>
              <a:rPr lang="en-US" sz="2000" b="1" dirty="0">
                <a:solidFill>
                  <a:schemeClr val="tx1">
                    <a:lumMod val="75000"/>
                    <a:lumOff val="25000"/>
                  </a:schemeClr>
                </a:solidFill>
                <a:latin typeface="Arial" panose="020B0604020202020204" pitchFamily="34" charset="0"/>
                <a:cs typeface="Arial" panose="020B0604020202020204" pitchFamily="34" charset="0"/>
              </a:rPr>
              <a:t>By email at IHFP@ontario.ca</a:t>
            </a:r>
          </a:p>
          <a:p>
            <a:pPr lvl="1"/>
            <a:r>
              <a:rPr lang="en-US" sz="2000" b="1" dirty="0">
                <a:solidFill>
                  <a:schemeClr val="tx1">
                    <a:lumMod val="75000"/>
                    <a:lumOff val="25000"/>
                  </a:schemeClr>
                </a:solidFill>
                <a:latin typeface="Arial" panose="020B0604020202020204" pitchFamily="34" charset="0"/>
                <a:cs typeface="Arial" panose="020B0604020202020204" pitchFamily="34" charset="0"/>
              </a:rPr>
              <a:t>By phone at 613-548-6637</a:t>
            </a:r>
          </a:p>
          <a:p>
            <a:pPr lvl="1"/>
            <a:r>
              <a:rPr lang="en-US" sz="2000" b="1" dirty="0">
                <a:solidFill>
                  <a:schemeClr val="tx1">
                    <a:lumMod val="75000"/>
                    <a:lumOff val="25000"/>
                  </a:schemeClr>
                </a:solidFill>
                <a:latin typeface="Arial" panose="020B0604020202020204" pitchFamily="34" charset="0"/>
                <a:cs typeface="Arial" panose="020B0604020202020204" pitchFamily="34" charset="0"/>
              </a:rPr>
              <a:t>By fax at 613-548-6734</a:t>
            </a:r>
          </a:p>
        </p:txBody>
      </p:sp>
      <p:sp>
        <p:nvSpPr>
          <p:cNvPr id="12"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algn="r"/>
            <a:r>
              <a:rPr lang="en-US" sz="1800" b="1" dirty="0" smtClean="0">
                <a:solidFill>
                  <a:prstClr val="white">
                    <a:lumMod val="50000"/>
                  </a:prstClr>
                </a:solidFill>
                <a:latin typeface="Arial" charset="0"/>
              </a:rPr>
              <a:t>SUMMARY</a:t>
            </a:r>
            <a:endParaRPr lang="en-US" sz="1800" b="1" dirty="0">
              <a:solidFill>
                <a:prstClr val="white">
                  <a:lumMod val="50000"/>
                </a:prstClr>
              </a:solidFill>
              <a:latin typeface="Arial" charset="0"/>
            </a:endParaRPr>
          </a:p>
        </p:txBody>
      </p:sp>
    </p:spTree>
    <p:extLst>
      <p:ext uri="{BB962C8B-B14F-4D97-AF65-F5344CB8AC3E}">
        <p14:creationId xmlns:p14="http://schemas.microsoft.com/office/powerpoint/2010/main" val="4078012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2"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OVERVIEW OF PRESENTATION</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2</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fontAlgn="base">
                <a:spcBef>
                  <a:spcPct val="0"/>
                </a:spcBef>
                <a:spcAft>
                  <a:spcPct val="0"/>
                </a:spcAft>
                <a:defRPr/>
              </a:pPr>
              <a:endParaRPr lang="en-US" sz="1400" kern="0" dirty="0">
                <a:solidFill>
                  <a:sysClr val="window" lastClr="FFFFFF"/>
                </a:solidFill>
                <a:latin typeface="Tw Cen MT"/>
                <a:ea typeface="MS PGothic" pitchFamily="34" charset="-128"/>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fontAlgn="base">
                <a:spcBef>
                  <a:spcPct val="0"/>
                </a:spcBef>
                <a:spcAft>
                  <a:spcPct val="0"/>
                </a:spcAft>
                <a:defRPr/>
              </a:pPr>
              <a:endParaRPr lang="en-US" sz="1400" kern="0" dirty="0">
                <a:solidFill>
                  <a:sysClr val="window" lastClr="FFFFFF"/>
                </a:solidFill>
                <a:latin typeface="Tw Cen MT"/>
                <a:ea typeface="MS PGothic" pitchFamily="34" charset="-128"/>
              </a:endParaRPr>
            </a:p>
          </p:txBody>
        </p:sp>
      </p:grpSp>
      <p:sp>
        <p:nvSpPr>
          <p:cNvPr id="27" name="Content Placeholder 2"/>
          <p:cNvSpPr txBox="1">
            <a:spLocks/>
          </p:cNvSpPr>
          <p:nvPr/>
        </p:nvSpPr>
        <p:spPr bwMode="auto">
          <a:xfrm>
            <a:off x="774700" y="910440"/>
            <a:ext cx="7751763" cy="3899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2000" b="1" dirty="0">
              <a:solidFill>
                <a:schemeClr val="tx1">
                  <a:lumMod val="75000"/>
                  <a:lumOff val="25000"/>
                </a:schemeClr>
              </a:solidFill>
              <a:latin typeface="Arial" panose="020B0604020202020204" pitchFamily="34" charset="0"/>
              <a:cs typeface="Arial" panose="020B0604020202020204" pitchFamily="34" charset="0"/>
            </a:endParaRPr>
          </a:p>
          <a:p>
            <a:pPr marL="1257300" lvl="2" indent="-342900" algn="l" eaLnBrk="1" fontAlgn="auto" hangingPunct="1">
              <a:spcBef>
                <a:spcPts val="0"/>
              </a:spcBef>
              <a:spcAft>
                <a:spcPts val="0"/>
              </a:spcAft>
              <a:buFont typeface="+mj-lt"/>
              <a:buAutoNum type="arabicPeriod"/>
              <a:defRPr/>
            </a:pPr>
            <a:r>
              <a:rPr lang="en-US" sz="2000" b="1" dirty="0" smtClean="0">
                <a:solidFill>
                  <a:schemeClr val="tx1">
                    <a:lumMod val="75000"/>
                    <a:lumOff val="25000"/>
                  </a:schemeClr>
                </a:solidFill>
                <a:latin typeface="Arial" panose="020B0604020202020204" pitchFamily="34" charset="0"/>
                <a:cs typeface="Arial" panose="020B0604020202020204" pitchFamily="34" charset="0"/>
              </a:rPr>
              <a:t>BACKGROUND</a:t>
            </a: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History of Program</a:t>
            </a: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Funding Process</a:t>
            </a: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Application Process</a:t>
            </a: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2013/14 Expenditures</a:t>
            </a:r>
          </a:p>
          <a:p>
            <a:pPr marL="1257300" lvl="2" indent="-342900" algn="l" eaLnBrk="1" fontAlgn="auto" hangingPunct="1">
              <a:spcBef>
                <a:spcPts val="0"/>
              </a:spcBef>
              <a:spcAft>
                <a:spcPts val="0"/>
              </a:spcAft>
              <a:buFont typeface="+mj-lt"/>
              <a:buAutoNum type="arabicPeriod"/>
              <a:defRPr/>
            </a:pPr>
            <a:r>
              <a:rPr lang="en-US" sz="2000" b="1" dirty="0" smtClean="0">
                <a:solidFill>
                  <a:schemeClr val="tx1">
                    <a:lumMod val="75000"/>
                    <a:lumOff val="25000"/>
                  </a:schemeClr>
                </a:solidFill>
                <a:latin typeface="Arial" panose="020B0604020202020204" pitchFamily="34" charset="0"/>
                <a:cs typeface="Arial" panose="020B0604020202020204" pitchFamily="34" charset="0"/>
              </a:rPr>
              <a:t>PROGRAM MODIFICATIONS</a:t>
            </a: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Administrative</a:t>
            </a:r>
            <a:endParaRPr lang="en-US" b="1" dirty="0">
              <a:solidFill>
                <a:schemeClr val="tx1">
                  <a:lumMod val="75000"/>
                  <a:lumOff val="25000"/>
                </a:schemeClr>
              </a:solidFill>
              <a:latin typeface="Arial" panose="020B0604020202020204" pitchFamily="34" charset="0"/>
              <a:cs typeface="Arial" panose="020B0604020202020204" pitchFamily="34" charset="0"/>
            </a:endParaRP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Eligibility/Accountability</a:t>
            </a: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Communications</a:t>
            </a:r>
            <a:endParaRPr lang="en-US" b="1" dirty="0">
              <a:solidFill>
                <a:schemeClr val="tx1">
                  <a:lumMod val="75000"/>
                  <a:lumOff val="25000"/>
                </a:schemeClr>
              </a:solidFill>
              <a:latin typeface="Arial" panose="020B0604020202020204" pitchFamily="34" charset="0"/>
              <a:cs typeface="Arial" panose="020B0604020202020204" pitchFamily="34" charset="0"/>
            </a:endParaRPr>
          </a:p>
          <a:p>
            <a:pPr marL="1257300" lvl="2" indent="-342900" algn="l" eaLnBrk="1" fontAlgn="auto" hangingPunct="1">
              <a:spcBef>
                <a:spcPts val="0"/>
              </a:spcBef>
              <a:spcAft>
                <a:spcPts val="0"/>
              </a:spcAft>
              <a:buFont typeface="+mj-lt"/>
              <a:buAutoNum type="arabicPeriod"/>
              <a:defRPr/>
            </a:pPr>
            <a:r>
              <a:rPr lang="en-US" sz="2000" b="1" dirty="0" smtClean="0">
                <a:solidFill>
                  <a:schemeClr val="tx1">
                    <a:lumMod val="75000"/>
                    <a:lumOff val="25000"/>
                  </a:schemeClr>
                </a:solidFill>
                <a:latin typeface="Arial" panose="020B0604020202020204" pitchFamily="34" charset="0"/>
                <a:cs typeface="Arial" panose="020B0604020202020204" pitchFamily="34" charset="0"/>
              </a:rPr>
              <a:t>SUMMARY</a:t>
            </a:r>
            <a:endParaRPr lang="en-US" sz="2000" b="1" dirty="0">
              <a:solidFill>
                <a:schemeClr val="tx1">
                  <a:lumMod val="75000"/>
                  <a:lumOff val="25000"/>
                </a:schemeClr>
              </a:solidFill>
              <a:latin typeface="Arial" panose="020B0604020202020204" pitchFamily="34" charset="0"/>
              <a:cs typeface="Arial" panose="020B0604020202020204" pitchFamily="34" charset="0"/>
            </a:endParaRP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Timeline</a:t>
            </a:r>
          </a:p>
          <a:p>
            <a:pPr marL="1714500" lvl="3" indent="-342900" algn="l" eaLnBrk="1" fontAlgn="auto" hangingPunct="1">
              <a:spcBef>
                <a:spcPts val="0"/>
              </a:spcBef>
              <a:spcAft>
                <a:spcPts val="0"/>
              </a:spcAft>
              <a:buFont typeface="Arial" panose="020B0604020202020204" pitchFamily="34" charset="0"/>
              <a:buChar char="•"/>
              <a:defRPr/>
            </a:pPr>
            <a:r>
              <a:rPr lang="en-US" b="1" dirty="0" smtClean="0">
                <a:solidFill>
                  <a:schemeClr val="tx1">
                    <a:lumMod val="75000"/>
                    <a:lumOff val="25000"/>
                  </a:schemeClr>
                </a:solidFill>
                <a:latin typeface="Arial" panose="020B0604020202020204" pitchFamily="34" charset="0"/>
                <a:cs typeface="Arial" panose="020B0604020202020204" pitchFamily="34" charset="0"/>
              </a:rPr>
              <a:t>Contact Information</a:t>
            </a:r>
            <a:endParaRPr lang="en-US" b="1" dirty="0">
              <a:solidFill>
                <a:schemeClr val="tx1">
                  <a:lumMod val="75000"/>
                  <a:lumOff val="25000"/>
                </a:schemeClr>
              </a:solidFill>
              <a:latin typeface="Arial" panose="020B0604020202020204" pitchFamily="34" charset="0"/>
              <a:cs typeface="Arial" panose="020B0604020202020204" pitchFamily="34" charset="0"/>
            </a:endParaRPr>
          </a:p>
          <a:p>
            <a:pPr algn="l"/>
            <a:endParaRPr lang="en-CA"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659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algn="r"/>
            <a:r>
              <a:rPr lang="en-US" sz="1800" b="1" dirty="0" smtClean="0">
                <a:solidFill>
                  <a:prstClr val="white">
                    <a:lumMod val="50000"/>
                  </a:prstClr>
                </a:solidFill>
                <a:latin typeface="Arial" charset="0"/>
              </a:rPr>
              <a:t>BACKGROUND</a:t>
            </a:r>
            <a:endParaRPr lang="en-US" sz="1800" b="1" dirty="0">
              <a:solidFill>
                <a:prstClr val="white">
                  <a:lumMod val="50000"/>
                </a:prstClr>
              </a:solidFill>
              <a:latin typeface="Arial"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3</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805218"/>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HISTORY OF PROGRAM</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950031696"/>
              </p:ext>
            </p:extLst>
          </p:nvPr>
        </p:nvGraphicFramePr>
        <p:xfrm>
          <a:off x="788348" y="1205519"/>
          <a:ext cx="7738115" cy="3474720"/>
        </p:xfrm>
        <a:graphic>
          <a:graphicData uri="http://schemas.openxmlformats.org/drawingml/2006/table">
            <a:tbl>
              <a:tblPr/>
              <a:tblGrid>
                <a:gridCol w="7738115"/>
              </a:tblGrid>
              <a:tr h="73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b="1" dirty="0" smtClean="0">
                          <a:solidFill>
                            <a:schemeClr val="tx1">
                              <a:lumMod val="75000"/>
                              <a:lumOff val="25000"/>
                            </a:schemeClr>
                          </a:solidFill>
                          <a:latin typeface="Arial" panose="020B0604020202020204" pitchFamily="34" charset="0"/>
                          <a:cs typeface="Arial" panose="020B0604020202020204" pitchFamily="34" charset="0"/>
                        </a:rPr>
                        <a:t>In 2005</a:t>
                      </a:r>
                      <a:r>
                        <a:rPr lang="en-CA" sz="1800" b="1" baseline="0" dirty="0" smtClean="0">
                          <a:solidFill>
                            <a:schemeClr val="tx1">
                              <a:lumMod val="75000"/>
                              <a:lumOff val="25000"/>
                            </a:schemeClr>
                          </a:solidFill>
                          <a:latin typeface="Arial" panose="020B0604020202020204" pitchFamily="34" charset="0"/>
                          <a:cs typeface="Arial" panose="020B0604020202020204" pitchFamily="34" charset="0"/>
                        </a:rPr>
                        <a:t> a</a:t>
                      </a:r>
                      <a:r>
                        <a:rPr lang="en-CA" sz="1800" b="1" dirty="0" smtClean="0">
                          <a:solidFill>
                            <a:schemeClr val="tx1">
                              <a:lumMod val="75000"/>
                              <a:lumOff val="25000"/>
                            </a:schemeClr>
                          </a:solidFill>
                          <a:latin typeface="Arial" panose="020B0604020202020204" pitchFamily="34" charset="0"/>
                          <a:cs typeface="Arial" panose="020B0604020202020204" pitchFamily="34" charset="0"/>
                        </a:rPr>
                        <a:t> fund was set up for retroactive fee payments</a:t>
                      </a:r>
                      <a:r>
                        <a:rPr lang="en-US" sz="1800" b="1" baseline="0" dirty="0" smtClean="0">
                          <a:solidFill>
                            <a:schemeClr val="tx1">
                              <a:lumMod val="75000"/>
                              <a:lumOff val="25000"/>
                            </a:schemeClr>
                          </a:solidFill>
                          <a:latin typeface="Arial" panose="020B0604020202020204" pitchFamily="34" charset="0"/>
                          <a:cs typeface="Arial" panose="020B0604020202020204" pitchFamily="34" charset="0"/>
                        </a:rPr>
                        <a:t> to provide relief to health care facilities by subsidizing equipment costs.</a:t>
                      </a:r>
                      <a:endParaRPr lang="en-US" sz="1800" b="1" dirty="0" smtClean="0">
                        <a:solidFill>
                          <a:schemeClr val="tx1">
                            <a:lumMod val="75000"/>
                            <a:lumOff val="25000"/>
                          </a:schemeClr>
                        </a:solidFill>
                        <a:latin typeface="Arial" panose="020B0604020202020204" pitchFamily="34" charset="0"/>
                        <a:cs typeface="Arial" panose="020B0604020202020204" pitchFamily="34" charset="0"/>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baseline="0" dirty="0" smtClean="0">
                          <a:solidFill>
                            <a:schemeClr val="tx1">
                              <a:lumMod val="75000"/>
                              <a:lumOff val="25000"/>
                            </a:schemeClr>
                          </a:solidFill>
                          <a:latin typeface="Arial" panose="020B0604020202020204" pitchFamily="34" charset="0"/>
                          <a:cs typeface="Arial" panose="020B0604020202020204" pitchFamily="34" charset="0"/>
                        </a:rPr>
                        <a:t>In 2011/12 this funding was disbursed exclusively in the </a:t>
                      </a:r>
                      <a:r>
                        <a:rPr lang="en-US" sz="1800" b="1" kern="1200" dirty="0" smtClean="0">
                          <a:solidFill>
                            <a:schemeClr val="tx1">
                              <a:lumMod val="75000"/>
                              <a:lumOff val="25000"/>
                            </a:schemeClr>
                          </a:solidFill>
                          <a:effectLst/>
                          <a:latin typeface="Arial" panose="020B0604020202020204" pitchFamily="34" charset="0"/>
                          <a:ea typeface="MS PGothic" pitchFamily="34" charset="-128"/>
                          <a:cs typeface="Arial" panose="020B0604020202020204" pitchFamily="34" charset="0"/>
                        </a:rPr>
                        <a:t>IHF sector in the form of a digital readiness grant program. </a:t>
                      </a:r>
                      <a:r>
                        <a:rPr lang="en-US" sz="1800" b="1" baseline="0" dirty="0" smtClean="0">
                          <a:solidFill>
                            <a:schemeClr val="tx1">
                              <a:lumMod val="75000"/>
                              <a:lumOff val="25000"/>
                            </a:schemeClr>
                          </a:solidFill>
                          <a:latin typeface="Arial" panose="020B0604020202020204" pitchFamily="34" charset="0"/>
                          <a:cs typeface="Arial" panose="020B0604020202020204" pitchFamily="34" charset="0"/>
                        </a:rPr>
                        <a:t>Funds from the retroactive fee payments have been continued as </a:t>
                      </a:r>
                      <a:r>
                        <a:rPr lang="en-US" sz="1800" b="1" dirty="0" smtClean="0">
                          <a:solidFill>
                            <a:schemeClr val="tx1">
                              <a:lumMod val="75000"/>
                              <a:lumOff val="25000"/>
                            </a:schemeClr>
                          </a:solidFill>
                          <a:latin typeface="Arial" panose="020B0604020202020204" pitchFamily="34" charset="0"/>
                          <a:cs typeface="Arial" panose="020B0604020202020204" pitchFamily="34" charset="0"/>
                        </a:rPr>
                        <a:t>an initiative designed to assist Independent Health Facilities (IHFs) with costs associated with the purchase of digital diagnostic imaging equipment and/or components which support movement toward a digital environment.</a:t>
                      </a:r>
                      <a:endParaRPr lang="en-CA" sz="1800" b="1" dirty="0" smtClean="0">
                        <a:solidFill>
                          <a:schemeClr val="tx1">
                            <a:lumMod val="75000"/>
                            <a:lumOff val="25000"/>
                          </a:schemeClr>
                        </a:solidFill>
                        <a:latin typeface="Arial" panose="020B0604020202020204" pitchFamily="34" charset="0"/>
                        <a:cs typeface="Arial" panose="020B0604020202020204" pitchFamily="34" charset="0"/>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731520">
                <a:tc>
                  <a:txBody>
                    <a:bodyPr/>
                    <a:lstStyle/>
                    <a:p>
                      <a:r>
                        <a:rPr lang="en-US" sz="1800" b="1" dirty="0" smtClean="0">
                          <a:solidFill>
                            <a:schemeClr val="tx1">
                              <a:lumMod val="75000"/>
                              <a:lumOff val="25000"/>
                            </a:schemeClr>
                          </a:solidFill>
                          <a:latin typeface="Arial" panose="020B0604020202020204" pitchFamily="34" charset="0"/>
                          <a:cs typeface="Arial" panose="020B0604020202020204" pitchFamily="34" charset="0"/>
                        </a:rPr>
                        <a:t>Since 2012/13</a:t>
                      </a:r>
                      <a:r>
                        <a:rPr lang="en-US" sz="1800" b="1" baseline="0" dirty="0" smtClean="0">
                          <a:solidFill>
                            <a:schemeClr val="tx1">
                              <a:lumMod val="75000"/>
                              <a:lumOff val="25000"/>
                            </a:schemeClr>
                          </a:solidFill>
                          <a:latin typeface="Arial" panose="020B0604020202020204" pitchFamily="34" charset="0"/>
                          <a:cs typeface="Arial" panose="020B0604020202020204" pitchFamily="34" charset="0"/>
                        </a:rPr>
                        <a:t>, the program has been the responsibility of the Independent Health Facilities program. </a:t>
                      </a:r>
                      <a:endParaRPr lang="en-US" sz="1800" b="1" dirty="0" smtClean="0">
                        <a:solidFill>
                          <a:schemeClr val="tx1">
                            <a:lumMod val="75000"/>
                            <a:lumOff val="25000"/>
                          </a:schemeClr>
                        </a:solidFill>
                        <a:latin typeface="Arial" panose="020B0604020202020204" pitchFamily="34" charset="0"/>
                        <a:cs typeface="Arial" panose="020B0604020202020204" pitchFamily="34" charset="0"/>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sp>
        <p:nvSpPr>
          <p:cNvPr id="19" name="Curved Right Arrow 18"/>
          <p:cNvSpPr/>
          <p:nvPr/>
        </p:nvSpPr>
        <p:spPr>
          <a:xfrm>
            <a:off x="290584" y="1405716"/>
            <a:ext cx="429999" cy="1009934"/>
          </a:xfrm>
          <a:prstGeom prst="curvedRightArrow">
            <a:avLst>
              <a:gd name="adj1" fmla="val 50000"/>
              <a:gd name="adj2" fmla="val 102114"/>
              <a:gd name="adj3" fmla="val 44043"/>
            </a:avLst>
          </a:prstGeom>
          <a:solidFill>
            <a:srgbClr val="007A87"/>
          </a:solidFill>
          <a:ln>
            <a:solidFill>
              <a:srgbClr val="007A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0" name="Curved Right Arrow 19"/>
          <p:cNvSpPr/>
          <p:nvPr/>
        </p:nvSpPr>
        <p:spPr>
          <a:xfrm>
            <a:off x="290583" y="2924033"/>
            <a:ext cx="429999" cy="1009934"/>
          </a:xfrm>
          <a:prstGeom prst="curvedRightArrow">
            <a:avLst>
              <a:gd name="adj1" fmla="val 50000"/>
              <a:gd name="adj2" fmla="val 102114"/>
              <a:gd name="adj3" fmla="val 44043"/>
            </a:avLst>
          </a:prstGeom>
          <a:solidFill>
            <a:srgbClr val="007A87"/>
          </a:solidFill>
          <a:ln>
            <a:solidFill>
              <a:srgbClr val="007A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2201186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algn="r"/>
            <a:r>
              <a:rPr lang="en-US" sz="1800" b="1" dirty="0" smtClean="0">
                <a:solidFill>
                  <a:prstClr val="white">
                    <a:lumMod val="50000"/>
                  </a:prstClr>
                </a:solidFill>
                <a:latin typeface="Arial" charset="0"/>
              </a:rPr>
              <a:t>BACKGROUND</a:t>
            </a:r>
            <a:endParaRPr lang="en-US" sz="1800" b="1" dirty="0">
              <a:solidFill>
                <a:prstClr val="white">
                  <a:lumMod val="50000"/>
                </a:prstClr>
              </a:solidFill>
              <a:latin typeface="Arial"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4</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graphicFrame>
        <p:nvGraphicFramePr>
          <p:cNvPr id="13" name="Table 12"/>
          <p:cNvGraphicFramePr>
            <a:graphicFrameLocks noGrp="1"/>
          </p:cNvGraphicFramePr>
          <p:nvPr>
            <p:extLst>
              <p:ext uri="{D42A27DB-BD31-4B8C-83A1-F6EECF244321}">
                <p14:modId xmlns:p14="http://schemas.microsoft.com/office/powerpoint/2010/main" val="1185922623"/>
              </p:ext>
            </p:extLst>
          </p:nvPr>
        </p:nvGraphicFramePr>
        <p:xfrm>
          <a:off x="774700" y="1109984"/>
          <a:ext cx="7495843" cy="2543504"/>
        </p:xfrm>
        <a:graphic>
          <a:graphicData uri="http://schemas.openxmlformats.org/drawingml/2006/table">
            <a:tbl>
              <a:tblPr/>
              <a:tblGrid>
                <a:gridCol w="7495843"/>
              </a:tblGrid>
              <a:tr h="1232864">
                <a:tc>
                  <a:txBody>
                    <a:bodyPr/>
                    <a:lstStyle/>
                    <a:p>
                      <a:r>
                        <a:rPr lang="en-US" sz="2000" b="1" dirty="0" smtClean="0">
                          <a:solidFill>
                            <a:schemeClr val="tx1">
                              <a:lumMod val="75000"/>
                              <a:lumOff val="25000"/>
                            </a:schemeClr>
                          </a:solidFill>
                          <a:latin typeface="Arial" panose="020B0604020202020204" pitchFamily="34" charset="0"/>
                          <a:cs typeface="Arial" panose="020B0604020202020204" pitchFamily="34" charset="0"/>
                        </a:rPr>
                        <a:t>The Ministry determines a facility’s allocation based on the percentage of billings</a:t>
                      </a:r>
                      <a:r>
                        <a:rPr lang="en-US" sz="2000" b="1" baseline="0" dirty="0" smtClean="0">
                          <a:solidFill>
                            <a:schemeClr val="tx1">
                              <a:lumMod val="75000"/>
                              <a:lumOff val="25000"/>
                            </a:schemeClr>
                          </a:solidFill>
                          <a:latin typeface="Arial" panose="020B0604020202020204" pitchFamily="34" charset="0"/>
                          <a:cs typeface="Arial" panose="020B0604020202020204" pitchFamily="34" charset="0"/>
                        </a:rPr>
                        <a:t> for</a:t>
                      </a:r>
                      <a:r>
                        <a:rPr lang="en-US" sz="2000" b="1" dirty="0" smtClean="0">
                          <a:solidFill>
                            <a:schemeClr val="tx1">
                              <a:lumMod val="75000"/>
                              <a:lumOff val="25000"/>
                            </a:schemeClr>
                          </a:solidFill>
                          <a:latin typeface="Arial" panose="020B0604020202020204" pitchFamily="34" charset="0"/>
                          <a:cs typeface="Arial" panose="020B0604020202020204" pitchFamily="34" charset="0"/>
                        </a:rPr>
                        <a:t> the diagnostic imaging procedures a facility performs between the</a:t>
                      </a:r>
                      <a:r>
                        <a:rPr lang="en-US" sz="2000" b="1" baseline="0" dirty="0" smtClean="0">
                          <a:solidFill>
                            <a:schemeClr val="tx1">
                              <a:lumMod val="75000"/>
                              <a:lumOff val="25000"/>
                            </a:schemeClr>
                          </a:solidFill>
                          <a:latin typeface="Arial" panose="020B0604020202020204" pitchFamily="34" charset="0"/>
                          <a:cs typeface="Arial" panose="020B0604020202020204" pitchFamily="34" charset="0"/>
                        </a:rPr>
                        <a:t> fiscal year of </a:t>
                      </a:r>
                      <a:r>
                        <a:rPr lang="en-US" sz="2000" b="1" dirty="0" smtClean="0">
                          <a:solidFill>
                            <a:schemeClr val="tx1">
                              <a:lumMod val="75000"/>
                              <a:lumOff val="25000"/>
                            </a:schemeClr>
                          </a:solidFill>
                          <a:latin typeface="Arial" panose="020B0604020202020204" pitchFamily="34" charset="0"/>
                          <a:cs typeface="Arial" panose="020B0604020202020204" pitchFamily="34" charset="0"/>
                        </a:rPr>
                        <a:t>April 1 and March 31. </a:t>
                      </a: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1232864">
                <a:tc>
                  <a:txBody>
                    <a:bodyPr/>
                    <a:lstStyle/>
                    <a:p>
                      <a:pPr lvl="0"/>
                      <a:r>
                        <a:rPr lang="en-US" sz="2000" b="1" dirty="0" smtClean="0">
                          <a:solidFill>
                            <a:schemeClr val="tx1">
                              <a:lumMod val="75000"/>
                              <a:lumOff val="25000"/>
                            </a:schemeClr>
                          </a:solidFill>
                          <a:latin typeface="Arial" panose="020B0604020202020204" pitchFamily="34" charset="0"/>
                          <a:cs typeface="Arial" panose="020B0604020202020204" pitchFamily="34" charset="0"/>
                        </a:rPr>
                        <a:t>Receiving funding is dependent on the facility’s ability to meet application requirements (including the application deadline) and equipment</a:t>
                      </a:r>
                      <a:r>
                        <a:rPr lang="en-US" sz="2000" b="1" baseline="0" dirty="0" smtClean="0">
                          <a:solidFill>
                            <a:schemeClr val="tx1">
                              <a:lumMod val="75000"/>
                              <a:lumOff val="25000"/>
                            </a:schemeClr>
                          </a:solidFill>
                          <a:latin typeface="Arial" panose="020B0604020202020204" pitchFamily="34" charset="0"/>
                          <a:cs typeface="Arial" panose="020B0604020202020204" pitchFamily="34" charset="0"/>
                        </a:rPr>
                        <a:t> eligibility criteria.</a:t>
                      </a:r>
                      <a:endParaRPr lang="en-CA" sz="2000" b="1" dirty="0">
                        <a:solidFill>
                          <a:schemeClr val="tx1">
                            <a:lumMod val="75000"/>
                            <a:lumOff val="25000"/>
                          </a:schemeClr>
                        </a:solidFill>
                        <a:latin typeface="Arial" panose="020B0604020202020204" pitchFamily="34" charset="0"/>
                        <a:cs typeface="Arial" panose="020B0604020202020204" pitchFamily="34" charset="0"/>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FUNDING PROCESS</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12" name="Diagram 11"/>
          <p:cNvGraphicFramePr/>
          <p:nvPr>
            <p:extLst>
              <p:ext uri="{D42A27DB-BD31-4B8C-83A1-F6EECF244321}">
                <p14:modId xmlns:p14="http://schemas.microsoft.com/office/powerpoint/2010/main" val="3415467216"/>
              </p:ext>
            </p:extLst>
          </p:nvPr>
        </p:nvGraphicFramePr>
        <p:xfrm>
          <a:off x="960556" y="3753138"/>
          <a:ext cx="7222888" cy="21900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0667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algn="r"/>
            <a:r>
              <a:rPr lang="en-US" sz="1800" b="1" dirty="0">
                <a:solidFill>
                  <a:prstClr val="white">
                    <a:lumMod val="50000"/>
                  </a:prstClr>
                </a:solidFill>
                <a:latin typeface="Arial" charset="0"/>
              </a:rPr>
              <a:t>BACKGROUND</a:t>
            </a:r>
          </a:p>
          <a:p>
            <a:pPr algn="r"/>
            <a:endParaRPr lang="en-US" sz="1800" b="1" dirty="0">
              <a:solidFill>
                <a:prstClr val="white">
                  <a:lumMod val="50000"/>
                </a:prstClr>
              </a:solidFill>
              <a:latin typeface="Arial"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5</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2013/14 EXPENDITURES</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sp>
        <p:nvSpPr>
          <p:cNvPr id="12" name="TextBox 11"/>
          <p:cNvSpPr txBox="1"/>
          <p:nvPr/>
        </p:nvSpPr>
        <p:spPr>
          <a:xfrm>
            <a:off x="774700" y="1108752"/>
            <a:ext cx="7751763" cy="584775"/>
          </a:xfrm>
          <a:prstGeom prst="rect">
            <a:avLst/>
          </a:prstGeom>
          <a:noFill/>
        </p:spPr>
        <p:txBody>
          <a:bodyPr wrap="square" rtlCol="0">
            <a:spAutoFit/>
          </a:bodyPr>
          <a:lstStyle/>
          <a:p>
            <a:r>
              <a:rPr lang="en-US" sz="1600" b="1" dirty="0">
                <a:solidFill>
                  <a:schemeClr val="tx1">
                    <a:lumMod val="75000"/>
                    <a:lumOff val="25000"/>
                  </a:schemeClr>
                </a:solidFill>
                <a:latin typeface="Arial" panose="020B0604020202020204" pitchFamily="34" charset="0"/>
                <a:cs typeface="Arial" panose="020B0604020202020204" pitchFamily="34" charset="0"/>
              </a:rPr>
              <a:t>An analysis of the equipment/services purchased using the 2013/14 grant revealed the following purchases by approximately 500 facilities</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a:t>
            </a:r>
            <a:endParaRPr lang="en-CA" sz="1600" b="1" dirty="0">
              <a:solidFill>
                <a:schemeClr val="tx1">
                  <a:lumMod val="75000"/>
                  <a:lumOff val="25000"/>
                </a:schemeClr>
              </a:solidFill>
              <a:latin typeface="Arial" panose="020B0604020202020204" pitchFamily="34" charset="0"/>
              <a:cs typeface="Arial" panose="020B0604020202020204"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3684258455"/>
              </p:ext>
            </p:extLst>
          </p:nvPr>
        </p:nvGraphicFramePr>
        <p:xfrm>
          <a:off x="879078" y="1761765"/>
          <a:ext cx="7647385" cy="4229607"/>
        </p:xfrm>
        <a:graphic>
          <a:graphicData uri="http://schemas.openxmlformats.org/drawingml/2006/table">
            <a:tbl>
              <a:tblPr firstRow="1" firstCol="1" bandRow="1">
                <a:tableStyleId>{9D7B26C5-4107-4FEC-AEDC-1716B250A1EF}</a:tableStyleId>
              </a:tblPr>
              <a:tblGrid>
                <a:gridCol w="2164886"/>
                <a:gridCol w="5482499"/>
              </a:tblGrid>
              <a:tr h="399955">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Number of Facilities</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Type of Equipment Purchased</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330882">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101</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Ultrasound equipment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259581">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41</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X-ray equipment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388814">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3</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Mammography equipment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324197">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2</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Nuclear medicine equipment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388814">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1</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Fluoroscopy equipment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447304">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17</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Other equipment (mostly Bone Mineral Density)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388814">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274</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PACS storage/maintenance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259581">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167</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RIS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324197">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43</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Workstations*</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317513">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45</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a:txBody>
                    <a:bodyPr/>
                    <a:lstStyle/>
                    <a:p>
                      <a:pPr>
                        <a:spcAft>
                          <a:spcPts val="0"/>
                        </a:spcAft>
                      </a:pPr>
                      <a:r>
                        <a:rPr lang="en-CA" sz="1600" dirty="0">
                          <a:solidFill>
                            <a:schemeClr val="tx1">
                              <a:lumMod val="75000"/>
                              <a:lumOff val="25000"/>
                            </a:schemeClr>
                          </a:solidFill>
                          <a:effectLst/>
                          <a:latin typeface="Arial" panose="020B0604020202020204" pitchFamily="34" charset="0"/>
                          <a:cs typeface="Arial" panose="020B0604020202020204" pitchFamily="34" charset="0"/>
                        </a:rPr>
                        <a:t> PCs/laptops* </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r>
              <a:tr h="399955">
                <a:tc gridSpan="2">
                  <a:txBody>
                    <a:bodyPr/>
                    <a:lstStyle/>
                    <a:p>
                      <a:pPr>
                        <a:spcAft>
                          <a:spcPts val="0"/>
                        </a:spcAft>
                      </a:pPr>
                      <a:r>
                        <a:rPr lang="en-US" sz="1600" dirty="0">
                          <a:solidFill>
                            <a:schemeClr val="tx1">
                              <a:lumMod val="75000"/>
                              <a:lumOff val="25000"/>
                            </a:schemeClr>
                          </a:solidFill>
                          <a:effectLst/>
                          <a:latin typeface="Arial" panose="020B0604020202020204" pitchFamily="34" charset="0"/>
                          <a:cs typeface="Arial" panose="020B0604020202020204" pitchFamily="34" charset="0"/>
                        </a:rPr>
                        <a:t>*Used by radiologists interpreting the images</a:t>
                      </a:r>
                      <a:endParaRPr lang="en-CA" sz="1600" b="1" dirty="0">
                        <a:solidFill>
                          <a:schemeClr val="tx1">
                            <a:lumMod val="75000"/>
                            <a:lumOff val="25000"/>
                          </a:schemeClr>
                        </a:solidFill>
                        <a:effectLst/>
                        <a:latin typeface="Arial" panose="020B0604020202020204" pitchFamily="34" charset="0"/>
                        <a:ea typeface="ヒラギノ角ゴ Pro W3"/>
                        <a:cs typeface="Arial" panose="020B0604020202020204" pitchFamily="34" charset="0"/>
                      </a:endParaRPr>
                    </a:p>
                  </a:txBody>
                  <a:tcPr marL="64376" marR="64376" marT="8941" marB="0" anchor="ctr"/>
                </a:tc>
                <a:tc hMerge="1">
                  <a:txBody>
                    <a:bodyPr/>
                    <a:lstStyle/>
                    <a:p>
                      <a:endParaRPr lang="en-CA"/>
                    </a:p>
                  </a:txBody>
                  <a:tcPr/>
                </a:tc>
              </a:tr>
            </a:tbl>
          </a:graphicData>
        </a:graphic>
      </p:graphicFrame>
    </p:spTree>
    <p:extLst>
      <p:ext uri="{BB962C8B-B14F-4D97-AF65-F5344CB8AC3E}">
        <p14:creationId xmlns:p14="http://schemas.microsoft.com/office/powerpoint/2010/main" val="3602453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6</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251120"/>
            <a:ext cx="8369300" cy="773966"/>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OVERVIEW OF PROGRAM MODIFICATIONS</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sp>
        <p:nvSpPr>
          <p:cNvPr id="12" name="Content Placeholder 2"/>
          <p:cNvSpPr txBox="1">
            <a:spLocks/>
          </p:cNvSpPr>
          <p:nvPr/>
        </p:nvSpPr>
        <p:spPr bwMode="auto">
          <a:xfrm>
            <a:off x="1304706" y="1378662"/>
            <a:ext cx="6534588" cy="457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800100" lvl="1" indent="-342900" algn="l">
              <a:buFont typeface="+mj-lt"/>
              <a:buAutoNum type="arabicPeriod"/>
            </a:pPr>
            <a:r>
              <a:rPr lang="en-US" sz="2000" b="1" dirty="0" smtClean="0">
                <a:solidFill>
                  <a:schemeClr val="tx1">
                    <a:lumMod val="75000"/>
                    <a:lumOff val="25000"/>
                  </a:schemeClr>
                </a:solidFill>
                <a:latin typeface="Arial" panose="020B0604020202020204" pitchFamily="34" charset="0"/>
                <a:cs typeface="Arial" panose="020B0604020202020204" pitchFamily="34" charset="0"/>
              </a:rPr>
              <a:t>Administrative</a:t>
            </a:r>
            <a:endParaRPr lang="en-CA" sz="2000" b="1" dirty="0" smtClean="0">
              <a:solidFill>
                <a:schemeClr val="tx1">
                  <a:lumMod val="75000"/>
                  <a:lumOff val="25000"/>
                </a:schemeClr>
              </a:solidFill>
              <a:latin typeface="Arial" panose="020B0604020202020204" pitchFamily="34" charset="0"/>
              <a:cs typeface="Arial" panose="020B0604020202020204" pitchFamily="34" charset="0"/>
            </a:endParaRPr>
          </a:p>
          <a:p>
            <a:pPr marL="1257300" lvl="2" indent="-342900" algn="l">
              <a:buFont typeface="+mj-lt"/>
              <a:buAutoNum type="alphaLcParenR"/>
            </a:pPr>
            <a:r>
              <a:rPr lang="en-CA" sz="2000" i="1" dirty="0" smtClean="0">
                <a:solidFill>
                  <a:schemeClr val="tx1">
                    <a:lumMod val="75000"/>
                    <a:lumOff val="25000"/>
                  </a:schemeClr>
                </a:solidFill>
                <a:latin typeface="Arial" panose="020B0604020202020204" pitchFamily="34" charset="0"/>
                <a:cs typeface="Arial" panose="020B0604020202020204" pitchFamily="34" charset="0"/>
              </a:rPr>
              <a:t>Creation of two deadlines</a:t>
            </a:r>
          </a:p>
          <a:p>
            <a:pPr marL="1257300" lvl="2" indent="-342900" algn="l">
              <a:buFont typeface="+mj-lt"/>
              <a:buAutoNum type="alphaLcParenR"/>
            </a:pPr>
            <a:r>
              <a:rPr lang="en-CA" sz="2000" i="1" dirty="0" smtClean="0">
                <a:solidFill>
                  <a:schemeClr val="tx1">
                    <a:lumMod val="75000"/>
                    <a:lumOff val="25000"/>
                  </a:schemeClr>
                </a:solidFill>
                <a:latin typeface="Arial" panose="020B0604020202020204" pitchFamily="34" charset="0"/>
                <a:cs typeface="Arial" panose="020B0604020202020204" pitchFamily="34" charset="0"/>
              </a:rPr>
              <a:t>Email notifications for successfully submitted applications</a:t>
            </a:r>
            <a:endParaRPr lang="en-CA" sz="2000" b="1" dirty="0" smtClean="0">
              <a:solidFill>
                <a:schemeClr val="tx1">
                  <a:lumMod val="75000"/>
                  <a:lumOff val="25000"/>
                </a:schemeClr>
              </a:solidFill>
              <a:latin typeface="Arial" panose="020B0604020202020204" pitchFamily="34" charset="0"/>
              <a:cs typeface="Arial" panose="020B0604020202020204" pitchFamily="34" charset="0"/>
            </a:endParaRPr>
          </a:p>
          <a:p>
            <a:pPr lvl="2" algn="l"/>
            <a:endParaRPr lang="en-CA" sz="2000" b="1" dirty="0" smtClean="0">
              <a:solidFill>
                <a:schemeClr val="tx1">
                  <a:lumMod val="75000"/>
                  <a:lumOff val="25000"/>
                </a:schemeClr>
              </a:solidFill>
              <a:latin typeface="Arial" panose="020B0604020202020204" pitchFamily="34" charset="0"/>
              <a:cs typeface="Arial" panose="020B0604020202020204" pitchFamily="34" charset="0"/>
            </a:endParaRPr>
          </a:p>
          <a:p>
            <a:pPr marL="800100" lvl="1" indent="-342900" algn="l">
              <a:buFont typeface="+mj-lt"/>
              <a:buAutoNum type="arabicPeriod"/>
            </a:pPr>
            <a:r>
              <a:rPr lang="en-US" sz="2000" b="1" dirty="0" smtClean="0">
                <a:solidFill>
                  <a:schemeClr val="tx1">
                    <a:lumMod val="75000"/>
                    <a:lumOff val="25000"/>
                  </a:schemeClr>
                </a:solidFill>
                <a:latin typeface="Arial" panose="020B0604020202020204" pitchFamily="34" charset="0"/>
                <a:cs typeface="Arial" panose="020B0604020202020204" pitchFamily="34" charset="0"/>
              </a:rPr>
              <a:t>Eligibility/Accountability</a:t>
            </a:r>
            <a:endParaRPr lang="en-CA" sz="2000" b="1" dirty="0" smtClean="0">
              <a:solidFill>
                <a:schemeClr val="tx1">
                  <a:lumMod val="75000"/>
                  <a:lumOff val="25000"/>
                </a:schemeClr>
              </a:solidFill>
              <a:latin typeface="Arial" panose="020B0604020202020204" pitchFamily="34" charset="0"/>
              <a:cs typeface="Arial" panose="020B0604020202020204" pitchFamily="34" charset="0"/>
            </a:endParaRPr>
          </a:p>
          <a:p>
            <a:pPr marL="1257300" lvl="2" indent="-342900" algn="l">
              <a:buFont typeface="+mj-lt"/>
              <a:buAutoNum type="alphaLcParenR"/>
            </a:pPr>
            <a:r>
              <a:rPr lang="en-CA" sz="2000" i="1" dirty="0" smtClean="0">
                <a:solidFill>
                  <a:schemeClr val="tx1">
                    <a:lumMod val="75000"/>
                    <a:lumOff val="25000"/>
                  </a:schemeClr>
                </a:solidFill>
                <a:latin typeface="Arial" panose="020B0604020202020204" pitchFamily="34" charset="0"/>
                <a:cs typeface="Arial" panose="020B0604020202020204" pitchFamily="34" charset="0"/>
              </a:rPr>
              <a:t>Personal computers/laptops </a:t>
            </a:r>
            <a:endParaRPr lang="en-CA" sz="2000" b="1" dirty="0" smtClean="0">
              <a:solidFill>
                <a:schemeClr val="tx1">
                  <a:lumMod val="75000"/>
                  <a:lumOff val="25000"/>
                </a:schemeClr>
              </a:solidFill>
              <a:latin typeface="Arial" panose="020B0604020202020204" pitchFamily="34" charset="0"/>
              <a:cs typeface="Arial" panose="020B0604020202020204" pitchFamily="34" charset="0"/>
            </a:endParaRPr>
          </a:p>
          <a:p>
            <a:pPr marL="1257300" lvl="2" indent="-342900" algn="l">
              <a:buFont typeface="+mj-lt"/>
              <a:buAutoNum type="alphaLcParenR"/>
            </a:pPr>
            <a:r>
              <a:rPr lang="en-CA" sz="2000" i="1" dirty="0" smtClean="0">
                <a:solidFill>
                  <a:schemeClr val="tx1">
                    <a:lumMod val="75000"/>
                    <a:lumOff val="25000"/>
                  </a:schemeClr>
                </a:solidFill>
                <a:latin typeface="Arial" panose="020B0604020202020204" pitchFamily="34" charset="0"/>
                <a:cs typeface="Arial" panose="020B0604020202020204" pitchFamily="34" charset="0"/>
              </a:rPr>
              <a:t>Facilities in underserviced catchment areas </a:t>
            </a:r>
          </a:p>
          <a:p>
            <a:pPr marL="1257300" lvl="2" indent="-342900" algn="l">
              <a:buFont typeface="+mj-lt"/>
              <a:buAutoNum type="alphaLcParenR"/>
            </a:pPr>
            <a:r>
              <a:rPr lang="en-US" sz="2000" i="1" dirty="0" smtClean="0">
                <a:solidFill>
                  <a:schemeClr val="tx1">
                    <a:lumMod val="75000"/>
                    <a:lumOff val="25000"/>
                  </a:schemeClr>
                </a:solidFill>
                <a:latin typeface="Arial" panose="020B0604020202020204" pitchFamily="34" charset="0"/>
                <a:cs typeface="Arial" panose="020B0604020202020204" pitchFamily="34" charset="0"/>
              </a:rPr>
              <a:t>Leasing equipment</a:t>
            </a:r>
          </a:p>
          <a:p>
            <a:pPr marL="1257300" lvl="2" indent="-342900" algn="l">
              <a:buFont typeface="+mj-lt"/>
              <a:buAutoNum type="alphaLcParenR"/>
            </a:pPr>
            <a:r>
              <a:rPr lang="en-US" sz="2000" i="1" dirty="0" smtClean="0">
                <a:solidFill>
                  <a:schemeClr val="tx1">
                    <a:lumMod val="75000"/>
                    <a:lumOff val="25000"/>
                  </a:schemeClr>
                </a:solidFill>
                <a:latin typeface="Arial" panose="020B0604020202020204" pitchFamily="34" charset="0"/>
                <a:cs typeface="Arial" panose="020B0604020202020204" pitchFamily="34" charset="0"/>
              </a:rPr>
              <a:t>Rationale</a:t>
            </a:r>
            <a:r>
              <a:rPr lang="en-US" sz="2000" dirty="0" smtClean="0">
                <a:solidFill>
                  <a:schemeClr val="tx1">
                    <a:lumMod val="75000"/>
                    <a:lumOff val="25000"/>
                  </a:schemeClr>
                </a:solidFill>
                <a:latin typeface="Arial" panose="020B0604020202020204" pitchFamily="34" charset="0"/>
                <a:cs typeface="Arial" panose="020B0604020202020204" pitchFamily="34" charset="0"/>
              </a:rPr>
              <a:t> </a:t>
            </a:r>
            <a:r>
              <a:rPr lang="en-US" sz="2000" i="1" dirty="0" smtClean="0">
                <a:solidFill>
                  <a:schemeClr val="tx1">
                    <a:lumMod val="75000"/>
                    <a:lumOff val="25000"/>
                  </a:schemeClr>
                </a:solidFill>
                <a:latin typeface="Arial" panose="020B0604020202020204" pitchFamily="34" charset="0"/>
                <a:cs typeface="Arial" panose="020B0604020202020204" pitchFamily="34" charset="0"/>
              </a:rPr>
              <a:t>for participation</a:t>
            </a:r>
          </a:p>
          <a:p>
            <a:pPr marL="1257300" lvl="2" indent="-342900" algn="l">
              <a:buFont typeface="+mj-lt"/>
              <a:buAutoNum type="alphaLcParenR"/>
            </a:pPr>
            <a:endParaRPr lang="en-US" sz="2000" i="1" dirty="0">
              <a:solidFill>
                <a:schemeClr val="tx1">
                  <a:lumMod val="75000"/>
                  <a:lumOff val="25000"/>
                </a:schemeClr>
              </a:solidFill>
              <a:latin typeface="Arial" panose="020B0604020202020204" pitchFamily="34" charset="0"/>
              <a:cs typeface="Arial" panose="020B0604020202020204" pitchFamily="34" charset="0"/>
            </a:endParaRPr>
          </a:p>
          <a:p>
            <a:pPr marL="800100" lvl="1" indent="-342900" algn="l">
              <a:buFont typeface="+mj-lt"/>
              <a:buAutoNum type="arabicPeriod"/>
            </a:pPr>
            <a:r>
              <a:rPr lang="en-US" sz="2000" b="1" dirty="0" smtClean="0">
                <a:solidFill>
                  <a:schemeClr val="tx1">
                    <a:lumMod val="75000"/>
                    <a:lumOff val="25000"/>
                  </a:schemeClr>
                </a:solidFill>
                <a:latin typeface="Arial" panose="020B0604020202020204" pitchFamily="34" charset="0"/>
                <a:cs typeface="Arial" panose="020B0604020202020204" pitchFamily="34" charset="0"/>
              </a:rPr>
              <a:t>Communications</a:t>
            </a:r>
            <a:endParaRPr lang="en-US" sz="2000" b="1" dirty="0">
              <a:solidFill>
                <a:schemeClr val="tx1">
                  <a:lumMod val="75000"/>
                  <a:lumOff val="25000"/>
                </a:schemeClr>
              </a:solidFill>
              <a:latin typeface="Arial" panose="020B0604020202020204" pitchFamily="34" charset="0"/>
              <a:cs typeface="Arial" panose="020B0604020202020204" pitchFamily="34" charset="0"/>
            </a:endParaRPr>
          </a:p>
          <a:p>
            <a:pPr marL="1257300" lvl="2" indent="-342900" algn="l">
              <a:buFont typeface="+mj-lt"/>
              <a:buAutoNum type="alphaLcParenR"/>
            </a:pPr>
            <a:r>
              <a:rPr lang="en-CA" sz="2000" i="1" dirty="0">
                <a:solidFill>
                  <a:schemeClr val="tx1">
                    <a:lumMod val="75000"/>
                    <a:lumOff val="25000"/>
                  </a:schemeClr>
                </a:solidFill>
                <a:latin typeface="Arial" panose="020B0604020202020204" pitchFamily="34" charset="0"/>
                <a:cs typeface="Arial" panose="020B0604020202020204" pitchFamily="34" charset="0"/>
              </a:rPr>
              <a:t>Communication strategy</a:t>
            </a:r>
            <a:endParaRPr lang="en-CA" sz="2000" b="1" dirty="0">
              <a:solidFill>
                <a:schemeClr val="tx1">
                  <a:lumMod val="75000"/>
                  <a:lumOff val="25000"/>
                </a:schemeClr>
              </a:solidFill>
              <a:latin typeface="Arial" panose="020B0604020202020204" pitchFamily="34" charset="0"/>
              <a:cs typeface="Arial" panose="020B0604020202020204" pitchFamily="34" charset="0"/>
            </a:endParaRPr>
          </a:p>
          <a:p>
            <a:pPr lvl="2" algn="l"/>
            <a:endParaRPr lang="en-CA" sz="2000" b="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6320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lvl="2" algn="r" fontAlgn="auto">
              <a:spcBef>
                <a:spcPts val="0"/>
              </a:spcBef>
              <a:spcAft>
                <a:spcPts val="0"/>
              </a:spcAft>
              <a:defRPr/>
            </a:pPr>
            <a:r>
              <a:rPr lang="en-US" sz="1800" b="1" dirty="0" smtClean="0">
                <a:solidFill>
                  <a:schemeClr val="bg1">
                    <a:lumMod val="50000"/>
                  </a:schemeClr>
                </a:solidFill>
                <a:latin typeface="Arial" panose="020B0604020202020204" pitchFamily="34" charset="0"/>
                <a:cs typeface="Arial" panose="020B0604020202020204" pitchFamily="34" charset="0"/>
              </a:rPr>
              <a:t>MODIFICATIONS</a:t>
            </a:r>
            <a:endParaRPr lang="en-US" sz="1800" b="1" dirty="0">
              <a:solidFill>
                <a:schemeClr val="bg1">
                  <a:lumMod val="50000"/>
                </a:schemeClr>
              </a:solidFill>
              <a:latin typeface="Arial" panose="020B0604020202020204" pitchFamily="34" charset="0"/>
              <a:cs typeface="Arial" panose="020B0604020202020204" pitchFamily="34"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7</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ADMINISTRATIVE</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761492494"/>
              </p:ext>
            </p:extLst>
          </p:nvPr>
        </p:nvGraphicFramePr>
        <p:xfrm>
          <a:off x="450850" y="968092"/>
          <a:ext cx="8509000" cy="2849880"/>
        </p:xfrm>
        <a:graphic>
          <a:graphicData uri="http://schemas.openxmlformats.org/drawingml/2006/table">
            <a:tbl>
              <a:tblPr/>
              <a:tblGrid>
                <a:gridCol w="8509000"/>
              </a:tblGrid>
              <a:tr h="73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50" b="1" dirty="0" smtClean="0">
                          <a:solidFill>
                            <a:schemeClr val="tx1">
                              <a:lumMod val="75000"/>
                              <a:lumOff val="25000"/>
                            </a:schemeClr>
                          </a:solidFill>
                        </a:rPr>
                        <a:t>Applicants</a:t>
                      </a:r>
                      <a:r>
                        <a:rPr lang="en-US" sz="1750" b="1" baseline="0" dirty="0" smtClean="0">
                          <a:solidFill>
                            <a:schemeClr val="tx1">
                              <a:lumMod val="75000"/>
                              <a:lumOff val="25000"/>
                            </a:schemeClr>
                          </a:solidFill>
                        </a:rPr>
                        <a:t> had difficulty completing their applications, resulting in incomplete submissions and incorrectly documented claims (i.e. missing invoices, incorrect facility or shipping address).</a:t>
                      </a:r>
                      <a:r>
                        <a:rPr lang="en-CA" sz="1750" i="1" dirty="0" smtClean="0">
                          <a:solidFill>
                            <a:schemeClr val="tx1">
                              <a:lumMod val="75000"/>
                              <a:lumOff val="25000"/>
                            </a:schemeClr>
                          </a:solidFill>
                        </a:rPr>
                        <a:t> </a:t>
                      </a:r>
                      <a:r>
                        <a:rPr lang="en-CA" sz="1750" b="1" i="0" dirty="0" smtClean="0">
                          <a:solidFill>
                            <a:schemeClr val="tx1">
                              <a:lumMod val="75000"/>
                              <a:lumOff val="25000"/>
                            </a:schemeClr>
                          </a:solidFill>
                        </a:rPr>
                        <a:t>There was also a large number of applications submitted close to deadline.</a:t>
                      </a:r>
                      <a:r>
                        <a:rPr lang="en-CA" sz="1750" b="1" i="0" baseline="0" dirty="0" smtClean="0">
                          <a:solidFill>
                            <a:schemeClr val="tx1">
                              <a:lumMod val="75000"/>
                              <a:lumOff val="25000"/>
                            </a:schemeClr>
                          </a:solidFill>
                        </a:rPr>
                        <a:t> </a:t>
                      </a:r>
                      <a:r>
                        <a:rPr lang="en-CA" sz="1750" b="1" i="0" dirty="0" smtClean="0">
                          <a:solidFill>
                            <a:schemeClr val="tx1">
                              <a:lumMod val="75000"/>
                              <a:lumOff val="25000"/>
                            </a:schemeClr>
                          </a:solidFill>
                        </a:rPr>
                        <a:t>In 2013/14, 54% of the 444 applications were submitted within two days of the deadline. This caused applications</a:t>
                      </a:r>
                      <a:r>
                        <a:rPr lang="en-CA" sz="1750" b="1" i="0" baseline="0" dirty="0" smtClean="0">
                          <a:solidFill>
                            <a:schemeClr val="tx1">
                              <a:lumMod val="75000"/>
                              <a:lumOff val="25000"/>
                            </a:schemeClr>
                          </a:solidFill>
                        </a:rPr>
                        <a:t> to be processed late, delaying the release of funds.</a:t>
                      </a:r>
                      <a:endParaRPr lang="en-CA" sz="1750" b="1" i="0" dirty="0" smtClean="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731520">
                <a:tc>
                  <a:txBody>
                    <a:bodyPr/>
                    <a:lstStyle/>
                    <a:p>
                      <a:r>
                        <a:rPr lang="en-CA" sz="1750" b="1" dirty="0" smtClean="0">
                          <a:solidFill>
                            <a:schemeClr val="tx1">
                              <a:lumMod val="75000"/>
                              <a:lumOff val="25000"/>
                            </a:schemeClr>
                          </a:solidFill>
                        </a:rPr>
                        <a:t>Implement</a:t>
                      </a:r>
                      <a:r>
                        <a:rPr lang="en-CA" sz="1750" b="1" baseline="0" dirty="0" smtClean="0">
                          <a:solidFill>
                            <a:schemeClr val="tx1">
                              <a:lumMod val="75000"/>
                              <a:lumOff val="25000"/>
                            </a:schemeClr>
                          </a:solidFill>
                        </a:rPr>
                        <a:t> t</a:t>
                      </a:r>
                      <a:r>
                        <a:rPr lang="en-CA" sz="1750" b="1" dirty="0" smtClean="0">
                          <a:solidFill>
                            <a:schemeClr val="tx1">
                              <a:lumMod val="75000"/>
                              <a:lumOff val="25000"/>
                            </a:schemeClr>
                          </a:solidFill>
                        </a:rPr>
                        <a:t>wo deadlines:</a:t>
                      </a:r>
                    </a:p>
                    <a:p>
                      <a:r>
                        <a:rPr lang="en-CA" sz="1750" dirty="0" smtClean="0">
                          <a:solidFill>
                            <a:schemeClr val="tx1">
                              <a:lumMod val="75000"/>
                              <a:lumOff val="25000"/>
                            </a:schemeClr>
                          </a:solidFill>
                        </a:rPr>
                        <a:t>Dec 15: </a:t>
                      </a:r>
                      <a:r>
                        <a:rPr lang="en-CA" sz="1750" b="1" dirty="0" smtClean="0">
                          <a:solidFill>
                            <a:schemeClr val="tx1">
                              <a:lumMod val="75000"/>
                              <a:lumOff val="25000"/>
                            </a:schemeClr>
                          </a:solidFill>
                        </a:rPr>
                        <a:t>Program Support deadline – Where applications are eligible for review and applicants may be contacted by the program regarding issues with their application. </a:t>
                      </a:r>
                    </a:p>
                    <a:p>
                      <a:r>
                        <a:rPr lang="en-CA" sz="1750" dirty="0" smtClean="0">
                          <a:solidFill>
                            <a:schemeClr val="tx1">
                              <a:lumMod val="75000"/>
                              <a:lumOff val="25000"/>
                            </a:schemeClr>
                          </a:solidFill>
                        </a:rPr>
                        <a:t>Jan 15</a:t>
                      </a:r>
                      <a:r>
                        <a:rPr lang="en-CA" sz="1750" b="1" dirty="0" smtClean="0">
                          <a:solidFill>
                            <a:schemeClr val="tx1">
                              <a:lumMod val="75000"/>
                              <a:lumOff val="25000"/>
                            </a:schemeClr>
                          </a:solidFill>
                        </a:rPr>
                        <a:t>: Final deadline – applications will be</a:t>
                      </a:r>
                      <a:r>
                        <a:rPr lang="en-CA" sz="1750" b="1" baseline="0" dirty="0" smtClean="0">
                          <a:solidFill>
                            <a:schemeClr val="tx1">
                              <a:lumMod val="75000"/>
                              <a:lumOff val="25000"/>
                            </a:schemeClr>
                          </a:solidFill>
                        </a:rPr>
                        <a:t> ineligible, with no opportunity for revision or resubmission.</a:t>
                      </a:r>
                      <a:endParaRPr lang="en-CA" sz="1750" b="1" dirty="0" smtClean="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graphicFrame>
        <p:nvGraphicFramePr>
          <p:cNvPr id="12" name="Diagram 11"/>
          <p:cNvGraphicFramePr/>
          <p:nvPr>
            <p:extLst>
              <p:ext uri="{D42A27DB-BD31-4B8C-83A1-F6EECF244321}">
                <p14:modId xmlns:p14="http://schemas.microsoft.com/office/powerpoint/2010/main" val="2264447573"/>
              </p:ext>
            </p:extLst>
          </p:nvPr>
        </p:nvGraphicFramePr>
        <p:xfrm>
          <a:off x="271164" y="3507830"/>
          <a:ext cx="8688686" cy="25278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hevron 12"/>
          <p:cNvSpPr/>
          <p:nvPr/>
        </p:nvSpPr>
        <p:spPr>
          <a:xfrm>
            <a:off x="109207" y="2389985"/>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1461921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lvl="2" algn="r" fontAlgn="auto">
              <a:spcBef>
                <a:spcPts val="0"/>
              </a:spcBef>
              <a:spcAft>
                <a:spcPts val="0"/>
              </a:spcAft>
              <a:defRPr/>
            </a:pPr>
            <a:r>
              <a:rPr lang="en-US" sz="1800" b="1" dirty="0">
                <a:solidFill>
                  <a:schemeClr val="bg1">
                    <a:lumMod val="50000"/>
                  </a:schemeClr>
                </a:solidFill>
                <a:latin typeface="Arial" panose="020B0604020202020204" pitchFamily="34" charset="0"/>
                <a:cs typeface="Arial" panose="020B0604020202020204" pitchFamily="34" charset="0"/>
              </a:rPr>
              <a:t>MODIFICATIONS</a:t>
            </a: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8</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ADMINISTRATIVE</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987978901"/>
              </p:ext>
            </p:extLst>
          </p:nvPr>
        </p:nvGraphicFramePr>
        <p:xfrm>
          <a:off x="774700" y="1109986"/>
          <a:ext cx="7751763" cy="3230880"/>
        </p:xfrm>
        <a:graphic>
          <a:graphicData uri="http://schemas.openxmlformats.org/drawingml/2006/table">
            <a:tbl>
              <a:tblPr/>
              <a:tblGrid>
                <a:gridCol w="7751763"/>
              </a:tblGrid>
              <a:tr h="731520">
                <a:tc>
                  <a:txBody>
                    <a:bodyPr/>
                    <a:lstStyle/>
                    <a:p>
                      <a:r>
                        <a:rPr lang="en-CA" sz="2000" b="1" i="0" dirty="0" smtClean="0">
                          <a:solidFill>
                            <a:schemeClr val="tx1">
                              <a:lumMod val="75000"/>
                              <a:lumOff val="25000"/>
                            </a:schemeClr>
                          </a:solidFill>
                        </a:rPr>
                        <a:t>Large</a:t>
                      </a:r>
                      <a:r>
                        <a:rPr lang="en-CA" sz="2000" i="1" dirty="0" smtClean="0">
                          <a:solidFill>
                            <a:schemeClr val="tx1">
                              <a:lumMod val="75000"/>
                              <a:lumOff val="25000"/>
                            </a:schemeClr>
                          </a:solidFill>
                        </a:rPr>
                        <a:t> </a:t>
                      </a:r>
                      <a:r>
                        <a:rPr lang="en-CA" sz="2000" b="1" i="0" dirty="0" smtClean="0">
                          <a:solidFill>
                            <a:schemeClr val="tx1">
                              <a:lumMod val="75000"/>
                              <a:lumOff val="25000"/>
                            </a:schemeClr>
                          </a:solidFill>
                        </a:rPr>
                        <a:t>applicatio</a:t>
                      </a:r>
                      <a:r>
                        <a:rPr lang="en-CA" sz="2000" b="1" i="0" baseline="0" dirty="0" smtClean="0">
                          <a:solidFill>
                            <a:schemeClr val="tx1">
                              <a:lumMod val="75000"/>
                              <a:lumOff val="25000"/>
                            </a:schemeClr>
                          </a:solidFill>
                        </a:rPr>
                        <a:t>n</a:t>
                      </a:r>
                      <a:r>
                        <a:rPr lang="en-CA" sz="2000" i="1" baseline="0" dirty="0" smtClean="0">
                          <a:solidFill>
                            <a:schemeClr val="tx1">
                              <a:lumMod val="75000"/>
                              <a:lumOff val="25000"/>
                            </a:schemeClr>
                          </a:solidFill>
                        </a:rPr>
                        <a:t> </a:t>
                      </a:r>
                      <a:r>
                        <a:rPr lang="en-CA" sz="2000" b="1" dirty="0" smtClean="0">
                          <a:solidFill>
                            <a:schemeClr val="tx1">
                              <a:lumMod val="75000"/>
                              <a:lumOff val="25000"/>
                            </a:schemeClr>
                          </a:solidFill>
                        </a:rPr>
                        <a:t>files sent via email were rejected by the email system in some cases, resulting</a:t>
                      </a:r>
                      <a:r>
                        <a:rPr lang="en-CA" sz="2000" b="1" baseline="0" dirty="0" smtClean="0">
                          <a:solidFill>
                            <a:schemeClr val="tx1">
                              <a:lumMod val="75000"/>
                              <a:lumOff val="25000"/>
                            </a:schemeClr>
                          </a:solidFill>
                        </a:rPr>
                        <a:t> in </a:t>
                      </a:r>
                      <a:r>
                        <a:rPr lang="en-CA" sz="2000" b="1" dirty="0" smtClean="0">
                          <a:solidFill>
                            <a:schemeClr val="tx1">
                              <a:lumMod val="75000"/>
                              <a:lumOff val="25000"/>
                            </a:schemeClr>
                          </a:solidFill>
                        </a:rPr>
                        <a:t>applications</a:t>
                      </a:r>
                      <a:r>
                        <a:rPr lang="en-CA" sz="2000" b="1" baseline="0" dirty="0" smtClean="0">
                          <a:solidFill>
                            <a:schemeClr val="tx1">
                              <a:lumMod val="75000"/>
                              <a:lumOff val="25000"/>
                            </a:schemeClr>
                          </a:solidFill>
                        </a:rPr>
                        <a:t> not being delivered to the IHF program. Applicants</a:t>
                      </a:r>
                      <a:r>
                        <a:rPr lang="en-CA" sz="2000" b="1" dirty="0" smtClean="0">
                          <a:solidFill>
                            <a:schemeClr val="tx1">
                              <a:lumMod val="75000"/>
                              <a:lumOff val="25000"/>
                            </a:schemeClr>
                          </a:solidFill>
                        </a:rPr>
                        <a:t> did not realize their emails were not delivered. </a:t>
                      </a:r>
                      <a:r>
                        <a:rPr lang="en-US" sz="2000" b="1" dirty="0" smtClean="0">
                          <a:solidFill>
                            <a:schemeClr val="tx1">
                              <a:lumMod val="75000"/>
                              <a:lumOff val="25000"/>
                            </a:schemeClr>
                          </a:solidFill>
                        </a:rPr>
                        <a:t>Similar issues were seen with faxed applications.</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73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000" b="1" dirty="0" smtClean="0">
                          <a:solidFill>
                            <a:schemeClr val="tx1">
                              <a:lumMod val="75000"/>
                              <a:lumOff val="25000"/>
                            </a:schemeClr>
                          </a:solidFill>
                        </a:rPr>
                        <a:t>To</a:t>
                      </a:r>
                      <a:r>
                        <a:rPr lang="en-CA" sz="2000" b="1" baseline="0" dirty="0" smtClean="0">
                          <a:solidFill>
                            <a:schemeClr val="tx1">
                              <a:lumMod val="75000"/>
                              <a:lumOff val="25000"/>
                            </a:schemeClr>
                          </a:solidFill>
                        </a:rPr>
                        <a:t> improve the transparency of the submission process, </a:t>
                      </a:r>
                      <a:r>
                        <a:rPr lang="en-CA" sz="2000" b="1" dirty="0" smtClean="0">
                          <a:solidFill>
                            <a:schemeClr val="tx1">
                              <a:lumMod val="75000"/>
                              <a:lumOff val="25000"/>
                            </a:schemeClr>
                          </a:solidFill>
                        </a:rPr>
                        <a:t>an automated email message will</a:t>
                      </a:r>
                      <a:r>
                        <a:rPr lang="en-CA" sz="2000" b="1" baseline="0" dirty="0" smtClean="0">
                          <a:solidFill>
                            <a:schemeClr val="tx1">
                              <a:lumMod val="75000"/>
                              <a:lumOff val="25000"/>
                            </a:schemeClr>
                          </a:solidFill>
                        </a:rPr>
                        <a:t> be created to </a:t>
                      </a:r>
                      <a:r>
                        <a:rPr lang="en-CA" sz="2000" b="1" dirty="0" smtClean="0">
                          <a:solidFill>
                            <a:schemeClr val="tx1">
                              <a:lumMod val="75000"/>
                              <a:lumOff val="25000"/>
                            </a:schemeClr>
                          </a:solidFill>
                        </a:rPr>
                        <a:t>confirm that applications have been successfully received.</a:t>
                      </a:r>
                      <a:r>
                        <a:rPr lang="en-CA" sz="2000" b="1" baseline="0" dirty="0" smtClean="0">
                          <a:solidFill>
                            <a:schemeClr val="tx1">
                              <a:lumMod val="75000"/>
                              <a:lumOff val="25000"/>
                            </a:schemeClr>
                          </a:solidFill>
                        </a:rPr>
                        <a:t> Applicants will be required to </a:t>
                      </a:r>
                      <a:r>
                        <a:rPr lang="en-CA" sz="2000" b="1" dirty="0" smtClean="0">
                          <a:solidFill>
                            <a:schemeClr val="tx1">
                              <a:lumMod val="75000"/>
                              <a:lumOff val="25000"/>
                            </a:schemeClr>
                          </a:solidFill>
                        </a:rPr>
                        <a:t>save this email as proof of submission </a:t>
                      </a:r>
                      <a:r>
                        <a:rPr lang="en-CA" sz="2000" b="1" baseline="0" dirty="0" smtClean="0">
                          <a:solidFill>
                            <a:schemeClr val="tx1">
                              <a:lumMod val="75000"/>
                              <a:lumOff val="25000"/>
                            </a:schemeClr>
                          </a:solidFill>
                        </a:rPr>
                        <a:t>for confirmation purposes. </a:t>
                      </a:r>
                      <a:r>
                        <a:rPr lang="en-CA" sz="2000" b="1" dirty="0" smtClean="0">
                          <a:solidFill>
                            <a:schemeClr val="tx1">
                              <a:lumMod val="75000"/>
                              <a:lumOff val="25000"/>
                            </a:schemeClr>
                          </a:solidFill>
                        </a:rPr>
                        <a:t>Faxing applications will follow a similar process where applicants will be asked to document</a:t>
                      </a:r>
                      <a:r>
                        <a:rPr lang="en-CA" sz="2000" b="1" baseline="0" dirty="0" smtClean="0">
                          <a:solidFill>
                            <a:schemeClr val="tx1">
                              <a:lumMod val="75000"/>
                              <a:lumOff val="25000"/>
                            </a:schemeClr>
                          </a:solidFill>
                        </a:rPr>
                        <a:t> </a:t>
                      </a:r>
                      <a:r>
                        <a:rPr lang="en-CA" sz="2000" b="1" dirty="0" smtClean="0">
                          <a:solidFill>
                            <a:schemeClr val="tx1">
                              <a:lumMod val="75000"/>
                              <a:lumOff val="25000"/>
                            </a:schemeClr>
                          </a:solidFill>
                        </a:rPr>
                        <a:t>proof of submission.</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sp>
        <p:nvSpPr>
          <p:cNvPr id="12" name="Chevron 11"/>
          <p:cNvSpPr/>
          <p:nvPr/>
        </p:nvSpPr>
        <p:spPr>
          <a:xfrm>
            <a:off x="255239" y="2304032"/>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967399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EdoPowerPointPage2.png"/>
          <p:cNvPicPr>
            <a:picLocks noChangeAspect="1"/>
          </p:cNvPicPr>
          <p:nvPr/>
        </p:nvPicPr>
        <p:blipFill>
          <a:blip r:embed="rId3"/>
          <a:srcRect/>
          <a:stretch>
            <a:fillRect/>
          </a:stretch>
        </p:blipFill>
        <p:spPr bwMode="auto">
          <a:xfrm>
            <a:off x="68263" y="53975"/>
            <a:ext cx="9007475" cy="6750050"/>
          </a:xfrm>
          <a:prstGeom prst="rect">
            <a:avLst/>
          </a:prstGeom>
          <a:noFill/>
          <a:ln w="9525">
            <a:noFill/>
            <a:miter lim="800000"/>
            <a:headEnd/>
            <a:tailEnd/>
          </a:ln>
        </p:spPr>
      </p:pic>
      <p:sp>
        <p:nvSpPr>
          <p:cNvPr id="24" name="Text Box 4"/>
          <p:cNvSpPr txBox="1">
            <a:spLocks noChangeArrowheads="1"/>
          </p:cNvSpPr>
          <p:nvPr/>
        </p:nvSpPr>
        <p:spPr bwMode="auto">
          <a:xfrm>
            <a:off x="4953000" y="98425"/>
            <a:ext cx="4092575" cy="304800"/>
          </a:xfrm>
          <a:prstGeom prst="rect">
            <a:avLst/>
          </a:prstGeom>
          <a:noFill/>
          <a:ln w="9525">
            <a:noFill/>
            <a:miter lim="800000"/>
            <a:headEnd/>
            <a:tailEnd/>
          </a:ln>
        </p:spPr>
        <p:txBody>
          <a:bodyPr wrap="none"/>
          <a:lstStyle/>
          <a:p>
            <a:pPr lvl="2" algn="r" fontAlgn="auto">
              <a:spcBef>
                <a:spcPts val="0"/>
              </a:spcBef>
              <a:spcAft>
                <a:spcPts val="0"/>
              </a:spcAft>
              <a:defRPr/>
            </a:pPr>
            <a:r>
              <a:rPr lang="en-US" sz="1800" b="1" dirty="0">
                <a:solidFill>
                  <a:schemeClr val="bg1">
                    <a:lumMod val="50000"/>
                  </a:schemeClr>
                </a:solidFill>
                <a:latin typeface="Arial" panose="020B0604020202020204" pitchFamily="34" charset="0"/>
                <a:cs typeface="Arial" panose="020B0604020202020204" pitchFamily="34" charset="0"/>
              </a:rPr>
              <a:t>MODIFICATIONS</a:t>
            </a:r>
          </a:p>
          <a:p>
            <a:pPr lvl="2" algn="r" fontAlgn="auto">
              <a:spcBef>
                <a:spcPts val="0"/>
              </a:spcBef>
              <a:spcAft>
                <a:spcPts val="0"/>
              </a:spcAft>
              <a:defRPr/>
            </a:pPr>
            <a:endParaRPr lang="en-US" sz="1800" b="1" dirty="0">
              <a:solidFill>
                <a:schemeClr val="bg1">
                  <a:lumMod val="50000"/>
                </a:schemeClr>
              </a:solidFill>
              <a:latin typeface="Arial" panose="020B0604020202020204" pitchFamily="34" charset="0"/>
              <a:cs typeface="Arial" panose="020B0604020202020204" pitchFamily="34" charset="0"/>
            </a:endParaRPr>
          </a:p>
        </p:txBody>
      </p:sp>
      <p:sp>
        <p:nvSpPr>
          <p:cNvPr id="10" name="Slide Number Placeholder 1"/>
          <p:cNvSpPr txBox="1">
            <a:spLocks/>
          </p:cNvSpPr>
          <p:nvPr/>
        </p:nvSpPr>
        <p:spPr bwMode="auto">
          <a:xfrm>
            <a:off x="8526463" y="6467475"/>
            <a:ext cx="449262"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eaLnBrk="0" hangingPunct="0">
              <a:defRPr/>
            </a:pPr>
            <a:fld id="{C015F445-477A-4FF2-9E7C-4A4176C745D2}" type="slidenum">
              <a:rPr lang="en-CA" smtClean="0">
                <a:solidFill>
                  <a:prstClr val="black"/>
                </a:solidFill>
                <a:latin typeface="Calibri"/>
                <a:ea typeface="ＭＳ Ｐゴシック" pitchFamily="34" charset="-128"/>
              </a:rPr>
              <a:pPr algn="ctr" eaLnBrk="0" hangingPunct="0">
                <a:defRPr/>
              </a:pPr>
              <a:t>9</a:t>
            </a:fld>
            <a:endParaRPr lang="en-CA" dirty="0">
              <a:solidFill>
                <a:prstClr val="black"/>
              </a:solidFill>
              <a:latin typeface="Calibri"/>
              <a:ea typeface="ＭＳ Ｐゴシック" pitchFamily="34" charset="-128"/>
            </a:endParaRPr>
          </a:p>
        </p:txBody>
      </p:sp>
      <p:grpSp>
        <p:nvGrpSpPr>
          <p:cNvPr id="15" name="Group 8"/>
          <p:cNvGrpSpPr>
            <a:grpSpLocks/>
          </p:cNvGrpSpPr>
          <p:nvPr/>
        </p:nvGrpSpPr>
        <p:grpSpPr bwMode="auto">
          <a:xfrm>
            <a:off x="184150" y="6089650"/>
            <a:ext cx="8775700" cy="320675"/>
            <a:chOff x="0" y="1280160"/>
            <a:chExt cx="8775511" cy="320040"/>
          </a:xfrm>
        </p:grpSpPr>
        <p:sp>
          <p:nvSpPr>
            <p:cNvPr id="16" name="Rectangle 15"/>
            <p:cNvSpPr/>
            <p:nvPr/>
          </p:nvSpPr>
          <p:spPr>
            <a:xfrm>
              <a:off x="590537" y="1280160"/>
              <a:ext cx="8184974" cy="320040"/>
            </a:xfrm>
            <a:prstGeom prst="rect">
              <a:avLst/>
            </a:prstGeom>
            <a:solidFill>
              <a:srgbClr val="007A87"/>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sp>
          <p:nvSpPr>
            <p:cNvPr id="17" name="Rectangle 16"/>
            <p:cNvSpPr/>
            <p:nvPr/>
          </p:nvSpPr>
          <p:spPr>
            <a:xfrm>
              <a:off x="0" y="1280160"/>
              <a:ext cx="533389" cy="320040"/>
            </a:xfrm>
            <a:prstGeom prst="rect">
              <a:avLst/>
            </a:prstGeom>
            <a:solidFill>
              <a:schemeClr val="tx1">
                <a:lumMod val="50000"/>
                <a:lumOff val="50000"/>
              </a:schemeClr>
            </a:solidFill>
            <a:ln w="50800" cap="rnd" cmpd="dbl" algn="ctr">
              <a:noFill/>
              <a:prstDash val="solid"/>
            </a:ln>
            <a:effectLst/>
          </p:spPr>
          <p:txBody>
            <a:bodyPr anchor="ctr"/>
            <a:lstStyle/>
            <a:p>
              <a:pPr algn="ctr">
                <a:defRPr/>
              </a:pPr>
              <a:endParaRPr lang="en-US" kern="0" dirty="0">
                <a:solidFill>
                  <a:sysClr val="window" lastClr="FFFFFF"/>
                </a:solidFill>
                <a:latin typeface="Tw Cen MT"/>
              </a:endParaRPr>
            </a:p>
          </p:txBody>
        </p:sp>
      </p:grpSp>
      <p:sp>
        <p:nvSpPr>
          <p:cNvPr id="11" name="Rectangle 2"/>
          <p:cNvSpPr txBox="1">
            <a:spLocks noChangeArrowheads="1"/>
          </p:cNvSpPr>
          <p:nvPr/>
        </p:nvSpPr>
        <p:spPr>
          <a:xfrm>
            <a:off x="774700" y="0"/>
            <a:ext cx="8369300" cy="1046922"/>
          </a:xfrm>
          <a:prstGeom prst="rect">
            <a:avLst/>
          </a:prstGeom>
        </p:spPr>
        <p:txBody>
          <a:bodyPr/>
          <a:lstStyle/>
          <a:p>
            <a:pPr eaLnBrk="0" hangingPunct="0">
              <a:defRPr/>
            </a:pPr>
            <a:endParaRPr lang="en-US" sz="3200" b="1" dirty="0" smtClean="0">
              <a:latin typeface="Arial Black" panose="020B0A04020102020204" pitchFamily="34" charset="0"/>
              <a:ea typeface="ＭＳ Ｐゴシック"/>
              <a:cs typeface="Arial" panose="020B0604020202020204" pitchFamily="34" charset="0"/>
            </a:endParaRPr>
          </a:p>
          <a:p>
            <a:pPr eaLnBrk="0" hangingPunct="0">
              <a:defRPr/>
            </a:pPr>
            <a:r>
              <a:rPr lang="en-US" sz="3200" b="1" dirty="0" smtClean="0">
                <a:solidFill>
                  <a:srgbClr val="007A87"/>
                </a:solidFill>
                <a:latin typeface="Arial Black" panose="020B0A04020102020204" pitchFamily="34" charset="0"/>
                <a:ea typeface="ＭＳ Ｐゴシック"/>
                <a:cs typeface="Arial" panose="020B0604020202020204" pitchFamily="34" charset="0"/>
              </a:rPr>
              <a:t>ELIGIBILITY/ACCOUNTABILITY</a:t>
            </a:r>
            <a:endParaRPr lang="en-US" sz="3200" b="1" dirty="0">
              <a:solidFill>
                <a:srgbClr val="007A87"/>
              </a:solidFill>
              <a:latin typeface="Arial Black" panose="020B0A040201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ea typeface="ＭＳ Ｐゴシック"/>
              <a:cs typeface="Arial" panose="020B0604020202020204" pitchFamily="34" charset="0"/>
            </a:endParaRPr>
          </a:p>
          <a:p>
            <a:pPr eaLnBrk="0" hangingPunct="0">
              <a:defRPr/>
            </a:pPr>
            <a:endParaRPr lang="en-US" sz="1600" b="1" dirty="0">
              <a:latin typeface="Arial" panose="020B0604020202020204" pitchFamily="34" charset="0"/>
              <a:cs typeface="Arial" panose="020B0604020202020204"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a:p>
            <a:pPr eaLnBrk="0" hangingPunct="0">
              <a:defRPr/>
            </a:pPr>
            <a:endParaRPr lang="en-US" sz="1600" b="1" kern="0" dirty="0">
              <a:latin typeface="Arial" pitchFamily="34" charset="0"/>
              <a:ea typeface="ＭＳ Ｐゴシック" pitchFamily="-109" charset="-128"/>
              <a:cs typeface="Arial"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2811339389"/>
              </p:ext>
            </p:extLst>
          </p:nvPr>
        </p:nvGraphicFramePr>
        <p:xfrm>
          <a:off x="774700" y="1055394"/>
          <a:ext cx="7751763" cy="2706960"/>
        </p:xfrm>
        <a:graphic>
          <a:graphicData uri="http://schemas.openxmlformats.org/drawingml/2006/table">
            <a:tbl>
              <a:tblPr/>
              <a:tblGrid>
                <a:gridCol w="7751763"/>
              </a:tblGrid>
              <a:tr h="15860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2000" i="1" dirty="0" smtClean="0">
                          <a:solidFill>
                            <a:schemeClr val="tx1">
                              <a:lumMod val="75000"/>
                              <a:lumOff val="25000"/>
                            </a:schemeClr>
                          </a:solidFill>
                        </a:rPr>
                        <a:t>Personal computers/laptops </a:t>
                      </a:r>
                      <a:r>
                        <a:rPr lang="en-CA" sz="2000" b="1" dirty="0" smtClean="0">
                          <a:solidFill>
                            <a:schemeClr val="tx1">
                              <a:lumMod val="75000"/>
                              <a:lumOff val="25000"/>
                            </a:schemeClr>
                          </a:solidFill>
                        </a:rPr>
                        <a:t>– These</a:t>
                      </a:r>
                      <a:r>
                        <a:rPr lang="en-CA" sz="2000" b="1" baseline="0" dirty="0" smtClean="0">
                          <a:solidFill>
                            <a:schemeClr val="tx1">
                              <a:lumMod val="75000"/>
                              <a:lumOff val="25000"/>
                            </a:schemeClr>
                          </a:solidFill>
                        </a:rPr>
                        <a:t> types of equipment have </a:t>
                      </a:r>
                      <a:r>
                        <a:rPr lang="en-CA" sz="2000" b="1" dirty="0" smtClean="0">
                          <a:solidFill>
                            <a:schemeClr val="tx1">
                              <a:lumMod val="75000"/>
                              <a:lumOff val="25000"/>
                            </a:schemeClr>
                          </a:solidFill>
                        </a:rPr>
                        <a:t>implications for privacy laws as they</a:t>
                      </a:r>
                      <a:r>
                        <a:rPr lang="en-CA" sz="2000" b="1" baseline="0" dirty="0" smtClean="0">
                          <a:solidFill>
                            <a:schemeClr val="tx1">
                              <a:lumMod val="75000"/>
                              <a:lumOff val="25000"/>
                            </a:schemeClr>
                          </a:solidFill>
                        </a:rPr>
                        <a:t> contain patient data and could potentially be removed from a facility.</a:t>
                      </a:r>
                      <a:endParaRPr lang="en-CA" sz="2000" b="1" dirty="0" smtClean="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r h="1120933">
                <a:tc>
                  <a:txBody>
                    <a:bodyPr/>
                    <a:lstStyle/>
                    <a:p>
                      <a:r>
                        <a:rPr lang="en-CA" sz="2000" b="1" dirty="0" smtClean="0">
                          <a:solidFill>
                            <a:schemeClr val="tx1">
                              <a:lumMod val="75000"/>
                              <a:lumOff val="25000"/>
                            </a:schemeClr>
                          </a:solidFill>
                        </a:rPr>
                        <a:t>Applicants will be required to affirm that they will use these</a:t>
                      </a:r>
                      <a:r>
                        <a:rPr lang="en-CA" sz="2000" b="1" baseline="0" dirty="0" smtClean="0">
                          <a:solidFill>
                            <a:schemeClr val="tx1">
                              <a:lumMod val="75000"/>
                              <a:lumOff val="25000"/>
                            </a:schemeClr>
                          </a:solidFill>
                        </a:rPr>
                        <a:t> pieces of equipment in adherence with privacy laws.</a:t>
                      </a:r>
                      <a:endParaRPr lang="en-CA" sz="2000" b="1" dirty="0">
                        <a:solidFill>
                          <a:schemeClr val="tx1">
                            <a:lumMod val="75000"/>
                            <a:lumOff val="25000"/>
                          </a:schemeClr>
                        </a:solidFill>
                      </a:endParaRPr>
                    </a:p>
                  </a:txBody>
                  <a:tcPr anchor="ctr" horzOverflow="overflow">
                    <a:lnL w="28575" cap="flat" cmpd="sng" algn="ctr">
                      <a:solidFill>
                        <a:srgbClr val="000000">
                          <a:alpha val="14902"/>
                        </a:srgbClr>
                      </a:solidFill>
                      <a:prstDash val="solid"/>
                      <a:round/>
                      <a:headEnd type="none" w="med" len="med"/>
                      <a:tailEnd type="none" w="med" len="med"/>
                    </a:lnL>
                    <a:lnR w="28575" cap="flat" cmpd="sng" algn="ctr">
                      <a:solidFill>
                        <a:srgbClr val="000000">
                          <a:alpha val="14902"/>
                        </a:srgbClr>
                      </a:solidFill>
                      <a:prstDash val="solid"/>
                      <a:round/>
                      <a:headEnd type="none" w="med" len="med"/>
                      <a:tailEnd type="none" w="med" len="med"/>
                    </a:lnR>
                    <a:lnT w="28575" cap="flat" cmpd="sng" algn="ctr">
                      <a:solidFill>
                        <a:srgbClr val="000000">
                          <a:alpha val="14902"/>
                        </a:srgbClr>
                      </a:solidFill>
                      <a:prstDash val="solid"/>
                      <a:round/>
                      <a:headEnd type="none" w="med" len="med"/>
                      <a:tailEnd type="none" w="med" len="med"/>
                    </a:lnT>
                    <a:lnB w="28575" cap="flat" cmpd="sng" algn="ctr">
                      <a:solidFill>
                        <a:srgbClr val="000000">
                          <a:alpha val="14902"/>
                        </a:srgbClr>
                      </a:solidFill>
                      <a:prstDash val="solid"/>
                      <a:round/>
                      <a:headEnd type="none" w="med" len="med"/>
                      <a:tailEnd type="none" w="med" len="med"/>
                    </a:lnB>
                    <a:lnTlToBr>
                      <a:noFill/>
                    </a:lnTlToBr>
                    <a:lnBlToTr>
                      <a:noFill/>
                    </a:lnBlToTr>
                    <a:noFill/>
                  </a:tcPr>
                </a:tc>
              </a:tr>
            </a:tbl>
          </a:graphicData>
        </a:graphic>
      </p:graphicFrame>
      <p:sp>
        <p:nvSpPr>
          <p:cNvPr id="12" name="Chevron 11"/>
          <p:cNvSpPr/>
          <p:nvPr/>
        </p:nvSpPr>
        <p:spPr>
          <a:xfrm>
            <a:off x="256814" y="2751780"/>
            <a:ext cx="432048" cy="648073"/>
          </a:xfrm>
          <a:prstGeom prst="chevron">
            <a:avLst>
              <a:gd name="adj" fmla="val 63488"/>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3554103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
      <a:dk1>
        <a:srgbClr val="000000"/>
      </a:dk1>
      <a:lt1>
        <a:srgbClr val="FFFFFF"/>
      </a:lt1>
      <a:dk2>
        <a:srgbClr val="475285"/>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2B7D84"/>
      </a:folHlink>
    </a:clrScheme>
    <a:fontScheme name="Office Theme">
      <a:majorFont>
        <a:latin typeface="Arial Narrow"/>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9"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19617</TotalTime>
  <Words>1261</Words>
  <Application>Microsoft Office PowerPoint</Application>
  <PresentationFormat>On-screen Show (4:3)</PresentationFormat>
  <Paragraphs>217</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뿿좰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Dianne Cordero</dc:creator>
  <cp:lastModifiedBy>tni</cp:lastModifiedBy>
  <cp:revision>887</cp:revision>
  <cp:lastPrinted>2014-09-11T19:09:52Z</cp:lastPrinted>
  <dcterms:created xsi:type="dcterms:W3CDTF">2009-12-15T08:11:02Z</dcterms:created>
  <dcterms:modified xsi:type="dcterms:W3CDTF">2014-09-11T20:26:49Z</dcterms:modified>
</cp:coreProperties>
</file>