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79" r:id="rId4"/>
    <p:sldId id="268" r:id="rId5"/>
    <p:sldId id="259" r:id="rId6"/>
    <p:sldId id="263" r:id="rId7"/>
    <p:sldId id="264" r:id="rId8"/>
    <p:sldId id="274" r:id="rId9"/>
    <p:sldId id="273" r:id="rId10"/>
    <p:sldId id="269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92A"/>
    <a:srgbClr val="0306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670" autoAdjust="0"/>
  </p:normalViewPr>
  <p:slideViewPr>
    <p:cSldViewPr>
      <p:cViewPr varScale="1">
        <p:scale>
          <a:sx n="56" d="100"/>
          <a:sy n="56" d="100"/>
        </p:scale>
        <p:origin x="-3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83B02-B447-468B-BEFC-49C1B3A53B00}" type="datetimeFigureOut">
              <a:rPr lang="en-CA" smtClean="0"/>
              <a:t>20/09/2013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D0545-FE9A-4114-9F68-C37A8F5CA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282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EA3DC96-9F57-4D54-BFBD-6356878270BC}" type="datetimeFigureOut">
              <a:rPr lang="en-CA" smtClean="0"/>
              <a:t>20/09/2013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DFD506-2C29-4756-AFBC-E4649304D08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3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D506-2C29-4756-AFBC-E4649304D080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4371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D506-2C29-4756-AFBC-E4649304D080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4264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D506-2C29-4756-AFBC-E4649304D080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6575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D79590-D276-45F5-B7D5-60F3F1CF4DDE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2665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D506-2C29-4756-AFBC-E4649304D080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6758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D506-2C29-4756-AFBC-E4649304D080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6487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D506-2C29-4756-AFBC-E4649304D080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4162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D506-2C29-4756-AFBC-E4649304D080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0311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D506-2C29-4756-AFBC-E4649304D080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5744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D506-2C29-4756-AFBC-E4649304D080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253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dirty="0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dirty="0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dirty="0"/>
            </a:p>
          </p:txBody>
        </p:sp>
      </p:grpSp>
      <p:pic>
        <p:nvPicPr>
          <p:cNvPr id="8" name="Picture 11" descr="crest_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613" y="4941888"/>
            <a:ext cx="72072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noProof="0" smtClean="0"/>
              <a:t>Name of presentation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16716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Name of presenter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331913" y="5734050"/>
            <a:ext cx="6408737" cy="5746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</a:rPr>
              <a:t>College of Physicians and Surgeons of Ontario</a:t>
            </a:r>
          </a:p>
          <a:p>
            <a:pPr>
              <a:defRPr/>
            </a:pPr>
            <a:r>
              <a:rPr lang="en-US" dirty="0"/>
              <a:t>QUALITY PROFESSIONALS  | HEALTHY SYSTEM  | PUBLIC TRUST</a:t>
            </a:r>
          </a:p>
        </p:txBody>
      </p:sp>
    </p:spTree>
    <p:extLst>
      <p:ext uri="{BB962C8B-B14F-4D97-AF65-F5344CB8AC3E}">
        <p14:creationId xmlns:p14="http://schemas.microsoft.com/office/powerpoint/2010/main" val="378570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973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527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527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8272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8465" y="1219201"/>
            <a:ext cx="8347075" cy="5008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500"/>
              </a:spcAft>
              <a:defRPr sz="1600"/>
            </a:lvl1pPr>
            <a:lvl2pPr>
              <a:lnSpc>
                <a:spcPct val="100000"/>
              </a:lnSpc>
              <a:spcAft>
                <a:spcPts val="500"/>
              </a:spcAft>
              <a:defRPr sz="1600"/>
            </a:lvl2pPr>
            <a:lvl3pPr>
              <a:lnSpc>
                <a:spcPct val="100000"/>
              </a:lnSpc>
              <a:spcAft>
                <a:spcPts val="500"/>
              </a:spcAft>
              <a:buFont typeface="Arial" pitchFamily="34" charset="0"/>
              <a:buChar char="•"/>
              <a:defRPr sz="1400"/>
            </a:lvl3pPr>
            <a:lvl4pPr>
              <a:lnSpc>
                <a:spcPct val="100000"/>
              </a:lnSpc>
              <a:spcAft>
                <a:spcPts val="500"/>
              </a:spcAft>
              <a:defRPr sz="1400"/>
            </a:lvl4pPr>
            <a:lvl5pPr>
              <a:lnSpc>
                <a:spcPct val="100000"/>
              </a:lnSpc>
              <a:spcAft>
                <a:spcPts val="500"/>
              </a:spcAft>
              <a:defRPr/>
            </a:lvl5pPr>
          </a:lstStyle>
          <a:p>
            <a:pPr lvl="0"/>
            <a:r>
              <a:rPr lang="en-CA" noProof="0" dirty="0" smtClean="0"/>
              <a:t>Click to edit master text styles</a:t>
            </a:r>
          </a:p>
          <a:p>
            <a:pPr lvl="1"/>
            <a:r>
              <a:rPr lang="en-CA" noProof="0" dirty="0" smtClean="0"/>
              <a:t>Second level</a:t>
            </a:r>
          </a:p>
          <a:p>
            <a:pPr lvl="2"/>
            <a:r>
              <a:rPr lang="en-CA" noProof="0" dirty="0" smtClean="0"/>
              <a:t>Third level</a:t>
            </a:r>
          </a:p>
          <a:p>
            <a:pPr lvl="3"/>
            <a:r>
              <a:rPr lang="en-CA" noProof="0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87352" y="6562732"/>
            <a:ext cx="374648" cy="1538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fld id="{15DF429A-D22D-4B76-8F46-BAEACD7C55BF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62000" y="6562732"/>
            <a:ext cx="5219702" cy="1538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dirty="0" smtClean="0"/>
              <a:t>CPSO Pricing Strategy – Current State Workshop</a:t>
            </a:r>
            <a:endParaRPr lang="en-C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10" name="ClipArt Placeholder 9"/>
          <p:cNvSpPr>
            <a:spLocks noGrp="1"/>
          </p:cNvSpPr>
          <p:nvPr>
            <p:ph type="clipArt" sz="quarter" idx="12"/>
          </p:nvPr>
        </p:nvSpPr>
        <p:spPr>
          <a:xfrm>
            <a:off x="11769725" y="3230563"/>
            <a:ext cx="914400" cy="914400"/>
          </a:xfrm>
        </p:spPr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62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937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05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05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66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374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19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42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139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87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0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468313" y="1412875"/>
            <a:ext cx="8207375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dirty="0"/>
          </a:p>
        </p:txBody>
      </p:sp>
      <p:pic>
        <p:nvPicPr>
          <p:cNvPr id="1029" name="Picture 11" descr="crest_colou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576262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12"/>
          <p:cNvSpPr txBox="1">
            <a:spLocks noChangeArrowheads="1"/>
          </p:cNvSpPr>
          <p:nvPr/>
        </p:nvSpPr>
        <p:spPr bwMode="auto">
          <a:xfrm>
            <a:off x="7235825" y="5876925"/>
            <a:ext cx="936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dirty="0" smtClean="0">
                <a:solidFill>
                  <a:schemeClr val="tx2"/>
                </a:solidFill>
                <a:latin typeface="Calibri" pitchFamily="34" charset="0"/>
              </a:rPr>
              <a:t>College of Physicians and Surgeons of Ontario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Blip>
          <a:blip r:embed="rId15"/>
        </a:buBlip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Blip>
          <a:blip r:embed="rId16"/>
        </a:buBlip>
        <a:defRPr sz="2800" b="1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Blip>
          <a:blip r:embed="rId17"/>
        </a:buBlip>
        <a:defRPr sz="2400" b="1">
          <a:solidFill>
            <a:srgbClr val="17392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Blip>
          <a:blip r:embed="rId15"/>
        </a:buBlip>
        <a:defRPr sz="2000" b="1">
          <a:solidFill>
            <a:srgbClr val="03060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Blip>
          <a:blip r:embed="rId16"/>
        </a:buBlip>
        <a:defRPr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Blip>
          <a:blip r:embed="rId16"/>
        </a:buBlip>
        <a:defRPr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Blip>
          <a:blip r:embed="rId16"/>
        </a:buBlip>
        <a:defRPr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Blip>
          <a:blip r:embed="rId16"/>
        </a:buBlip>
        <a:defRPr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Blip>
          <a:blip r:embed="rId16"/>
        </a:buBlip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</a:rPr>
              <a:t>College of Physicians and Surgeons of Ontario</a:t>
            </a:r>
          </a:p>
          <a:p>
            <a:pPr>
              <a:defRPr/>
            </a:pPr>
            <a:r>
              <a:rPr lang="en-US" dirty="0"/>
              <a:t>QUALITY PROFESSIONALS  | HEALTHY SYSTEM  | PUBLIC TRUST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IHF/OHP Fee Model</a:t>
            </a:r>
            <a:br>
              <a:rPr lang="en-US" dirty="0" smtClean="0"/>
            </a:br>
            <a:r>
              <a:rPr lang="en-US" dirty="0" smtClean="0"/>
              <a:t>IDCA Conference</a:t>
            </a:r>
            <a:br>
              <a:rPr lang="en-US" dirty="0" smtClean="0"/>
            </a:br>
            <a:r>
              <a:rPr lang="en-US" dirty="0" smtClean="0"/>
              <a:t>September 20, 2013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Wade Hillier</a:t>
            </a:r>
          </a:p>
          <a:p>
            <a:pPr eaLnBrk="1" hangingPunct="1"/>
            <a:r>
              <a:rPr lang="en-US" dirty="0" smtClean="0"/>
              <a:t>Acting Director, QMD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r>
              <a:rPr lang="en-CA" dirty="0" smtClean="0"/>
              <a:t>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10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352" y="1585021"/>
            <a:ext cx="83544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tabLst>
                <a:tab pos="5715000" algn="l"/>
              </a:tabLst>
            </a:pPr>
            <a:r>
              <a:rPr lang="en-US" sz="2000" b="1" dirty="0" smtClean="0">
                <a:latin typeface="+mn-lt"/>
              </a:rPr>
              <a:t>Program Costs</a:t>
            </a:r>
          </a:p>
          <a:p>
            <a:pPr marL="180000" indent="-1800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5715000" algn="l"/>
              </a:tabLst>
            </a:pPr>
            <a:r>
              <a:rPr lang="en-US" dirty="0" smtClean="0">
                <a:latin typeface="+mn-lt"/>
              </a:rPr>
              <a:t>Allocated </a:t>
            </a:r>
            <a:r>
              <a:rPr lang="en-US" dirty="0">
                <a:latin typeface="+mn-lt"/>
              </a:rPr>
              <a:t>according to staff complement relative to overall College staffing </a:t>
            </a:r>
            <a:r>
              <a:rPr lang="en-US" dirty="0" smtClean="0">
                <a:latin typeface="+mn-lt"/>
              </a:rPr>
              <a:t>levels </a:t>
            </a:r>
          </a:p>
          <a:p>
            <a:pPr marL="180000" indent="-1800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5715000" algn="l"/>
              </a:tabLst>
            </a:pPr>
            <a:r>
              <a:rPr lang="en-US" dirty="0" smtClean="0">
                <a:latin typeface="+mn-lt"/>
              </a:rPr>
              <a:t>Spread across facilities and premises   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tabLst>
                <a:tab pos="5715000" algn="l"/>
              </a:tabLst>
            </a:pPr>
            <a:endParaRPr lang="en-US" dirty="0" smtClean="0">
              <a:solidFill>
                <a:srgbClr val="002776"/>
              </a:solidFill>
              <a:latin typeface="+mn-lt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  <a:tabLst>
                <a:tab pos="5715000" algn="l"/>
              </a:tabLst>
            </a:pPr>
            <a:r>
              <a:rPr lang="en-US" sz="2000" b="1" dirty="0" smtClean="0">
                <a:latin typeface="+mn-lt"/>
              </a:rPr>
              <a:t>Assessment Costs </a:t>
            </a:r>
          </a:p>
          <a:p>
            <a:pPr marL="180000" indent="-1800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5715000" algn="l"/>
              </a:tabLst>
            </a:pPr>
            <a:r>
              <a:rPr lang="en-US" dirty="0" smtClean="0">
                <a:latin typeface="+mn-lt"/>
              </a:rPr>
              <a:t>Assessments based </a:t>
            </a:r>
            <a:r>
              <a:rPr lang="en-US" dirty="0">
                <a:latin typeface="+mn-lt"/>
              </a:rPr>
              <a:t>on </a:t>
            </a:r>
            <a:r>
              <a:rPr lang="en-US" dirty="0" smtClean="0">
                <a:latin typeface="+mn-lt"/>
              </a:rPr>
              <a:t>cost recovery</a:t>
            </a:r>
          </a:p>
          <a:p>
            <a:pPr marL="180000" indent="-1800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5715000" algn="l"/>
              </a:tabLst>
            </a:pPr>
            <a:r>
              <a:rPr lang="en-US" dirty="0">
                <a:latin typeface="+mn-lt"/>
              </a:rPr>
              <a:t>F</a:t>
            </a:r>
            <a:r>
              <a:rPr lang="en-US" dirty="0" smtClean="0">
                <a:latin typeface="+mn-lt"/>
              </a:rPr>
              <a:t>ull </a:t>
            </a:r>
            <a:r>
              <a:rPr lang="en-US" dirty="0">
                <a:latin typeface="+mn-lt"/>
              </a:rPr>
              <a:t>cost of the assessment is paid by </a:t>
            </a:r>
            <a:r>
              <a:rPr lang="en-US" dirty="0" smtClean="0">
                <a:latin typeface="+mn-lt"/>
              </a:rPr>
              <a:t>the location being assessed</a:t>
            </a:r>
            <a:endParaRPr lang="en-US" dirty="0">
              <a:latin typeface="+mn-lt"/>
            </a:endParaRPr>
          </a:p>
          <a:p>
            <a:pPr marL="180000" indent="-1800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5715000" algn="l"/>
              </a:tabLst>
            </a:pPr>
            <a:r>
              <a:rPr lang="en-US" dirty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nvoiced ‘at cost’ for each assessment by assessors and directly attributed to an    assessment</a:t>
            </a:r>
          </a:p>
          <a:p>
            <a:pPr marL="180000" indent="-1800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5715000" algn="l"/>
              </a:tabLst>
            </a:pPr>
            <a:r>
              <a:rPr lang="en-US" dirty="0">
                <a:latin typeface="+mn-lt"/>
              </a:rPr>
              <a:t>V</a:t>
            </a:r>
            <a:r>
              <a:rPr lang="en-US" dirty="0" smtClean="0">
                <a:latin typeface="+mn-lt"/>
              </a:rPr>
              <a:t>ary on assessment location, specialization, and other factors that affect the time required for the assessment</a:t>
            </a:r>
          </a:p>
          <a:p>
            <a:pPr marL="180000" indent="-1800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5715000" algn="l"/>
              </a:tabLst>
            </a:pPr>
            <a:r>
              <a:rPr lang="en-US" dirty="0">
                <a:latin typeface="+mn-lt"/>
              </a:rPr>
              <a:t>V</a:t>
            </a:r>
            <a:r>
              <a:rPr lang="en-US" dirty="0" smtClean="0">
                <a:latin typeface="+mn-lt"/>
              </a:rPr>
              <a:t>ary with respect to the number of assessments provided across each program area year over year</a:t>
            </a:r>
          </a:p>
          <a:p>
            <a:pPr marL="694617" lvl="1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5715000" algn="l"/>
              </a:tabLst>
            </a:pPr>
            <a:r>
              <a:rPr lang="en-US" dirty="0" smtClean="0">
                <a:latin typeface="+mn-lt"/>
              </a:rPr>
              <a:t>IHF        – 250 per year</a:t>
            </a:r>
          </a:p>
          <a:p>
            <a:pPr marL="694617" lvl="1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5715000" algn="l"/>
              </a:tabLst>
            </a:pPr>
            <a:r>
              <a:rPr lang="en-US" dirty="0" smtClean="0">
                <a:latin typeface="+mn-lt"/>
              </a:rPr>
              <a:t>OHPIP   – 250 over 5 years </a:t>
            </a:r>
          </a:p>
        </p:txBody>
      </p:sp>
      <p:sp>
        <p:nvSpPr>
          <p:cNvPr id="16" name="Title 5"/>
          <p:cNvSpPr txBox="1">
            <a:spLocks/>
          </p:cNvSpPr>
          <p:nvPr/>
        </p:nvSpPr>
        <p:spPr>
          <a:xfrm>
            <a:off x="381000" y="356616"/>
            <a:ext cx="8347075" cy="73918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77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endParaRPr lang="en-US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Current approach</a:t>
            </a:r>
            <a:endParaRPr lang="en-US" sz="3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664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39825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rocess for building a pricing strategy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47075" cy="5400600"/>
          </a:xfrm>
        </p:spPr>
        <p:txBody>
          <a:bodyPr/>
          <a:lstStyle/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auto">
          <a:xfrm rot="16200000">
            <a:off x="7221758" y="3678142"/>
            <a:ext cx="2135926" cy="111483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189 w 21600"/>
              <a:gd name="T13" fmla="*/ 2189 h 21600"/>
              <a:gd name="T14" fmla="*/ 19411 w 21600"/>
              <a:gd name="T15" fmla="*/ 1941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78" y="21600"/>
                </a:lnTo>
                <a:lnTo>
                  <a:pt x="2082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eaVert" lIns="18288" tIns="27432" rIns="18288" bIns="27432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 altLang="ja-JP" sz="1300" b="1" dirty="0" smtClean="0">
                <a:solidFill>
                  <a:srgbClr val="FFFFFF"/>
                </a:solidFill>
                <a:ea typeface="ＭＳ Ｐゴシック" pitchFamily="50" charset="-128"/>
              </a:rPr>
              <a:t>Develop roadmap</a:t>
            </a:r>
            <a:endParaRPr lang="en-CA" altLang="ja-JP" sz="1300" b="1" kern="1200" dirty="0">
              <a:solidFill>
                <a:srgbClr val="FFFFFF"/>
              </a:solidFill>
              <a:latin typeface="Arial" charset="0"/>
              <a:ea typeface="ＭＳ Ｐゴシック" pitchFamily="50" charset="-128"/>
              <a:cs typeface="Arial" charset="0"/>
            </a:endParaRP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 rot="16200000">
            <a:off x="6232644" y="3741682"/>
            <a:ext cx="2298704" cy="974930"/>
          </a:xfrm>
          <a:custGeom>
            <a:avLst/>
            <a:gdLst>
              <a:gd name="T0" fmla="*/ 252318315 w 21600"/>
              <a:gd name="T1" fmla="*/ 46312661 h 21600"/>
              <a:gd name="T2" fmla="*/ 128472907 w 21600"/>
              <a:gd name="T3" fmla="*/ 92625257 h 21600"/>
              <a:gd name="T4" fmla="*/ 4627391 w 21600"/>
              <a:gd name="T5" fmla="*/ 46312661 h 21600"/>
              <a:gd name="T6" fmla="*/ 12847290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189 w 21600"/>
              <a:gd name="T13" fmla="*/ 2189 h 21600"/>
              <a:gd name="T14" fmla="*/ 19411 w 21600"/>
              <a:gd name="T15" fmla="*/ 1941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78" y="21600"/>
                </a:lnTo>
                <a:lnTo>
                  <a:pt x="2082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eaVert" lIns="18288" tIns="36576" rIns="18288" bIns="36576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 altLang="ja-JP" sz="1300" b="1" kern="1200" dirty="0" smtClean="0">
                <a:solidFill>
                  <a:srgbClr val="FFFFFF"/>
                </a:solidFill>
                <a:latin typeface="Arial" charset="0"/>
                <a:ea typeface="ＭＳ Ｐゴシック" pitchFamily="50" charset="-128"/>
                <a:cs typeface="Arial" charset="0"/>
              </a:rPr>
              <a:t>Select pricing options </a:t>
            </a:r>
            <a:endParaRPr lang="en-CA" altLang="ja-JP" sz="1300" b="1" kern="1200" dirty="0">
              <a:solidFill>
                <a:srgbClr val="FFFFFF"/>
              </a:solidFill>
              <a:latin typeface="Arial" charset="0"/>
              <a:ea typeface="ＭＳ Ｐゴシック" pitchFamily="50" charset="-128"/>
              <a:cs typeface="Arial" charset="0"/>
            </a:endParaRPr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 rot="16200000">
            <a:off x="5039583" y="3620137"/>
            <a:ext cx="2533782" cy="1176119"/>
          </a:xfrm>
          <a:custGeom>
            <a:avLst/>
            <a:gdLst>
              <a:gd name="T0" fmla="*/ 353288952 w 21600"/>
              <a:gd name="T1" fmla="*/ 66790009 h 21600"/>
              <a:gd name="T2" fmla="*/ 179884086 w 21600"/>
              <a:gd name="T3" fmla="*/ 133579940 h 21600"/>
              <a:gd name="T4" fmla="*/ 6479221 w 21600"/>
              <a:gd name="T5" fmla="*/ 66790009 h 21600"/>
              <a:gd name="T6" fmla="*/ 17988408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189 w 21600"/>
              <a:gd name="T13" fmla="*/ 2189 h 21600"/>
              <a:gd name="T14" fmla="*/ 19411 w 21600"/>
              <a:gd name="T15" fmla="*/ 1941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78" y="21600"/>
                </a:lnTo>
                <a:lnTo>
                  <a:pt x="2082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eaVert" lIns="0" tIns="0" rIns="0" bIns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 altLang="ja-JP" sz="1300" b="1" kern="1200" dirty="0" smtClean="0">
                <a:solidFill>
                  <a:srgbClr val="FFFFFF"/>
                </a:solidFill>
                <a:latin typeface="Arial" charset="0"/>
                <a:ea typeface="ＭＳ Ｐゴシック" pitchFamily="50" charset="-128"/>
                <a:cs typeface="Arial" charset="0"/>
              </a:rPr>
              <a:t>Define evaluation approach</a:t>
            </a:r>
            <a:endParaRPr lang="en-CA" altLang="ja-JP" sz="1300" b="1" kern="1200" dirty="0">
              <a:solidFill>
                <a:srgbClr val="FFFFFF"/>
              </a:solidFill>
              <a:latin typeface="Arial" charset="0"/>
              <a:ea typeface="ＭＳ Ｐゴシック" pitchFamily="50" charset="-128"/>
              <a:cs typeface="Arial" charset="0"/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 rot="16200000">
            <a:off x="3993127" y="3750538"/>
            <a:ext cx="2754260" cy="893484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189 w 21600"/>
              <a:gd name="T13" fmla="*/ 2189 h 21600"/>
              <a:gd name="T14" fmla="*/ 19411 w 21600"/>
              <a:gd name="T15" fmla="*/ 1941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78" y="21600"/>
                </a:lnTo>
                <a:lnTo>
                  <a:pt x="2082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eaVert" lIns="18288" tIns="0" rIns="18288" bIns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CA" altLang="ja-JP" sz="1300" b="1" kern="1200" dirty="0" smtClean="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t>Create a list of pricing options</a:t>
            </a:r>
            <a:endParaRPr lang="en-CA" altLang="ja-JP" sz="1300" b="1" kern="1200" dirty="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32" name="AutoShape 7"/>
          <p:cNvSpPr>
            <a:spLocks noChangeArrowheads="1"/>
          </p:cNvSpPr>
          <p:nvPr/>
        </p:nvSpPr>
        <p:spPr bwMode="auto">
          <a:xfrm rot="16200000">
            <a:off x="2869473" y="3658856"/>
            <a:ext cx="3053269" cy="102864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189 w 21600"/>
              <a:gd name="T13" fmla="*/ 2189 h 21600"/>
              <a:gd name="T14" fmla="*/ 19411 w 21600"/>
              <a:gd name="T15" fmla="*/ 1941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78" y="21600"/>
                </a:lnTo>
                <a:lnTo>
                  <a:pt x="2082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eaVert" lIns="18288" tIns="0" rIns="18288" bIns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CA" altLang="ja-JP" sz="1300" b="1" kern="1200" dirty="0" smtClean="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t>Identify guiding principles</a:t>
            </a:r>
            <a:r>
              <a:rPr lang="en-CA" altLang="ja-JP" sz="1300" b="1" dirty="0">
                <a:solidFill>
                  <a:srgbClr val="FFFFFF"/>
                </a:solidFill>
                <a:ea typeface="ＭＳ Ｐゴシック" charset="-128"/>
              </a:rPr>
              <a:t> </a:t>
            </a:r>
            <a:r>
              <a:rPr lang="en-CA" altLang="ja-JP" sz="1300" b="1" dirty="0" smtClean="0">
                <a:solidFill>
                  <a:srgbClr val="FFFFFF"/>
                </a:solidFill>
                <a:ea typeface="ＭＳ Ｐゴシック" charset="-128"/>
              </a:rPr>
              <a:t>for pricing</a:t>
            </a:r>
            <a:endParaRPr lang="en-CA" altLang="ja-JP" sz="1300" b="1" kern="1200" dirty="0" smtClean="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33" name="AutoShape 7"/>
          <p:cNvSpPr>
            <a:spLocks noChangeArrowheads="1"/>
          </p:cNvSpPr>
          <p:nvPr/>
        </p:nvSpPr>
        <p:spPr bwMode="auto">
          <a:xfrm rot="16200000">
            <a:off x="1595330" y="3603904"/>
            <a:ext cx="3404567" cy="114216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189 w 21600"/>
              <a:gd name="T13" fmla="*/ 2189 h 21600"/>
              <a:gd name="T14" fmla="*/ 19411 w 21600"/>
              <a:gd name="T15" fmla="*/ 1941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78" y="21600"/>
                </a:lnTo>
                <a:lnTo>
                  <a:pt x="2082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eaVert" lIns="9144" tIns="0" rIns="9144" bIns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CA" altLang="ja-JP" sz="1300" b="1" dirty="0" smtClean="0">
                <a:solidFill>
                  <a:srgbClr val="FFFFFF"/>
                </a:solidFill>
                <a:ea typeface="ＭＳ Ｐゴシック" charset="-128"/>
              </a:rPr>
              <a:t>Peer review findings</a:t>
            </a:r>
            <a:endParaRPr lang="en-CA" altLang="ja-JP" sz="1300" b="1" kern="1200" dirty="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34" name="AutoShape 7"/>
          <p:cNvSpPr>
            <a:spLocks noChangeArrowheads="1"/>
          </p:cNvSpPr>
          <p:nvPr/>
        </p:nvSpPr>
        <p:spPr bwMode="auto">
          <a:xfrm rot="16200000">
            <a:off x="230975" y="3570034"/>
            <a:ext cx="3775627" cy="1189304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189 w 21600"/>
              <a:gd name="T13" fmla="*/ 2189 h 21600"/>
              <a:gd name="T14" fmla="*/ 19411 w 21600"/>
              <a:gd name="T15" fmla="*/ 1941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78" y="21600"/>
                </a:lnTo>
                <a:lnTo>
                  <a:pt x="2082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eaVert" lIns="18288" tIns="0" rIns="18288" bIns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CA" altLang="ja-JP" sz="1300" b="1" kern="1200" dirty="0" smtClean="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t>Assess stakeholder needs</a:t>
            </a:r>
            <a:endParaRPr lang="en-CA" altLang="ja-JP" sz="1300" b="1" kern="1200" dirty="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35" name="Oval 34"/>
          <p:cNvSpPr>
            <a:spLocks/>
          </p:cNvSpPr>
          <p:nvPr/>
        </p:nvSpPr>
        <p:spPr bwMode="auto">
          <a:xfrm>
            <a:off x="1568591" y="2304577"/>
            <a:ext cx="471168" cy="5486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2</a:t>
            </a:r>
          </a:p>
        </p:txBody>
      </p:sp>
      <p:sp>
        <p:nvSpPr>
          <p:cNvPr id="36" name="Oval 35"/>
          <p:cNvSpPr>
            <a:spLocks/>
          </p:cNvSpPr>
          <p:nvPr/>
        </p:nvSpPr>
        <p:spPr bwMode="auto">
          <a:xfrm>
            <a:off x="2737127" y="2493955"/>
            <a:ext cx="471168" cy="5486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bg1"/>
                </a:solidFill>
              </a:rPr>
              <a:t>3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7" name="Oval 36"/>
          <p:cNvSpPr>
            <a:spLocks/>
          </p:cNvSpPr>
          <p:nvPr/>
        </p:nvSpPr>
        <p:spPr bwMode="auto">
          <a:xfrm>
            <a:off x="3878163" y="2715600"/>
            <a:ext cx="471168" cy="5486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bg1"/>
                </a:solidFill>
              </a:rPr>
              <a:t>4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8" name="Oval 37"/>
          <p:cNvSpPr>
            <a:spLocks/>
          </p:cNvSpPr>
          <p:nvPr/>
        </p:nvSpPr>
        <p:spPr bwMode="auto">
          <a:xfrm>
            <a:off x="4926221" y="2859279"/>
            <a:ext cx="471168" cy="5486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bg1"/>
                </a:solidFill>
              </a:rPr>
              <a:t>5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9" name="Oval 38"/>
          <p:cNvSpPr>
            <a:spLocks/>
          </p:cNvSpPr>
          <p:nvPr/>
        </p:nvSpPr>
        <p:spPr bwMode="auto">
          <a:xfrm>
            <a:off x="5846804" y="3009234"/>
            <a:ext cx="471168" cy="5486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bg1"/>
                </a:solidFill>
              </a:rPr>
              <a:t>6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0" name="Oval 39"/>
          <p:cNvSpPr>
            <a:spLocks/>
          </p:cNvSpPr>
          <p:nvPr/>
        </p:nvSpPr>
        <p:spPr bwMode="auto">
          <a:xfrm>
            <a:off x="6894531" y="3132476"/>
            <a:ext cx="471168" cy="5486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bg1"/>
                </a:solidFill>
              </a:rPr>
              <a:t>7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1" name="Oval 40"/>
          <p:cNvSpPr>
            <a:spLocks/>
          </p:cNvSpPr>
          <p:nvPr/>
        </p:nvSpPr>
        <p:spPr bwMode="auto">
          <a:xfrm>
            <a:off x="7869461" y="3195314"/>
            <a:ext cx="471168" cy="5486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bg1"/>
                </a:solidFill>
              </a:rPr>
              <a:t>8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 rot="16200000">
            <a:off x="-1150327" y="3531217"/>
            <a:ext cx="4130041" cy="1189304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189 w 21600"/>
              <a:gd name="T13" fmla="*/ 2189 h 21600"/>
              <a:gd name="T14" fmla="*/ 19411 w 21600"/>
              <a:gd name="T15" fmla="*/ 1941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78" y="21600"/>
                </a:lnTo>
                <a:lnTo>
                  <a:pt x="2082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eaVert" lIns="18288" tIns="0" rIns="18288" bIns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CA" altLang="ja-JP" sz="1300" b="1" kern="1200" dirty="0" smtClean="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t>Current approach to costing and pricing </a:t>
            </a:r>
            <a:endParaRPr lang="en-CA" altLang="ja-JP" sz="1300" b="1" kern="1200" dirty="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3" name="Oval 22"/>
          <p:cNvSpPr>
            <a:spLocks/>
          </p:cNvSpPr>
          <p:nvPr/>
        </p:nvSpPr>
        <p:spPr bwMode="auto">
          <a:xfrm>
            <a:off x="338321" y="2155793"/>
            <a:ext cx="471168" cy="5486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07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801" y="649635"/>
            <a:ext cx="8030639" cy="619125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did we talk to?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gray">
          <a:xfrm>
            <a:off x="1328187" y="2224964"/>
            <a:ext cx="2449290" cy="236317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Ontario Labs – QMP LS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gray">
          <a:xfrm>
            <a:off x="1431423" y="4078848"/>
            <a:ext cx="2449290" cy="2381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CPSA Diagnostics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gray">
          <a:xfrm>
            <a:off x="5404616" y="2234147"/>
            <a:ext cx="2449290" cy="243429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CPSBC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9" name="Picture 2" descr="http://www.fusionwireless.com/wirelessstation/images/sprint-logo.jpg"/>
          <p:cNvPicPr>
            <a:picLocks noChangeAspect="1" noChangeArrowheads="1"/>
          </p:cNvPicPr>
          <p:nvPr/>
        </p:nvPicPr>
        <p:blipFill>
          <a:blip r:embed="rId3" cstate="print"/>
          <a:srcRect l="5014" t="9641" r="4408" b="9431"/>
          <a:stretch>
            <a:fillRect/>
          </a:stretch>
        </p:blipFill>
        <p:spPr bwMode="auto">
          <a:xfrm>
            <a:off x="6024410" y="3674948"/>
            <a:ext cx="1196340" cy="405528"/>
          </a:xfrm>
          <a:prstGeom prst="rect">
            <a:avLst/>
          </a:prstGeom>
          <a:noFill/>
        </p:spPr>
      </p:pic>
      <p:sp>
        <p:nvSpPr>
          <p:cNvPr id="10" name="AutoShape 19"/>
          <p:cNvSpPr>
            <a:spLocks noChangeArrowheads="1"/>
          </p:cNvSpPr>
          <p:nvPr/>
        </p:nvSpPr>
        <p:spPr bwMode="gray">
          <a:xfrm>
            <a:off x="5397935" y="4092297"/>
            <a:ext cx="2449290" cy="243429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Medical Council of Canada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11" name="Picture 6" descr="http://t2.gstatic.com/images?q=tbn:ANd9GcQ3IwgHB31TesgTlimcBKSeg6cnZMs2CBTG_rhfUpFf0Si7NtS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7" y="1663984"/>
            <a:ext cx="1679830" cy="51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http://care.ualberta.ca/Research/SafetyNET/OurTeam/~/media/care/SafetyNET/AffiliatedProfessionalandEducationalInstitutions/CPSA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874" y="3484351"/>
            <a:ext cx="1466389" cy="51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t0.gstatic.com/images?q=tbn:ANd9GcTt25hXBHQBg6ug6xexsyEgNxcNS2RH96mTXxwj9vzLlOumXXxVx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346" y="1678732"/>
            <a:ext cx="1679831" cy="48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t2.gstatic.com/images?q=tbn:ANd9GcQwqSPG1OW74MTIHtXgLa3fe9oeW83dmlMBCbwmak_y_7iuPafCq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362" y="3427371"/>
            <a:ext cx="1902436" cy="61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AutoShape 19"/>
          <p:cNvSpPr>
            <a:spLocks noChangeArrowheads="1"/>
          </p:cNvSpPr>
          <p:nvPr/>
        </p:nvSpPr>
        <p:spPr bwMode="gray">
          <a:xfrm>
            <a:off x="3459558" y="5902561"/>
            <a:ext cx="2536474" cy="27082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Accreditation Canada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26" name="Picture 8" descr="http://www.portage.ca/ImportMedia/images/stories/images_portage/AC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720" y="5063289"/>
            <a:ext cx="1962150" cy="839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2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Guiding Principles of the </a:t>
            </a:r>
            <a:b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IHF/OHP Fee Model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57325" y="1628775"/>
          <a:ext cx="6229350" cy="3453384"/>
        </p:xfrm>
        <a:graphic>
          <a:graphicData uri="http://schemas.openxmlformats.org/drawingml/2006/table">
            <a:tbl>
              <a:tblPr firstRow="1" firstCol="1" bandRow="1"/>
              <a:tblGrid>
                <a:gridCol w="3039760"/>
                <a:gridCol w="3189590"/>
              </a:tblGrid>
              <a:tr h="1927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     Full cost recovery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        Economic independence of programs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005674">
                <a:tc>
                  <a:txBody>
                    <a:bodyPr/>
                    <a:lstStyle/>
                    <a:p>
                      <a:pPr marL="342900" marR="0" lvl="0" indent="-342900" algn="l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100" kern="1200" dirty="0">
                          <a:solidFill>
                            <a:srgbClr val="002776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Fees and prices will be set to sufficiently cover all costs to ensure economic sustainability</a:t>
                      </a:r>
                      <a:endParaRPr lang="en-CA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100" kern="1200" dirty="0">
                          <a:solidFill>
                            <a:srgbClr val="002776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Short term surpluses or deficits will be balanced accordingly over time to provide long term cost recovery</a:t>
                      </a:r>
                      <a:endParaRPr lang="en-CA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100" kern="1200" dirty="0">
                          <a:solidFill>
                            <a:srgbClr val="002776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Revenues from program areas will not be used to fund or subsidize costs of other programs</a:t>
                      </a:r>
                      <a:endParaRPr lang="en-CA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100" kern="1200" dirty="0">
                          <a:solidFill>
                            <a:srgbClr val="002776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Indirect costs will be allocated to programs using a reasonable cost driver</a:t>
                      </a:r>
                      <a:endParaRPr lang="en-CA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     Universality 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          Long run cost averaging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030816">
                <a:tc>
                  <a:txBody>
                    <a:bodyPr/>
                    <a:lstStyle/>
                    <a:p>
                      <a:pPr marL="342900" marR="0" lvl="0" indent="-342900" algn="l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100" kern="1200" dirty="0">
                          <a:solidFill>
                            <a:srgbClr val="002776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The College will provide fee standardization to average costs across assessments</a:t>
                      </a:r>
                      <a:endParaRPr lang="en-CA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100" kern="1200" dirty="0">
                          <a:solidFill>
                            <a:srgbClr val="002776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Total fees charged will not vary based on factors that are outside the control of the assessed entity</a:t>
                      </a:r>
                      <a:endParaRPr lang="en-CA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100" kern="1200" dirty="0">
                          <a:solidFill>
                            <a:srgbClr val="002776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The College will average costs over an appropriate time frame to reduce impact of extraordinary expenses for both its own budgeting purposes and for the assessed entity</a:t>
                      </a:r>
                      <a:endParaRPr lang="en-CA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      Efficiency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6        Transparency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838061">
                <a:tc>
                  <a:txBody>
                    <a:bodyPr/>
                    <a:lstStyle/>
                    <a:p>
                      <a:pPr marL="342900" marR="0" lvl="0" indent="-342900" algn="l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100" kern="1200" dirty="0">
                          <a:solidFill>
                            <a:srgbClr val="002776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The College will deliver the assessment programs at lowest cost possible while still providing value-add services to clients</a:t>
                      </a:r>
                      <a:endParaRPr lang="en-CA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100" kern="1200" dirty="0">
                          <a:solidFill>
                            <a:srgbClr val="002776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The College will seek a pricing strategy that aims for simplicity and clarity</a:t>
                      </a:r>
                      <a:endParaRPr lang="en-CA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100" kern="1200" dirty="0">
                          <a:solidFill>
                            <a:srgbClr val="002776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The College will provide a degree of visibility into the formulas, processes and rates used to determine prices</a:t>
                      </a:r>
                      <a:endParaRPr lang="en-CA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490663" y="5229225"/>
            <a:ext cx="616267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FFFFFF"/>
                </a:solidFill>
                <a:latin typeface="Arial"/>
              </a:rPr>
              <a:t>The guiding principles informed the pricing considerations used to assess the pricing options and develop the overall pricing strategy</a:t>
            </a:r>
            <a:endParaRPr lang="en-CA" sz="1200" dirty="0"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CA" sz="1100" dirty="0">
                <a:ea typeface="Calibri"/>
                <a:cs typeface="Times New Roman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2" y="304801"/>
            <a:ext cx="7916839" cy="619125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 Model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4150" y="2622071"/>
            <a:ext cx="1344603" cy="548640"/>
          </a:xfrm>
          <a:prstGeom prst="rect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0" rIns="0" bIns="0" rtlCol="0" anchor="ctr" anchorCtr="1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dirty="0" smtClean="0"/>
              <a:t>Indirect cost</a:t>
            </a:r>
          </a:p>
          <a:p>
            <a:pPr algn="ctr">
              <a:spcAft>
                <a:spcPts val="300"/>
              </a:spcAft>
            </a:pPr>
            <a:r>
              <a:rPr lang="en-US" sz="1400" b="1" dirty="0" smtClean="0"/>
              <a:t>allocation</a:t>
            </a:r>
            <a:endParaRPr lang="en-CA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14150" y="5383587"/>
            <a:ext cx="1344603" cy="548640"/>
          </a:xfrm>
          <a:prstGeom prst="rect">
            <a:avLst/>
          </a:prstGeom>
          <a:solidFill>
            <a:srgbClr val="7030A0"/>
          </a:solidFill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0" tIns="0" rIns="0" bIns="0" rtlCol="0" anchor="ctr" anchorCtr="1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dirty="0" smtClean="0"/>
              <a:t>Invoicing &amp; collections</a:t>
            </a:r>
            <a:endParaRPr lang="en-CA" sz="1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29786" y="4682603"/>
            <a:ext cx="1344603" cy="5486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rtlCol="0" anchor="ctr" anchorCtr="1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dirty="0" smtClean="0"/>
              <a:t>Extra charges</a:t>
            </a:r>
            <a:endParaRPr lang="en-CA" sz="1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111954" y="2635719"/>
            <a:ext cx="2286000" cy="548640"/>
          </a:xfrm>
          <a:prstGeom prst="rect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rtlCol="0" anchor="ctr" anchorCtr="1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dirty="0" smtClean="0"/>
              <a:t>Staff based allocation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4150" y="3300596"/>
            <a:ext cx="1344603" cy="548639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rtlCol="0" anchor="ctr" anchorCtr="1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dirty="0" smtClean="0"/>
              <a:t>Assessment charges</a:t>
            </a:r>
            <a:endParaRPr lang="en-CA" sz="1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111954" y="3314243"/>
            <a:ext cx="2286000" cy="548640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rtlCol="0" anchor="ctr" anchorCtr="1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CA" sz="1400" b="1" dirty="0" smtClean="0"/>
              <a:t>Facility/premises fee</a:t>
            </a:r>
          </a:p>
          <a:p>
            <a:pPr algn="ctr">
              <a:spcAft>
                <a:spcPts val="300"/>
              </a:spcAft>
            </a:pPr>
            <a:r>
              <a:rPr lang="en-CA" sz="1400" b="1" dirty="0" smtClean="0"/>
              <a:t>by modality / level</a:t>
            </a:r>
            <a:endParaRPr lang="en-CA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120483" y="4696251"/>
            <a:ext cx="1587421" cy="5486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rtlCol="0" anchor="ctr" anchorCtr="1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dirty="0" smtClean="0"/>
              <a:t>Additional charges</a:t>
            </a:r>
            <a:endParaRPr lang="en-CA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923928" y="4696251"/>
            <a:ext cx="1450280" cy="5486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rtlCol="0" anchor="ctr" anchorCtr="1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dirty="0" smtClean="0"/>
              <a:t>Reassessment charges</a:t>
            </a:r>
            <a:endParaRPr lang="en-CA" sz="1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111954" y="5397235"/>
            <a:ext cx="2286000" cy="548640"/>
          </a:xfrm>
          <a:prstGeom prst="rect">
            <a:avLst/>
          </a:prstGeom>
          <a:solidFill>
            <a:srgbClr val="7030A0"/>
          </a:solidFill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0" tIns="0" rIns="0" bIns="0" rtlCol="0" anchor="ctr" anchorCtr="1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dirty="0" smtClean="0"/>
              <a:t>Pre-payment</a:t>
            </a:r>
            <a:endParaRPr lang="en-CA" sz="1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14150" y="1299491"/>
            <a:ext cx="1344603" cy="548639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ctr" anchorCtr="1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dirty="0" smtClean="0"/>
              <a:t>Fee basis</a:t>
            </a:r>
            <a:endParaRPr lang="en-CA" sz="1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111954" y="3995268"/>
            <a:ext cx="2286000" cy="548640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0" tIns="0" rIns="0" bIns="0" rtlCol="0" anchor="ctr" anchorCtr="1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dirty="0" smtClean="0"/>
              <a:t>Long run cost averaging</a:t>
            </a:r>
            <a:endParaRPr lang="en-CA" sz="1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3111954" y="1953219"/>
            <a:ext cx="2286000" cy="548640"/>
          </a:xfrm>
          <a:prstGeom prst="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rtlCol="0" anchor="ctr" anchorCtr="1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dirty="0" smtClean="0"/>
              <a:t>Annual fee only</a:t>
            </a:r>
            <a:endParaRPr lang="en-CA" sz="1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111954" y="1313138"/>
            <a:ext cx="2286000" cy="54864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ctr" anchorCtr="1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dirty="0" smtClean="0"/>
              <a:t>Average</a:t>
            </a:r>
            <a:endParaRPr lang="en-CA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14150" y="1939571"/>
            <a:ext cx="1344603" cy="548640"/>
          </a:xfrm>
          <a:prstGeom prst="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rtlCol="0" anchor="ctr" anchorCtr="1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dirty="0" smtClean="0"/>
              <a:t>Fee structure</a:t>
            </a:r>
            <a:endParaRPr lang="en-CA" sz="1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14150" y="3981620"/>
            <a:ext cx="1344603" cy="548640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0" tIns="0" rIns="0" bIns="0" rtlCol="0" anchor="ctr" anchorCtr="1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dirty="0" smtClean="0"/>
              <a:t>Pricing stability</a:t>
            </a:r>
            <a:endParaRPr lang="en-CA" sz="1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604065" y="1373493"/>
            <a:ext cx="3268106" cy="42455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1200" dirty="0" smtClean="0">
                <a:solidFill>
                  <a:schemeClr val="tx2"/>
                </a:solidFill>
              </a:rPr>
              <a:t>The cost of the assessments will be averaged so an assessment has one fee</a:t>
            </a:r>
            <a:endParaRPr lang="en-CA" sz="1200" dirty="0">
              <a:solidFill>
                <a:schemeClr val="tx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04065" y="1953220"/>
            <a:ext cx="3268106" cy="42455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1200" dirty="0" smtClean="0">
                <a:solidFill>
                  <a:schemeClr val="tx2"/>
                </a:solidFill>
              </a:rPr>
              <a:t>The college will charge a fee annually rather than bill separately for assessments</a:t>
            </a:r>
            <a:endParaRPr lang="en-CA" sz="1200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604065" y="2622723"/>
            <a:ext cx="3268106" cy="42455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1200" dirty="0" smtClean="0">
                <a:solidFill>
                  <a:schemeClr val="tx2"/>
                </a:solidFill>
              </a:rPr>
              <a:t>College to continue to allocate indirect College costs based on relative staffing levels</a:t>
            </a:r>
            <a:endParaRPr lang="en-CA" sz="1200" dirty="0">
              <a:solidFill>
                <a:schemeClr val="tx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04065" y="3300595"/>
            <a:ext cx="3268106" cy="32641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1200" dirty="0" smtClean="0">
                <a:solidFill>
                  <a:schemeClr val="tx2"/>
                </a:solidFill>
              </a:rPr>
              <a:t>The assessment portion of one annual fee will vary by modality or level in relation to average costs for that modality/level</a:t>
            </a:r>
            <a:endParaRPr lang="en-CA" sz="1200" dirty="0">
              <a:solidFill>
                <a:schemeClr val="tx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604065" y="3995269"/>
            <a:ext cx="3268106" cy="32641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1200" dirty="0" smtClean="0">
                <a:solidFill>
                  <a:schemeClr val="tx2"/>
                </a:solidFill>
              </a:rPr>
              <a:t>Fees to be spread across 5 year cycles to avoid “random” variations in fees year to year</a:t>
            </a:r>
            <a:endParaRPr lang="en-CA" sz="1200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599451" y="4696252"/>
            <a:ext cx="2500941" cy="32641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1200" dirty="0" smtClean="0">
                <a:solidFill>
                  <a:schemeClr val="tx2"/>
                </a:solidFill>
              </a:rPr>
              <a:t>Clients to be charged for additional costs as appropriate</a:t>
            </a:r>
            <a:endParaRPr lang="en-CA" sz="1200" dirty="0">
              <a:solidFill>
                <a:schemeClr val="tx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604067" y="5383588"/>
            <a:ext cx="3420505" cy="32641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1200" dirty="0" smtClean="0">
                <a:solidFill>
                  <a:schemeClr val="tx2"/>
                </a:solidFill>
              </a:rPr>
              <a:t>Pre-payment to be required prior to conducting assessments (as part of the annual fee)</a:t>
            </a:r>
            <a:endParaRPr lang="en-CA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5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Levels/Modalities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OHP</a:t>
            </a:r>
          </a:p>
          <a:p>
            <a:r>
              <a:rPr lang="en-CA" sz="2400" dirty="0" smtClean="0"/>
              <a:t>Level 1  : $3,895</a:t>
            </a:r>
          </a:p>
          <a:p>
            <a:r>
              <a:rPr lang="en-CA" sz="2400" dirty="0" smtClean="0"/>
              <a:t>Level 2  : $4,175</a:t>
            </a:r>
          </a:p>
          <a:p>
            <a:r>
              <a:rPr lang="en-CA" sz="2400" dirty="0" smtClean="0"/>
              <a:t>Level 3  : $4,490</a:t>
            </a:r>
            <a:endParaRPr lang="en-C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IHF</a:t>
            </a:r>
          </a:p>
          <a:p>
            <a:pPr lvl="0"/>
            <a:r>
              <a:rPr lang="en-CA" sz="2400" dirty="0"/>
              <a:t>Diagnostic </a:t>
            </a:r>
            <a:r>
              <a:rPr lang="en-CA" sz="2400" dirty="0" smtClean="0"/>
              <a:t>          : </a:t>
            </a:r>
            <a:r>
              <a:rPr lang="en-CA" sz="2400" dirty="0"/>
              <a:t>$1,680</a:t>
            </a:r>
          </a:p>
          <a:p>
            <a:pPr lvl="0"/>
            <a:r>
              <a:rPr lang="en-CA" sz="2400" dirty="0"/>
              <a:t>Sleep </a:t>
            </a:r>
            <a:r>
              <a:rPr lang="en-CA" sz="2400" dirty="0" smtClean="0"/>
              <a:t>Medicine  : </a:t>
            </a:r>
            <a:r>
              <a:rPr lang="en-CA" sz="2400" dirty="0"/>
              <a:t>$1,990</a:t>
            </a:r>
          </a:p>
          <a:p>
            <a:pPr lvl="0"/>
            <a:r>
              <a:rPr lang="en-CA" sz="2400" dirty="0"/>
              <a:t>Ambulatory Services (plastic surgery, abortion clinics</a:t>
            </a:r>
            <a:r>
              <a:rPr lang="en-CA" sz="2400" dirty="0" smtClean="0"/>
              <a:t>)                  : </a:t>
            </a:r>
            <a:r>
              <a:rPr lang="en-CA" sz="2400" dirty="0"/>
              <a:t>$1,710</a:t>
            </a:r>
          </a:p>
          <a:p>
            <a:pPr lvl="0"/>
            <a:r>
              <a:rPr lang="en-CA" sz="2400" dirty="0"/>
              <a:t>Ophthalmic </a:t>
            </a:r>
            <a:r>
              <a:rPr lang="en-CA" sz="2400" dirty="0" smtClean="0"/>
              <a:t>Ultrasound/ Simple PFT           : $   605</a:t>
            </a:r>
            <a:endParaRPr lang="en-CA" sz="2400" dirty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88072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pPr algn="ctr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Payment Information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Facilities will be invoiced on November 1, 2013 with payment due within 30 days of receiving a College invoice   </a:t>
            </a:r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According to the College’s Fees and Remuneration By-Law outstanding fees will be subject to an interest charge 1.5% per month  </a:t>
            </a:r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If the licence holder does not pay the outstanding fees in full, within 30 days of receipt, further action will be taken. 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6584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39825"/>
          </a:xfrm>
        </p:spPr>
        <p:txBody>
          <a:bodyPr/>
          <a:lstStyle/>
          <a:p>
            <a:pPr algn="ctr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Transferred/Sold Licenses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If you have transferred/sold the IHF license to an new licensee during the annual billing period, this is considered part of the business transaction between you and the new licensee</a:t>
            </a:r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If the former licensee does not pay for the annual fee at the time it is invoiced, the fee and interest incurred will be the responsibility of the new owner/operator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8903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12">
      <a:dk1>
        <a:srgbClr val="13253D"/>
      </a:dk1>
      <a:lt1>
        <a:srgbClr val="FFFFFF"/>
      </a:lt1>
      <a:dk2>
        <a:srgbClr val="9B151F"/>
      </a:dk2>
      <a:lt2>
        <a:srgbClr val="5E6E7B"/>
      </a:lt2>
      <a:accent1>
        <a:srgbClr val="E6A042"/>
      </a:accent1>
      <a:accent2>
        <a:srgbClr val="554359"/>
      </a:accent2>
      <a:accent3>
        <a:srgbClr val="FFFFFF"/>
      </a:accent3>
      <a:accent4>
        <a:srgbClr val="0E1E33"/>
      </a:accent4>
      <a:accent5>
        <a:srgbClr val="F0CDB0"/>
      </a:accent5>
      <a:accent6>
        <a:srgbClr val="4C3C50"/>
      </a:accent6>
      <a:hlink>
        <a:srgbClr val="A3B14F"/>
      </a:hlink>
      <a:folHlink>
        <a:srgbClr val="365664"/>
      </a:folHlink>
    </a:clrScheme>
    <a:fontScheme name="Lev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13253D"/>
        </a:dk1>
        <a:lt1>
          <a:srgbClr val="FFFFFF"/>
        </a:lt1>
        <a:dk2>
          <a:srgbClr val="9B151F"/>
        </a:dk2>
        <a:lt2>
          <a:srgbClr val="5E6E7B"/>
        </a:lt2>
        <a:accent1>
          <a:srgbClr val="FEFF9F"/>
        </a:accent1>
        <a:accent2>
          <a:srgbClr val="554359"/>
        </a:accent2>
        <a:accent3>
          <a:srgbClr val="FFFFFF"/>
        </a:accent3>
        <a:accent4>
          <a:srgbClr val="0E1E33"/>
        </a:accent4>
        <a:accent5>
          <a:srgbClr val="FEFFCD"/>
        </a:accent5>
        <a:accent6>
          <a:srgbClr val="4C3C50"/>
        </a:accent6>
        <a:hlink>
          <a:srgbClr val="A3B14F"/>
        </a:hlink>
        <a:folHlink>
          <a:srgbClr val="4871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13253D"/>
        </a:dk1>
        <a:lt1>
          <a:srgbClr val="FFFFFF"/>
        </a:lt1>
        <a:dk2>
          <a:srgbClr val="9B151F"/>
        </a:dk2>
        <a:lt2>
          <a:srgbClr val="5E6E7B"/>
        </a:lt2>
        <a:accent1>
          <a:srgbClr val="E6A042"/>
        </a:accent1>
        <a:accent2>
          <a:srgbClr val="554359"/>
        </a:accent2>
        <a:accent3>
          <a:srgbClr val="FFFFFF"/>
        </a:accent3>
        <a:accent4>
          <a:srgbClr val="0E1E33"/>
        </a:accent4>
        <a:accent5>
          <a:srgbClr val="F0CDB0"/>
        </a:accent5>
        <a:accent6>
          <a:srgbClr val="4C3C50"/>
        </a:accent6>
        <a:hlink>
          <a:srgbClr val="A3B14F"/>
        </a:hlink>
        <a:folHlink>
          <a:srgbClr val="4871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13253D"/>
        </a:dk1>
        <a:lt1>
          <a:srgbClr val="FFFFFF"/>
        </a:lt1>
        <a:dk2>
          <a:srgbClr val="9B151F"/>
        </a:dk2>
        <a:lt2>
          <a:srgbClr val="5E6E7B"/>
        </a:lt2>
        <a:accent1>
          <a:srgbClr val="E6A042"/>
        </a:accent1>
        <a:accent2>
          <a:srgbClr val="554359"/>
        </a:accent2>
        <a:accent3>
          <a:srgbClr val="FFFFFF"/>
        </a:accent3>
        <a:accent4>
          <a:srgbClr val="0E1E33"/>
        </a:accent4>
        <a:accent5>
          <a:srgbClr val="F0CDB0"/>
        </a:accent5>
        <a:accent6>
          <a:srgbClr val="4C3C50"/>
        </a:accent6>
        <a:hlink>
          <a:srgbClr val="487184"/>
        </a:hlink>
        <a:folHlink>
          <a:srgbClr val="A3B1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13253D"/>
        </a:dk1>
        <a:lt1>
          <a:srgbClr val="FFFFFF"/>
        </a:lt1>
        <a:dk2>
          <a:srgbClr val="9B151F"/>
        </a:dk2>
        <a:lt2>
          <a:srgbClr val="5E6E7B"/>
        </a:lt2>
        <a:accent1>
          <a:srgbClr val="E6A042"/>
        </a:accent1>
        <a:accent2>
          <a:srgbClr val="554359"/>
        </a:accent2>
        <a:accent3>
          <a:srgbClr val="FFFFFF"/>
        </a:accent3>
        <a:accent4>
          <a:srgbClr val="0E1E33"/>
        </a:accent4>
        <a:accent5>
          <a:srgbClr val="F0CDB0"/>
        </a:accent5>
        <a:accent6>
          <a:srgbClr val="4C3C50"/>
        </a:accent6>
        <a:hlink>
          <a:srgbClr val="A3B14F"/>
        </a:hlink>
        <a:folHlink>
          <a:srgbClr val="36566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729</Words>
  <Application>Microsoft Office PowerPoint</Application>
  <PresentationFormat>On-screen Show (4:3)</PresentationFormat>
  <Paragraphs>123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Level</vt:lpstr>
      <vt:lpstr>IHF/OHP Fee Model IDCA Conference September 20, 2013</vt:lpstr>
      <vt:lpstr>PowerPoint Presentation</vt:lpstr>
      <vt:lpstr>Process for building a pricing strategy</vt:lpstr>
      <vt:lpstr>Who did we talk to?</vt:lpstr>
      <vt:lpstr>   Guiding Principles of the  IHF/OHP Fee Model</vt:lpstr>
      <vt:lpstr>Fee Model</vt:lpstr>
      <vt:lpstr>Levels/Modalities</vt:lpstr>
      <vt:lpstr>Payment Information</vt:lpstr>
      <vt:lpstr>Transferred/Sold Licenses</vt:lpstr>
      <vt:lpstr>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lmusial</dc:creator>
  <cp:lastModifiedBy>tni</cp:lastModifiedBy>
  <cp:revision>53</cp:revision>
  <cp:lastPrinted>2013-09-19T20:09:12Z</cp:lastPrinted>
  <dcterms:created xsi:type="dcterms:W3CDTF">2010-08-03T13:33:33Z</dcterms:created>
  <dcterms:modified xsi:type="dcterms:W3CDTF">2013-09-20T14:10:52Z</dcterms:modified>
</cp:coreProperties>
</file>