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1" r:id="rId2"/>
    <p:sldMasterId id="2147483673" r:id="rId3"/>
  </p:sldMasterIdLst>
  <p:notesMasterIdLst>
    <p:notesMasterId r:id="rId12"/>
  </p:notesMasterIdLst>
  <p:sldIdLst>
    <p:sldId id="264" r:id="rId4"/>
    <p:sldId id="268" r:id="rId5"/>
    <p:sldId id="269" r:id="rId6"/>
    <p:sldId id="270" r:id="rId7"/>
    <p:sldId id="259" r:id="rId8"/>
    <p:sldId id="263" r:id="rId9"/>
    <p:sldId id="267" r:id="rId10"/>
    <p:sldId id="271" r:id="rId11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7630"/>
    <a:srgbClr val="007A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0" autoAdjust="0"/>
    <p:restoredTop sz="94660"/>
  </p:normalViewPr>
  <p:slideViewPr>
    <p:cSldViewPr snapToGrid="0">
      <p:cViewPr>
        <p:scale>
          <a:sx n="75" d="100"/>
          <a:sy n="75" d="100"/>
        </p:scale>
        <p:origin x="-10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F2AD9FE4-225C-4800-B19B-7AC48F81CF2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51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AD9FE4-225C-4800-B19B-7AC48F81CF20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981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73025"/>
            <a:ext cx="9029700" cy="673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ntario -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6288" y="6016625"/>
            <a:ext cx="17256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11313"/>
            <a:ext cx="7772400" cy="1262062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349625"/>
            <a:ext cx="7780338" cy="844550"/>
          </a:xfrm>
        </p:spPr>
        <p:txBody>
          <a:bodyPr anchor="b"/>
          <a:lstStyle>
            <a:lvl1pPr marL="0" indent="0">
              <a:spcAft>
                <a:spcPct val="0"/>
              </a:spcAft>
              <a:buFont typeface="Times" pitchFamily="18" charset="0"/>
              <a:buNone/>
              <a:defRPr sz="2500"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8912-A28B-4120-9F37-FD38DC0320C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F888E-E9C9-429E-9977-BA3DB0B74C6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587375"/>
            <a:ext cx="1943100" cy="5508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3" y="587375"/>
            <a:ext cx="5678487" cy="5508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1DC17-F292-48E1-B8C3-D65696B7385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73025"/>
            <a:ext cx="9029700" cy="673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ntario -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6288" y="6016625"/>
            <a:ext cx="17256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11313"/>
            <a:ext cx="7772400" cy="1262062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349625"/>
            <a:ext cx="7780338" cy="844550"/>
          </a:xfrm>
        </p:spPr>
        <p:txBody>
          <a:bodyPr anchor="b"/>
          <a:lstStyle>
            <a:lvl1pPr marL="0" indent="0">
              <a:spcAft>
                <a:spcPct val="0"/>
              </a:spcAft>
              <a:buFont typeface="Times" pitchFamily="18" charset="0"/>
              <a:buNone/>
              <a:defRPr sz="2500"/>
            </a:lvl1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7176C65-C7B6-44ED-BF2C-98C126A2651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4622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6EE3B58-2264-4D1F-AB56-1B198DEA87B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973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29D91FE-26CE-46CE-819B-A1A8F80918F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0935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AD5D168-D74D-4074-9C56-397FE3AAE1D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7122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DDD014F-9345-43F5-96DC-4333E9F62A4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4263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C25DBA1-1638-42AD-88B8-A4861A473A8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5935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41E8603-C547-4DF9-9709-5B78BBB3CCB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820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2123F6C-99E5-4797-93F8-2104984BEF6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024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5DA31-EBFE-48DB-AD50-8109C51054B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29F6F82-C2BE-47B1-A999-EA79A4CDE38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74845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7D6C9F4-37D0-426F-88B0-9CA6E34D695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348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587375"/>
            <a:ext cx="1943100" cy="5508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3" y="587375"/>
            <a:ext cx="5678487" cy="5508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22AE837-D1CD-4F73-9B37-65A89F37CE7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37668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doPowerPointPage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25" y="-228600"/>
            <a:ext cx="9555163" cy="738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80" y="2000642"/>
            <a:ext cx="7772400" cy="1347018"/>
          </a:xfrm>
        </p:spPr>
        <p:txBody>
          <a:bodyPr anchor="t"/>
          <a:lstStyle>
            <a:lvl1pPr>
              <a:defRPr sz="3600" baseline="0">
                <a:solidFill>
                  <a:srgbClr val="505F94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79" y="3363341"/>
            <a:ext cx="7780338" cy="347577"/>
          </a:xfrm>
        </p:spPr>
        <p:txBody>
          <a:bodyPr anchor="b"/>
          <a:lstStyle>
            <a:lvl1pPr marL="0" indent="0">
              <a:spcAft>
                <a:spcPct val="0"/>
              </a:spcAft>
              <a:buFont typeface="Times" pitchFamily="-109" charset="0"/>
              <a:buNone/>
              <a:defRPr sz="1600" b="1">
                <a:solidFill>
                  <a:srgbClr val="DDA42A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272377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7E9BAA"/>
              </a:buClr>
              <a:defRPr/>
            </a:lvl1pPr>
            <a:lvl2pPr>
              <a:buClr>
                <a:srgbClr val="7E9BAA"/>
              </a:buClr>
              <a:defRPr/>
            </a:lvl2pPr>
            <a:lvl3pPr>
              <a:buClr>
                <a:srgbClr val="7E9BAA"/>
              </a:buClr>
              <a:defRPr/>
            </a:lvl3pPr>
            <a:lvl4pPr>
              <a:buClr>
                <a:srgbClr val="7E9BAA"/>
              </a:buClr>
              <a:defRPr/>
            </a:lvl4pPr>
            <a:lvl5pPr>
              <a:buClr>
                <a:srgbClr val="7E9BAA"/>
              </a:buClr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1635F-E422-425E-BD60-431CFB60441F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8644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1763A-6636-4F49-BBAC-E6EE2BFC8DF0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8802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7B9DA-B0CF-4CF4-8BB0-11E0F5F0E204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9562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EBC28-C38F-43FE-825A-EB843523B5AD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2835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707A4-1B5F-426D-8E55-82FBB662E306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71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A3CBA-5329-4C83-8939-44B77556F7B7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98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6B8A8-F664-45A2-B2F5-C0870EF8DDB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AAC99-6F6A-44DA-BE01-0DCA1462493B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8037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A94C8-C232-4974-A3F6-C684A8D2149B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7720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DD20D-3040-47AC-9C21-3C8802AA318C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3388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587375"/>
            <a:ext cx="1943100" cy="55086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3" y="587375"/>
            <a:ext cx="5678487" cy="55086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CONFIDENTIAL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152FB-BDF7-484F-AAED-8499AD26325E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96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331C0-8E92-4653-8A43-791D14644FA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CA5E2-D54A-46A4-B039-0F5DE3ED915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B4EAD-1D6B-4FAA-B825-E13062E0F9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F5F47-B0E6-496E-B3E7-6B92A4BC664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12480-FE85-4793-97B3-025F05DD83E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2939E-E726-4E76-8BB1-7B5A340378B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87375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+mj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CA" smtClean="0"/>
              <a:t>CONFIDENTIAL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+mj-lt"/>
              </a:defRPr>
            </a:lvl1pPr>
          </a:lstStyle>
          <a:p>
            <a:pPr>
              <a:defRPr/>
            </a:pPr>
            <a:fld id="{902FDA7C-54A3-49B7-8D9C-4B3F0A8B10C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850" y="68263"/>
            <a:ext cx="9004300" cy="6718300"/>
          </a:xfrm>
          <a:prstGeom prst="rect">
            <a:avLst/>
          </a:prstGeom>
          <a:noFill/>
          <a:ln w="12700">
            <a:solidFill>
              <a:srgbClr val="55763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CA">
              <a:latin typeface="Times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9pPr>
    </p:titleStyle>
    <p:bodyStyle>
      <a:lvl1pPr marL="460375" indent="-460375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Font typeface="Times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0425" indent="-285750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Font typeface="Times"/>
        <a:buChar char="•"/>
        <a:defRPr sz="2400">
          <a:solidFill>
            <a:schemeClr val="tx1"/>
          </a:solidFill>
          <a:latin typeface="+mn-lt"/>
        </a:defRPr>
      </a:lvl2pPr>
      <a:lvl3pPr marL="1203325" indent="-228600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Font typeface="Times"/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87375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</a:defRPr>
            </a:lvl1pPr>
          </a:lstStyle>
          <a:p>
            <a:pPr>
              <a:defRPr/>
            </a:pPr>
            <a:endParaRPr lang="en-CA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CA" smtClean="0">
                <a:solidFill>
                  <a:srgbClr val="000000"/>
                </a:solidFill>
              </a:rPr>
              <a:t>CONFIDENTIAL</a:t>
            </a:r>
            <a:endParaRPr lang="en-CA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</a:defRPr>
            </a:lvl1pPr>
          </a:lstStyle>
          <a:p>
            <a:pPr>
              <a:defRPr/>
            </a:pPr>
            <a:fld id="{25B758F0-A875-447E-84AB-43A4FFC47EBB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9850" y="68263"/>
            <a:ext cx="9004300" cy="6718300"/>
          </a:xfrm>
          <a:prstGeom prst="rect">
            <a:avLst/>
          </a:prstGeom>
          <a:noFill/>
          <a:ln w="12700">
            <a:solidFill>
              <a:srgbClr val="55763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829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9pPr>
    </p:titleStyle>
    <p:bodyStyle>
      <a:lvl1pPr marL="460375" indent="-460375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Font typeface="Times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0425" indent="-285750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Font typeface="Times"/>
        <a:buChar char="•"/>
        <a:defRPr sz="2400">
          <a:solidFill>
            <a:schemeClr val="tx1"/>
          </a:solidFill>
          <a:latin typeface="+mn-lt"/>
        </a:defRPr>
      </a:lvl2pPr>
      <a:lvl3pPr marL="1203325" indent="-228600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Font typeface="Times"/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87375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  <a:p>
            <a:pPr lvl="0"/>
            <a:endParaRPr lang="en-CA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latin typeface="Times" pitchFamily="-112" charset="0"/>
              <a:ea typeface="ＭＳ Ｐゴシック" pitchFamily="-112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Times" pitchFamily="-112" charset="0"/>
                <a:ea typeface="ＭＳ Ｐゴシック" pitchFamily="-112" charset="-128"/>
              </a:rPr>
              <a:t>CONFIDENTIAL</a:t>
            </a:r>
            <a:endParaRPr lang="en-US">
              <a:solidFill>
                <a:srgbClr val="000000"/>
              </a:solidFill>
              <a:latin typeface="Times" pitchFamily="-112" charset="0"/>
              <a:ea typeface="ＭＳ Ｐゴシック" pitchFamily="-112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hangingPunct="0">
              <a:defRPr/>
            </a:pPr>
            <a:fld id="{8D015016-5DE2-4459-AB6D-3F1F0EA9F06C}" type="slidenum">
              <a:rPr lang="en-CA">
                <a:solidFill>
                  <a:srgbClr val="000000"/>
                </a:solidFill>
                <a:latin typeface="Times" pitchFamily="-112" charset="0"/>
                <a:ea typeface="ＭＳ Ｐゴシック" pitchFamily="-112" charset="-128"/>
              </a:rPr>
              <a:pPr eaLnBrk="0" hangingPunct="0">
                <a:defRPr/>
              </a:pPr>
              <a:t>‹#›</a:t>
            </a:fld>
            <a:endParaRPr lang="en-CA">
              <a:solidFill>
                <a:srgbClr val="000000"/>
              </a:solidFill>
              <a:latin typeface="Times" pitchFamily="-112" charset="0"/>
              <a:ea typeface="ＭＳ Ｐゴシック" pitchFamily="-112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9375" y="57150"/>
            <a:ext cx="8993188" cy="6732588"/>
          </a:xfrm>
          <a:prstGeom prst="rect">
            <a:avLst/>
          </a:prstGeom>
          <a:noFill/>
          <a:ln w="3175" algn="ctr">
            <a:solidFill>
              <a:srgbClr val="4952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smtClean="0">
              <a:solidFill>
                <a:srgbClr val="000000"/>
              </a:solidFill>
              <a:latin typeface="Times" pitchFamily="-112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605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-109" charset="0"/>
        </a:defRPr>
      </a:lvl9pPr>
    </p:titleStyle>
    <p:bodyStyle>
      <a:lvl1pPr marL="460375" indent="-460375" algn="l" rtl="0" eaLnBrk="0" fontAlgn="base" hangingPunct="0">
        <a:spcBef>
          <a:spcPct val="0"/>
        </a:spcBef>
        <a:spcAft>
          <a:spcPct val="100000"/>
        </a:spcAft>
        <a:buClr>
          <a:srgbClr val="7E9BAA"/>
        </a:buClr>
        <a:buFont typeface="Times" pitchFamily="-112" charset="0"/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860425" indent="-285750" algn="l" rtl="0" eaLnBrk="0" fontAlgn="base" hangingPunct="0">
        <a:spcBef>
          <a:spcPct val="20000"/>
        </a:spcBef>
        <a:spcAft>
          <a:spcPct val="0"/>
        </a:spcAft>
        <a:buClr>
          <a:srgbClr val="EB5E31"/>
        </a:buClr>
        <a:buFont typeface="Times" pitchFamily="-112" charset="0"/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12" charset="-128"/>
        </a:defRPr>
      </a:lvl2pPr>
      <a:lvl3pPr marL="1203325" indent="-228600" algn="l" rtl="0" eaLnBrk="0" fontAlgn="base" hangingPunct="0">
        <a:spcBef>
          <a:spcPct val="20000"/>
        </a:spcBef>
        <a:spcAft>
          <a:spcPct val="0"/>
        </a:spcAft>
        <a:buClr>
          <a:srgbClr val="EB5E31"/>
        </a:buClr>
        <a:buFont typeface="Times" pitchFamily="-112" charset="0"/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B5E31"/>
        </a:buClr>
        <a:buFont typeface="Times" pitchFamily="-112" charset="0"/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B5E31"/>
        </a:buClr>
        <a:buFont typeface="Times" pitchFamily="-112" charset="0"/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Times" pitchFamily="-109" charset="0"/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Times" pitchFamily="-109" charset="0"/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Times" pitchFamily="-109" charset="0"/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Times" pitchFamily="-109" charset="0"/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health.gov.on.ca/en/pro/programs/ecfa/funding/hs_funding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tariocanada.com/registry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911475"/>
            <a:ext cx="8064500" cy="1508126"/>
          </a:xfrm>
        </p:spPr>
        <p:txBody>
          <a:bodyPr/>
          <a:lstStyle/>
          <a:p>
            <a:r>
              <a:rPr lang="en-US" sz="4400" dirty="0" smtClean="0"/>
              <a:t>Community-Based Specialty Clinics</a:t>
            </a:r>
            <a:br>
              <a:rPr lang="en-US" sz="4400" dirty="0" smtClean="0"/>
            </a:br>
            <a:endParaRPr lang="en-US" sz="2400" b="0" dirty="0" smtClean="0">
              <a:solidFill>
                <a:schemeClr val="tx1"/>
              </a:solidFill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7700" y="1104900"/>
            <a:ext cx="7910513" cy="1778000"/>
          </a:xfrm>
        </p:spPr>
        <p:txBody>
          <a:bodyPr/>
          <a:lstStyle/>
          <a:p>
            <a:pPr algn="ctr">
              <a:buFont typeface="Times"/>
              <a:buNone/>
            </a:pPr>
            <a:r>
              <a:rPr lang="en-CA" sz="4000" dirty="0" smtClean="0">
                <a:latin typeface="Arial Narrow" pitchFamily="34" charset="0"/>
              </a:rPr>
              <a:t>Ministry of Health and Long-Term Care</a:t>
            </a:r>
          </a:p>
          <a:p>
            <a:pPr algn="ctr">
              <a:buFont typeface="Times"/>
              <a:buNone/>
            </a:pPr>
            <a:r>
              <a:rPr lang="en-CA" sz="4000" dirty="0" smtClean="0">
                <a:latin typeface="Arial Narrow" pitchFamily="34" charset="0"/>
              </a:rPr>
              <a:t>Presentation to IDCA</a:t>
            </a:r>
          </a:p>
          <a:p>
            <a:pPr algn="ctr">
              <a:buFont typeface="Times"/>
              <a:buNone/>
            </a:pPr>
            <a:endParaRPr lang="en-CA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7000" y="5156200"/>
            <a:ext cx="5346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Arial Narrow" pitchFamily="34" charset="0"/>
                <a:cs typeface="ＭＳ Ｐゴシック"/>
              </a:rPr>
              <a:t>September 20</a:t>
            </a:r>
            <a:r>
              <a:rPr lang="en-CA" baseline="30000" dirty="0" smtClean="0">
                <a:latin typeface="Arial Narrow" pitchFamily="34" charset="0"/>
                <a:cs typeface="ＭＳ Ｐゴシック"/>
              </a:rPr>
              <a:t>th</a:t>
            </a:r>
            <a:r>
              <a:rPr lang="en-CA" dirty="0" smtClean="0">
                <a:latin typeface="Arial Narrow" pitchFamily="34" charset="0"/>
                <a:cs typeface="ＭＳ Ｐゴシック"/>
              </a:rPr>
              <a:t>, 2013</a:t>
            </a:r>
            <a:endParaRPr lang="en-CA" dirty="0">
              <a:latin typeface="Arial Narrow" pitchFamily="34" charset="0"/>
              <a:cs typeface="ＭＳ Ｐゴシック"/>
            </a:endParaRPr>
          </a:p>
          <a:p>
            <a:endParaRPr lang="en-CA" dirty="0">
              <a:latin typeface="Arial Narrow" pitchFamily="34" charset="0"/>
              <a:cs typeface="ＭＳ Ｐゴシック"/>
            </a:endParaRPr>
          </a:p>
          <a:p>
            <a:r>
              <a:rPr lang="en-CA" dirty="0" smtClean="0">
                <a:latin typeface="Arial Narrow" pitchFamily="34" charset="0"/>
                <a:cs typeface="ＭＳ Ｐゴシック"/>
              </a:rPr>
              <a:t>Presented by Pearl Ing, Director </a:t>
            </a:r>
            <a:endParaRPr lang="en-CA" dirty="0">
              <a:latin typeface="Arial Narrow" pitchFamily="34" charset="0"/>
              <a:cs typeface="ＭＳ Ｐゴシック"/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41300" y="101600"/>
            <a:ext cx="8712200" cy="571500"/>
          </a:xfrm>
        </p:spPr>
        <p:txBody>
          <a:bodyPr/>
          <a:lstStyle/>
          <a:p>
            <a:r>
              <a:rPr lang="en-CA" dirty="0" smtClean="0">
                <a:solidFill>
                  <a:srgbClr val="557630"/>
                </a:solidFill>
                <a:ea typeface="ＭＳ Ｐゴシック" pitchFamily="-112" charset="-128"/>
              </a:rPr>
              <a:t>Why Community-Based Specialty Clinics?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698500"/>
            <a:ext cx="8699500" cy="75565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defRPr/>
            </a:pPr>
            <a:r>
              <a:rPr lang="en-CA" sz="1600" b="1" i="1" dirty="0">
                <a:solidFill>
                  <a:srgbClr val="557630"/>
                </a:solidFill>
                <a:latin typeface="Arial" pitchFamily="34" charset="0"/>
                <a:cs typeface="Arial" pitchFamily="34" charset="0"/>
              </a:rPr>
              <a:t>“We will shift more procedures out of hospital and into non-profit community-based clinics if it will mean offering patients faster access to high-quality care at less cost.” – MOHLTC Action Plan for Health Care, 2012</a:t>
            </a:r>
          </a:p>
          <a:p>
            <a:pPr>
              <a:spcAft>
                <a:spcPts val="0"/>
              </a:spcAft>
              <a:defRPr/>
            </a:pPr>
            <a:endParaRPr lang="en-CA" sz="16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>
              <a:lnSpc>
                <a:spcPct val="95000"/>
              </a:lnSpc>
              <a:spcAft>
                <a:spcPts val="0"/>
              </a:spcAft>
              <a:buClr>
                <a:srgbClr val="557630"/>
              </a:buClr>
              <a:buFont typeface="Times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Ontario’s </a:t>
            </a:r>
            <a:r>
              <a:rPr lang="en-US" sz="1600" i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Action Plan for Health Care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has three pillars:</a:t>
            </a:r>
          </a:p>
          <a:p>
            <a:pPr marL="1031875" lvl="1" indent="-320040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557630"/>
              </a:buClr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Keeping Ontario Healthy</a:t>
            </a:r>
          </a:p>
          <a:p>
            <a:pPr marL="1031875" lvl="1" indent="-320040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557630"/>
              </a:buClr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Faster Access to Stronger Primary Care</a:t>
            </a:r>
          </a:p>
          <a:p>
            <a:pPr marL="1031875" lvl="1" indent="-320040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rgbClr val="557630"/>
              </a:buClr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Providing the Right Care, Right Time, Right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Place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  <a:defRPr/>
            </a:pPr>
            <a:endParaRPr lang="en-CA" sz="16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Aft>
                <a:spcPts val="0"/>
              </a:spcAft>
              <a:buClr>
                <a:srgbClr val="557630"/>
              </a:buClr>
              <a:defRPr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Specialty Clinics will </a:t>
            </a:r>
            <a:r>
              <a:rPr lang="en-CA" sz="1600" dirty="0">
                <a:latin typeface="Arial" pitchFamily="34" charset="0"/>
                <a:cs typeface="Arial" pitchFamily="34" charset="0"/>
              </a:rPr>
              <a:t>help patients receive timely access </a:t>
            </a:r>
            <a:r>
              <a:rPr lang="en-CA" sz="1600" dirty="0" smtClean="0">
                <a:latin typeface="Arial" pitchFamily="34" charset="0"/>
                <a:cs typeface="Arial" pitchFamily="34" charset="0"/>
              </a:rPr>
              <a:t>to care and improve patient experience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28600" indent="-228600">
              <a:spcAft>
                <a:spcPts val="0"/>
              </a:spcAft>
              <a:buClr>
                <a:srgbClr val="557630"/>
              </a:buClr>
              <a:defRPr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Aft>
                <a:spcPts val="0"/>
              </a:spcAft>
              <a:buClr>
                <a:srgbClr val="557630"/>
              </a:buClr>
              <a:defRPr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This Fall, </a:t>
            </a:r>
            <a:r>
              <a:rPr lang="en-CA" sz="1600" dirty="0">
                <a:latin typeface="Arial" pitchFamily="34" charset="0"/>
                <a:cs typeface="Arial" pitchFamily="34" charset="0"/>
              </a:rPr>
              <a:t>t</a:t>
            </a:r>
            <a:r>
              <a:rPr lang="en-CA" sz="16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CA" sz="1600" dirty="0">
                <a:latin typeface="Arial" pitchFamily="34" charset="0"/>
                <a:cs typeface="Arial" pitchFamily="34" charset="0"/>
              </a:rPr>
              <a:t>Ministry is </a:t>
            </a:r>
            <a:r>
              <a:rPr lang="en-CA" sz="1600" dirty="0" smtClean="0">
                <a:latin typeface="Arial" pitchFamily="34" charset="0"/>
                <a:cs typeface="Arial" pitchFamily="34" charset="0"/>
              </a:rPr>
              <a:t>planning to proceed with a phased </a:t>
            </a:r>
            <a:r>
              <a:rPr lang="en-CA" sz="1600" dirty="0">
                <a:latin typeface="Arial" pitchFamily="34" charset="0"/>
                <a:cs typeface="Arial" pitchFamily="34" charset="0"/>
              </a:rPr>
              <a:t>strategy to establish Specialty </a:t>
            </a:r>
            <a:r>
              <a:rPr lang="en-CA" sz="1600" dirty="0" smtClean="0">
                <a:latin typeface="Arial" pitchFamily="34" charset="0"/>
                <a:cs typeface="Arial" pitchFamily="34" charset="0"/>
              </a:rPr>
              <a:t>Clinics, starting </a:t>
            </a:r>
            <a:r>
              <a:rPr lang="en-CA" sz="1600" dirty="0">
                <a:latin typeface="Arial" pitchFamily="34" charset="0"/>
                <a:cs typeface="Arial" pitchFamily="34" charset="0"/>
              </a:rPr>
              <a:t>with </a:t>
            </a:r>
            <a:r>
              <a:rPr lang="en-CA" sz="1600" dirty="0" smtClean="0">
                <a:latin typeface="Arial" pitchFamily="34" charset="0"/>
                <a:cs typeface="Arial" pitchFamily="34" charset="0"/>
              </a:rPr>
              <a:t>low-risk cataracts.</a:t>
            </a:r>
            <a:endParaRPr lang="en-CA" sz="16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Aft>
                <a:spcPts val="0"/>
              </a:spcAft>
              <a:buClr>
                <a:srgbClr val="557630"/>
              </a:buClr>
              <a:defRPr/>
            </a:pPr>
            <a:endParaRPr lang="en-CA" sz="1600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spcAft>
                <a:spcPts val="0"/>
              </a:spcAft>
              <a:buClr>
                <a:srgbClr val="557630"/>
              </a:buClr>
              <a:defRPr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Cataract Specialty Clinics are supported by evidence, including:</a:t>
            </a:r>
          </a:p>
          <a:p>
            <a:pPr marL="628650" lvl="1" indent="-228600">
              <a:spcAft>
                <a:spcPts val="0"/>
              </a:spcAft>
              <a:buClr>
                <a:srgbClr val="557630"/>
              </a:buClr>
              <a:defRPr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Advice from Ontario’s </a:t>
            </a:r>
            <a:r>
              <a:rPr lang="en-CA" sz="1600" dirty="0">
                <a:latin typeface="Arial" pitchFamily="34" charset="0"/>
                <a:cs typeface="Arial" pitchFamily="34" charset="0"/>
              </a:rPr>
              <a:t>Vision Strategy Task </a:t>
            </a:r>
            <a:r>
              <a:rPr lang="en-CA" sz="1600" dirty="0" smtClean="0">
                <a:latin typeface="Arial" pitchFamily="34" charset="0"/>
                <a:cs typeface="Arial" pitchFamily="34" charset="0"/>
              </a:rPr>
              <a:t>Force, a clinical expert panel group</a:t>
            </a:r>
          </a:p>
          <a:p>
            <a:pPr marL="628650" lvl="1" indent="-228600">
              <a:spcAft>
                <a:spcPts val="0"/>
              </a:spcAft>
              <a:buClr>
                <a:srgbClr val="557630"/>
              </a:buClr>
              <a:defRPr/>
            </a:pPr>
            <a:r>
              <a:rPr lang="en-CA" sz="1600" dirty="0" smtClean="0">
                <a:latin typeface="Arial"/>
              </a:rPr>
              <a:t>The Ministry’s </a:t>
            </a:r>
            <a:r>
              <a:rPr lang="en-CA" sz="1600" i="1" dirty="0" smtClean="0">
                <a:latin typeface="Arial"/>
              </a:rPr>
              <a:t>Quality-Based </a:t>
            </a:r>
            <a:r>
              <a:rPr lang="en-CA" sz="1600" i="1" dirty="0">
                <a:latin typeface="Arial"/>
              </a:rPr>
              <a:t>Procedures Clinical Handbook for Cataract Surgery </a:t>
            </a:r>
            <a:endParaRPr lang="en-CA" sz="1600" i="1" dirty="0" smtClean="0">
              <a:latin typeface="Arial"/>
            </a:endParaRPr>
          </a:p>
          <a:p>
            <a:pPr marL="628650" lvl="1" indent="-228600">
              <a:spcAft>
                <a:spcPts val="0"/>
              </a:spcAft>
              <a:buClr>
                <a:srgbClr val="557630"/>
              </a:buClr>
              <a:defRPr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Experience </a:t>
            </a:r>
            <a:r>
              <a:rPr lang="en-CA" sz="1600" dirty="0">
                <a:latin typeface="Arial" pitchFamily="34" charset="0"/>
                <a:cs typeface="Arial" pitchFamily="34" charset="0"/>
              </a:rPr>
              <a:t>funding </a:t>
            </a:r>
            <a:r>
              <a:rPr lang="en-CA" sz="1600" dirty="0" smtClean="0">
                <a:latin typeface="Arial" pitchFamily="34" charset="0"/>
                <a:cs typeface="Arial" pitchFamily="34" charset="0"/>
              </a:rPr>
              <a:t>cataracts/low-risk </a:t>
            </a:r>
            <a:r>
              <a:rPr lang="en-CA" sz="1600" dirty="0">
                <a:latin typeface="Arial" pitchFamily="34" charset="0"/>
                <a:cs typeface="Arial" pitchFamily="34" charset="0"/>
              </a:rPr>
              <a:t>vision procedures in community-based </a:t>
            </a:r>
            <a:r>
              <a:rPr lang="en-CA" sz="1600" dirty="0" smtClean="0">
                <a:latin typeface="Arial" pitchFamily="34" charset="0"/>
                <a:cs typeface="Arial" pitchFamily="34" charset="0"/>
              </a:rPr>
              <a:t>settings</a:t>
            </a:r>
            <a:endParaRPr lang="en-CA" sz="16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Aft>
                <a:spcPts val="0"/>
              </a:spcAft>
              <a:buClr>
                <a:srgbClr val="557630"/>
              </a:buClr>
              <a:defRPr/>
            </a:pPr>
            <a:endParaRPr lang="en-CA" sz="1600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spcAft>
                <a:spcPts val="0"/>
              </a:spcAft>
              <a:buClr>
                <a:srgbClr val="557630"/>
              </a:buClr>
              <a:defRPr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Over </a:t>
            </a:r>
            <a:r>
              <a:rPr lang="en-CA" sz="1600" dirty="0">
                <a:latin typeface="Arial" pitchFamily="34" charset="0"/>
                <a:cs typeface="Arial" pitchFamily="34" charset="0"/>
              </a:rPr>
              <a:t>the course of 2013 and 2014, we are planning calls for proposals for other routine procedures, including </a:t>
            </a:r>
            <a:r>
              <a:rPr lang="en-CA" sz="1600" dirty="0" smtClean="0">
                <a:latin typeface="Arial" pitchFamily="34" charset="0"/>
                <a:cs typeface="Arial" pitchFamily="34" charset="0"/>
              </a:rPr>
              <a:t>colonoscopies.</a:t>
            </a:r>
            <a:endParaRPr lang="en-CA" sz="16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  <a:defRPr/>
            </a:pPr>
            <a:endParaRPr lang="en-CA" sz="1600" dirty="0" smtClean="0">
              <a:solidFill>
                <a:srgbClr val="000000"/>
              </a:solidFill>
              <a:latin typeface="Arial" pitchFamily="34" charset="0"/>
              <a:ea typeface="ＭＳ Ｐゴシック" pitchFamily="-112" charset="-128"/>
              <a:cs typeface="Arial" pitchFamily="34" charset="0"/>
            </a:endParaRPr>
          </a:p>
          <a:p>
            <a:pPr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81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CONFIDENTIAL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5BFB1-E91E-40A9-A46E-06AACF35ABE0}" type="slidenum">
              <a:rPr lang="en-CA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fld>
            <a:endParaRPr lang="en-CA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20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66700" y="282575"/>
            <a:ext cx="7772400" cy="644525"/>
          </a:xfrm>
        </p:spPr>
        <p:txBody>
          <a:bodyPr/>
          <a:lstStyle/>
          <a:p>
            <a:r>
              <a:rPr lang="en-CA" dirty="0" smtClean="0">
                <a:solidFill>
                  <a:schemeClr val="accent6"/>
                </a:solidFill>
                <a:ea typeface="ＭＳ Ｐゴシック" pitchFamily="-112" charset="-128"/>
              </a:rPr>
              <a:t/>
            </a:r>
            <a:br>
              <a:rPr lang="en-CA" dirty="0" smtClean="0">
                <a:solidFill>
                  <a:schemeClr val="accent6"/>
                </a:solidFill>
                <a:ea typeface="ＭＳ Ｐゴシック" pitchFamily="-112" charset="-128"/>
              </a:rPr>
            </a:br>
            <a:r>
              <a:rPr lang="en-CA" dirty="0" smtClean="0">
                <a:solidFill>
                  <a:srgbClr val="557630"/>
                </a:solidFill>
                <a:ea typeface="ＭＳ Ｐゴシック" pitchFamily="-112" charset="-128"/>
              </a:rPr>
              <a:t>What are Community-Based Specialty Clinics?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68300" y="1257300"/>
            <a:ext cx="8496300" cy="4889500"/>
          </a:xfrm>
        </p:spPr>
        <p:txBody>
          <a:bodyPr/>
          <a:lstStyle/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defRPr/>
            </a:pPr>
            <a:r>
              <a:rPr lang="en-CA" sz="1750" dirty="0" smtClean="0">
                <a:latin typeface="Arial" pitchFamily="34" charset="0"/>
                <a:cs typeface="Arial" pitchFamily="34" charset="0"/>
              </a:rPr>
              <a:t>Specialty Clinics will be non-profit clinics </a:t>
            </a:r>
            <a:r>
              <a:rPr lang="en-CA" sz="1750" dirty="0" smtClean="0">
                <a:latin typeface="Arial" pitchFamily="34" charset="0"/>
                <a:ea typeface="ＭＳ Ｐゴシック" pitchFamily="-112" charset="-128"/>
                <a:cs typeface="Arial" pitchFamily="34" charset="0"/>
              </a:rPr>
              <a:t>offering </a:t>
            </a:r>
            <a:r>
              <a:rPr lang="en-CA" sz="1750" dirty="0">
                <a:latin typeface="Arial" pitchFamily="34" charset="0"/>
                <a:ea typeface="ＭＳ Ｐゴシック" pitchFamily="-112" charset="-128"/>
                <a:cs typeface="Arial" pitchFamily="34" charset="0"/>
              </a:rPr>
              <a:t>select low-risk </a:t>
            </a:r>
            <a:r>
              <a:rPr lang="en-CA" sz="1750" dirty="0" smtClean="0">
                <a:latin typeface="Arial" pitchFamily="34" charset="0"/>
                <a:ea typeface="ＭＳ Ｐゴシック" pitchFamily="-112" charset="-128"/>
                <a:cs typeface="Arial" pitchFamily="34" charset="0"/>
              </a:rPr>
              <a:t>procedures.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buNone/>
              <a:defRPr/>
            </a:pPr>
            <a:endParaRPr lang="en-CA" sz="1750" dirty="0" smtClean="0">
              <a:latin typeface="Arial" pitchFamily="34" charset="0"/>
              <a:ea typeface="ＭＳ Ｐゴシック" pitchFamily="-112" charset="-128"/>
              <a:cs typeface="Arial" pitchFamily="34" charset="0"/>
            </a:endParaRP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defRPr/>
            </a:pPr>
            <a:r>
              <a:rPr lang="en-CA" sz="1750" dirty="0" smtClean="0">
                <a:latin typeface="Arial" pitchFamily="34" charset="0"/>
                <a:ea typeface="ＭＳ Ｐゴシック" pitchFamily="-112" charset="-128"/>
                <a:cs typeface="Arial" pitchFamily="34" charset="0"/>
              </a:rPr>
              <a:t>A </a:t>
            </a:r>
            <a:r>
              <a:rPr lang="en-CA" sz="1750" dirty="0">
                <a:latin typeface="Arial" pitchFamily="34" charset="0"/>
                <a:ea typeface="ＭＳ Ｐゴシック" pitchFamily="-112" charset="-128"/>
                <a:cs typeface="Arial" pitchFamily="34" charset="0"/>
              </a:rPr>
              <a:t>range of low-risk procedures are being </a:t>
            </a:r>
            <a:r>
              <a:rPr lang="en-CA" sz="1750" dirty="0" smtClean="0">
                <a:latin typeface="Arial" pitchFamily="34" charset="0"/>
                <a:ea typeface="ＭＳ Ｐゴシック" pitchFamily="-112" charset="-128"/>
                <a:cs typeface="Arial" pitchFamily="34" charset="0"/>
              </a:rPr>
              <a:t>considered, </a:t>
            </a:r>
            <a:r>
              <a:rPr lang="en-CA" sz="1750" dirty="0">
                <a:latin typeface="Arial" pitchFamily="34" charset="0"/>
                <a:ea typeface="ＭＳ Ｐゴシック" pitchFamily="-112" charset="-128"/>
                <a:cs typeface="Arial" pitchFamily="34" charset="0"/>
              </a:rPr>
              <a:t>including </a:t>
            </a:r>
            <a:r>
              <a:rPr lang="en-CA" sz="1750" dirty="0" smtClean="0">
                <a:latin typeface="Arial" pitchFamily="34" charset="0"/>
                <a:ea typeface="ＭＳ Ｐゴシック" pitchFamily="-112" charset="-128"/>
                <a:cs typeface="Arial" pitchFamily="34" charset="0"/>
              </a:rPr>
              <a:t>cataract and other vision care  </a:t>
            </a:r>
            <a:r>
              <a:rPr lang="en-CA" sz="1750" dirty="0">
                <a:latin typeface="Arial" pitchFamily="34" charset="0"/>
                <a:ea typeface="ＭＳ Ｐゴシック" pitchFamily="-112" charset="-128"/>
                <a:cs typeface="Arial" pitchFamily="34" charset="0"/>
              </a:rPr>
              <a:t>procedures, colonoscopies, MRIs, minor orthopaedics, and dialysis. </a:t>
            </a:r>
            <a:endParaRPr lang="en-CA" sz="1750" dirty="0" smtClean="0">
              <a:latin typeface="Arial" pitchFamily="34" charset="0"/>
              <a:ea typeface="ＭＳ Ｐゴシック" pitchFamily="-112" charset="-128"/>
              <a:cs typeface="Arial" pitchFamily="34" charset="0"/>
            </a:endParaRP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defRPr/>
            </a:pPr>
            <a:endParaRPr lang="en-CA" sz="1750" dirty="0" smtClean="0">
              <a:latin typeface="Arial" pitchFamily="34" charset="0"/>
              <a:ea typeface="ＭＳ Ｐゴシック" pitchFamily="-112" charset="-128"/>
              <a:cs typeface="Arial" pitchFamily="34" charset="0"/>
            </a:endParaRP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defRPr/>
            </a:pPr>
            <a:r>
              <a:rPr lang="en-CA" sz="1750" dirty="0" smtClean="0">
                <a:latin typeface="Arial" pitchFamily="34" charset="0"/>
                <a:ea typeface="ＭＳ Ｐゴシック" pitchFamily="-112" charset="-128"/>
                <a:cs typeface="Arial" pitchFamily="34" charset="0"/>
              </a:rPr>
              <a:t>E</a:t>
            </a:r>
            <a:r>
              <a:rPr lang="en-CA" sz="1750" dirty="0" smtClean="0">
                <a:latin typeface="Arial" pitchFamily="34" charset="0"/>
                <a:cs typeface="Arial" pitchFamily="34" charset="0"/>
              </a:rPr>
              <a:t>ligible Specialty </a:t>
            </a:r>
            <a:r>
              <a:rPr lang="en-CA" sz="1750" dirty="0">
                <a:latin typeface="Arial" pitchFamily="34" charset="0"/>
                <a:cs typeface="Arial" pitchFamily="34" charset="0"/>
              </a:rPr>
              <a:t>Clinics may operate as </a:t>
            </a:r>
            <a:r>
              <a:rPr lang="en-CA" sz="1750" dirty="0" smtClean="0">
                <a:latin typeface="Arial" pitchFamily="34" charset="0"/>
                <a:cs typeface="Arial" pitchFamily="34" charset="0"/>
              </a:rPr>
              <a:t>either:</a:t>
            </a:r>
          </a:p>
          <a:p>
            <a:pPr marL="1005840" lvl="1" indent="-320040"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buFont typeface="+mj-lt"/>
              <a:buAutoNum type="arabicPeriod"/>
              <a:defRPr/>
            </a:pPr>
            <a:r>
              <a:rPr lang="en-CA" sz="175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CA" sz="1750" dirty="0">
                <a:latin typeface="Arial" pitchFamily="34" charset="0"/>
                <a:cs typeface="Arial" pitchFamily="34" charset="0"/>
              </a:rPr>
              <a:t>non-profit Independent Health Facility (IHF) licensed under the </a:t>
            </a:r>
            <a:r>
              <a:rPr lang="en-CA" sz="1750" i="1" dirty="0">
                <a:latin typeface="Arial" pitchFamily="34" charset="0"/>
                <a:cs typeface="Arial" pitchFamily="34" charset="0"/>
              </a:rPr>
              <a:t>Independent Health Facilities Act </a:t>
            </a:r>
            <a:r>
              <a:rPr lang="en-CA" sz="1750" dirty="0">
                <a:latin typeface="Arial" pitchFamily="34" charset="0"/>
                <a:cs typeface="Arial" pitchFamily="34" charset="0"/>
              </a:rPr>
              <a:t>(IHFA</a:t>
            </a:r>
            <a:r>
              <a:rPr lang="en-CA" sz="1750" dirty="0" smtClean="0">
                <a:latin typeface="Arial" pitchFamily="34" charset="0"/>
                <a:cs typeface="Arial" pitchFamily="34" charset="0"/>
              </a:rPr>
              <a:t>); or</a:t>
            </a:r>
            <a:endParaRPr lang="en-CA" sz="1750" dirty="0">
              <a:latin typeface="Arial" pitchFamily="34" charset="0"/>
              <a:cs typeface="Arial" pitchFamily="34" charset="0"/>
            </a:endParaRPr>
          </a:p>
          <a:p>
            <a:pPr marL="1005840" lvl="1" indent="-320040"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buFont typeface="+mj-lt"/>
              <a:buAutoNum type="arabicPeriod"/>
              <a:defRPr/>
            </a:pPr>
            <a:r>
              <a:rPr lang="en-CA" sz="175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CA" sz="1750" dirty="0">
                <a:latin typeface="Arial" pitchFamily="34" charset="0"/>
                <a:cs typeface="Arial" pitchFamily="34" charset="0"/>
              </a:rPr>
              <a:t>public hospital-based ambulatory care centre that operates under the </a:t>
            </a:r>
            <a:r>
              <a:rPr lang="en-CA" sz="1750" i="1" dirty="0">
                <a:latin typeface="Arial" pitchFamily="34" charset="0"/>
                <a:cs typeface="Arial" pitchFamily="34" charset="0"/>
              </a:rPr>
              <a:t>Public </a:t>
            </a:r>
            <a:r>
              <a:rPr lang="en-CA" sz="1750" i="1" dirty="0" smtClean="0">
                <a:latin typeface="Arial" pitchFamily="34" charset="0"/>
                <a:cs typeface="Arial" pitchFamily="34" charset="0"/>
              </a:rPr>
              <a:t>Hospitals </a:t>
            </a:r>
            <a:r>
              <a:rPr lang="en-CA" sz="1750" i="1" dirty="0">
                <a:latin typeface="Arial" pitchFamily="34" charset="0"/>
                <a:cs typeface="Arial" pitchFamily="34" charset="0"/>
              </a:rPr>
              <a:t>Act </a:t>
            </a:r>
            <a:r>
              <a:rPr lang="en-CA" sz="1750" dirty="0">
                <a:latin typeface="Arial" pitchFamily="34" charset="0"/>
                <a:cs typeface="Arial" pitchFamily="34" charset="0"/>
              </a:rPr>
              <a:t>(PHA</a:t>
            </a:r>
            <a:r>
              <a:rPr lang="en-CA" sz="1750" dirty="0" smtClean="0">
                <a:latin typeface="Arial" pitchFamily="34" charset="0"/>
                <a:cs typeface="Arial" pitchFamily="34" charset="0"/>
              </a:rPr>
              <a:t>)</a:t>
            </a:r>
            <a:endParaRPr lang="en-CA" sz="1750" dirty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endParaRPr lang="en-CA" sz="175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defRPr/>
            </a:pPr>
            <a:r>
              <a:rPr lang="en-CA" sz="1750" dirty="0" smtClean="0">
                <a:latin typeface="Arial" pitchFamily="34" charset="0"/>
                <a:cs typeface="Arial" pitchFamily="34" charset="0"/>
              </a:rPr>
              <a:t>Existing </a:t>
            </a:r>
            <a:r>
              <a:rPr lang="en-CA" sz="1750" dirty="0">
                <a:latin typeface="Arial" pitchFamily="34" charset="0"/>
                <a:cs typeface="Arial" pitchFamily="34" charset="0"/>
              </a:rPr>
              <a:t>hospital and IHF legislation </a:t>
            </a:r>
            <a:r>
              <a:rPr lang="en-CA" sz="1750" dirty="0" smtClean="0">
                <a:latin typeface="Arial" pitchFamily="34" charset="0"/>
                <a:cs typeface="Arial" pitchFamily="34" charset="0"/>
              </a:rPr>
              <a:t>will ensure oversight, quality </a:t>
            </a:r>
            <a:r>
              <a:rPr lang="en-CA" sz="1750" dirty="0">
                <a:latin typeface="Arial" pitchFamily="34" charset="0"/>
                <a:cs typeface="Arial" pitchFamily="34" charset="0"/>
              </a:rPr>
              <a:t>and accountability</a:t>
            </a:r>
            <a:r>
              <a:rPr lang="en-CA" sz="175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28600" lvl="0" indent="-2286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buNone/>
            </a:pPr>
            <a:endParaRPr lang="en-US" sz="1750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buFont typeface="Times"/>
              <a:buChar char="•"/>
            </a:pPr>
            <a:r>
              <a:rPr lang="en-US" sz="1750" dirty="0" smtClean="0">
                <a:latin typeface="Arial" pitchFamily="34" charset="0"/>
                <a:ea typeface="+mn-ea"/>
                <a:cs typeface="Arial" pitchFamily="34" charset="0"/>
              </a:rPr>
              <a:t>Applicants </a:t>
            </a:r>
            <a:r>
              <a:rPr lang="en-US" sz="1750" dirty="0">
                <a:latin typeface="Arial" pitchFamily="34" charset="0"/>
                <a:ea typeface="+mn-ea"/>
                <a:cs typeface="Arial" pitchFamily="34" charset="0"/>
              </a:rPr>
              <a:t>will be expected to meet </a:t>
            </a:r>
            <a:r>
              <a:rPr lang="en-US" sz="1750" dirty="0" smtClean="0">
                <a:latin typeface="Arial" pitchFamily="34" charset="0"/>
                <a:ea typeface="+mn-ea"/>
                <a:cs typeface="Arial" pitchFamily="34" charset="0"/>
              </a:rPr>
              <a:t>price, service volume, and quality requirements</a:t>
            </a:r>
            <a:r>
              <a:rPr lang="en-US" sz="1750" dirty="0"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750" dirty="0" smtClean="0">
                <a:latin typeface="Arial" pitchFamily="34" charset="0"/>
                <a:ea typeface="+mn-ea"/>
                <a:cs typeface="Arial" pitchFamily="34" charset="0"/>
              </a:rPr>
              <a:t>while improving access, and </a:t>
            </a:r>
            <a:r>
              <a:rPr lang="en-US" sz="1750" dirty="0">
                <a:latin typeface="Arial" pitchFamily="34" charset="0"/>
                <a:ea typeface="+mn-ea"/>
                <a:cs typeface="Arial" pitchFamily="34" charset="0"/>
              </a:rPr>
              <a:t>patient experience.  </a:t>
            </a:r>
          </a:p>
          <a:p>
            <a:pPr marL="228600" lvl="0" indent="-2286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buFont typeface="Times"/>
              <a:buChar char="•"/>
            </a:pPr>
            <a:endParaRPr lang="en-US" sz="1750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buFont typeface="Times"/>
              <a:buChar char="•"/>
            </a:pPr>
            <a:r>
              <a:rPr lang="en-US" sz="1750" dirty="0" smtClean="0">
                <a:latin typeface="Arial" pitchFamily="34" charset="0"/>
                <a:ea typeface="+mn-ea"/>
                <a:cs typeface="Arial" pitchFamily="34" charset="0"/>
              </a:rPr>
              <a:t>Detailed </a:t>
            </a:r>
            <a:r>
              <a:rPr lang="en-US" sz="1750" dirty="0">
                <a:latin typeface="Arial" pitchFamily="34" charset="0"/>
                <a:ea typeface="+mn-ea"/>
                <a:cs typeface="Arial" pitchFamily="34" charset="0"/>
              </a:rPr>
              <a:t>requirements and criteria will be included with </a:t>
            </a:r>
            <a:r>
              <a:rPr lang="en-US" sz="1750" dirty="0" smtClean="0">
                <a:latin typeface="Arial" pitchFamily="34" charset="0"/>
                <a:ea typeface="+mn-ea"/>
                <a:cs typeface="Arial" pitchFamily="34" charset="0"/>
              </a:rPr>
              <a:t>the applications process. </a:t>
            </a:r>
            <a:endParaRPr lang="en-US" sz="175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CONFIDENTIAL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1635F-E422-425E-BD60-431CFB60441F}" type="slidenum">
              <a:rPr lang="en-CA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</a:t>
            </a:fld>
            <a:endParaRPr lang="en-CA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282575"/>
            <a:ext cx="8623300" cy="619125"/>
          </a:xfrm>
        </p:spPr>
        <p:txBody>
          <a:bodyPr/>
          <a:lstStyle/>
          <a:p>
            <a:r>
              <a:rPr lang="en-CA" dirty="0" smtClean="0"/>
              <a:t>Health System Funding Reform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066800"/>
            <a:ext cx="8394700" cy="51816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dirty="0" smtClean="0">
                <a:latin typeface="Arial" pitchFamily="34" charset="0"/>
                <a:ea typeface="Calibri"/>
                <a:cs typeface="Arial" pitchFamily="34" charset="0"/>
              </a:rPr>
              <a:t>Specialty Clinics are aligned with Ontario’s Health System Funding Reform (HSFR)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CA" sz="18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30400" indent="-230400">
              <a:spcBef>
                <a:spcPts val="0"/>
              </a:spcBef>
              <a:spcAft>
                <a:spcPts val="0"/>
              </a:spcAft>
            </a:pPr>
            <a:r>
              <a:rPr lang="en-CA" sz="1800" dirty="0" smtClean="0">
                <a:latin typeface="Arial" pitchFamily="34" charset="0"/>
                <a:ea typeface="Calibri"/>
                <a:cs typeface="Arial" pitchFamily="34" charset="0"/>
              </a:rPr>
              <a:t>HSFR is changing the way services are funded in Ontario. Ontario is introducing 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a patient-based funding model where ‘money follows the patient</a:t>
            </a:r>
            <a:r>
              <a:rPr lang="en-US" sz="1800" dirty="0" smtClean="0">
                <a:latin typeface="Arial" pitchFamily="34" charset="0"/>
                <a:ea typeface="Times New Roman"/>
                <a:cs typeface="Arial" pitchFamily="34" charset="0"/>
              </a:rPr>
              <a:t>’ using</a:t>
            </a:r>
            <a:r>
              <a:rPr lang="en-CA" sz="1800" dirty="0" smtClean="0">
                <a:latin typeface="Arial" pitchFamily="34" charset="0"/>
                <a:ea typeface="Calibri"/>
                <a:cs typeface="Arial" pitchFamily="34" charset="0"/>
              </a:rPr>
              <a:t> Quality-based Procedures (QBPs). </a:t>
            </a:r>
            <a:endParaRPr lang="en-US" sz="18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230400" indent="-230400">
              <a:spcBef>
                <a:spcPts val="0"/>
              </a:spcBef>
              <a:spcAft>
                <a:spcPts val="0"/>
              </a:spcAft>
            </a:pPr>
            <a:endParaRPr lang="en-CA" sz="18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230400" indent="-230400">
              <a:spcBef>
                <a:spcPts val="0"/>
              </a:spcBef>
              <a:spcAft>
                <a:spcPts val="0"/>
              </a:spcAft>
            </a:pPr>
            <a:r>
              <a:rPr lang="en-CA" sz="1800" dirty="0" smtClean="0">
                <a:latin typeface="Arial" pitchFamily="34" charset="0"/>
                <a:ea typeface="Calibri"/>
                <a:cs typeface="Arial" pitchFamily="34" charset="0"/>
              </a:rPr>
              <a:t>Community-Based </a:t>
            </a:r>
            <a:r>
              <a:rPr lang="en-CA" sz="1800" dirty="0">
                <a:latin typeface="Arial" pitchFamily="34" charset="0"/>
                <a:ea typeface="Calibri"/>
                <a:cs typeface="Arial" pitchFamily="34" charset="0"/>
              </a:rPr>
              <a:t>Specialty Clinics will be funded using QBPs.</a:t>
            </a:r>
          </a:p>
          <a:p>
            <a:pPr marL="230400" indent="-230400">
              <a:spcBef>
                <a:spcPts val="0"/>
              </a:spcBef>
              <a:spcAft>
                <a:spcPts val="0"/>
              </a:spcAft>
            </a:pPr>
            <a:endParaRPr lang="en-US" sz="18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230400" indent="-2304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QBP </a:t>
            </a:r>
            <a:r>
              <a:rPr lang="en-US" sz="1800" dirty="0" smtClean="0">
                <a:latin typeface="Arial" pitchFamily="34" charset="0"/>
                <a:ea typeface="Times New Roman"/>
                <a:cs typeface="Arial" pitchFamily="34" charset="0"/>
              </a:rPr>
              <a:t>pricing sets standard and consistent prices for procedures 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based on best practices, evidence, and </a:t>
            </a:r>
            <a:r>
              <a:rPr lang="en-US" sz="1800" dirty="0" smtClean="0">
                <a:latin typeface="Arial" pitchFamily="34" charset="0"/>
                <a:ea typeface="Times New Roman"/>
                <a:cs typeface="Arial" pitchFamily="34" charset="0"/>
              </a:rPr>
              <a:t>defined clinical pathways.</a:t>
            </a:r>
            <a:endParaRPr lang="en-US" sz="18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230400" indent="-230400">
              <a:spcBef>
                <a:spcPts val="0"/>
              </a:spcBef>
              <a:spcAft>
                <a:spcPts val="0"/>
              </a:spcAft>
            </a:pPr>
            <a:endParaRPr lang="en-US" sz="18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230400" indent="-230400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Arial" pitchFamily="34" charset="0"/>
                <a:ea typeface="Times New Roman"/>
                <a:cs typeface="Arial" pitchFamily="34" charset="0"/>
              </a:rPr>
              <a:t>QBPs 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are </a:t>
            </a:r>
            <a:r>
              <a:rPr lang="en-US" sz="1800" dirty="0" smtClean="0">
                <a:latin typeface="Arial" pitchFamily="34" charset="0"/>
                <a:ea typeface="Times New Roman"/>
                <a:cs typeface="Arial" pitchFamily="34" charset="0"/>
              </a:rPr>
              <a:t>reimbursed </a:t>
            </a:r>
            <a:r>
              <a:rPr lang="en-US" sz="1800" dirty="0">
                <a:latin typeface="Arial" pitchFamily="34" charset="0"/>
                <a:ea typeface="Times New Roman"/>
                <a:cs typeface="Arial" pitchFamily="34" charset="0"/>
              </a:rPr>
              <a:t>on a ‘price X volume’ basis. </a:t>
            </a:r>
            <a:endParaRPr lang="en-US" sz="18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230400" indent="-230400">
              <a:spcBef>
                <a:spcPts val="0"/>
              </a:spcBef>
              <a:spcAft>
                <a:spcPts val="0"/>
              </a:spcAft>
            </a:pPr>
            <a:endParaRPr lang="en-US" sz="18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230400" indent="-230400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Arial" pitchFamily="34" charset="0"/>
                <a:ea typeface="Times New Roman"/>
                <a:cs typeface="Arial" pitchFamily="34" charset="0"/>
              </a:rPr>
              <a:t>The Ministry has developed a QBP for cataract procedures, and is working with Cancer Care Ontario on a QBP for GI Endoscopy (colonoscopies). This will support the shift of cataract and colonoscopy procedures to Specialty Clinics. </a:t>
            </a:r>
            <a:endParaRPr lang="en-CA" sz="1800" dirty="0">
              <a:latin typeface="Arial" pitchFamily="34" charset="0"/>
              <a:ea typeface="Times New Roman"/>
              <a:cs typeface="Arial" pitchFamily="34" charset="0"/>
            </a:endParaRPr>
          </a:p>
          <a:p>
            <a:endParaRPr lang="en-CA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z="1400" dirty="0" smtClean="0">
                <a:latin typeface="Arial" pitchFamily="34" charset="0"/>
                <a:cs typeface="Arial" pitchFamily="34" charset="0"/>
              </a:rPr>
              <a:t>CONFIDENTIAL</a:t>
            </a:r>
            <a:endParaRPr lang="en-CA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5DA31-EBFE-48DB-AD50-8109C51054BD}" type="slidenum">
              <a:rPr lang="en-CA" sz="1400" smtClean="0">
                <a:latin typeface="Arial" pitchFamily="34" charset="0"/>
                <a:cs typeface="Arial" pitchFamily="34" charset="0"/>
              </a:rPr>
              <a:pPr>
                <a:defRPr/>
              </a:pPr>
              <a:t>4</a:t>
            </a:fld>
            <a:endParaRPr lang="en-CA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17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190500"/>
            <a:ext cx="5651500" cy="635000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Funding Specialty Clinics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699" y="1079500"/>
            <a:ext cx="8369301" cy="5118100"/>
          </a:xfrm>
        </p:spPr>
        <p:txBody>
          <a:bodyPr/>
          <a:lstStyle/>
          <a:p>
            <a:pPr marL="228600" indent="-228600">
              <a:spcAft>
                <a:spcPts val="0"/>
              </a:spcAft>
            </a:pPr>
            <a:r>
              <a:rPr lang="en-CA" sz="2000" dirty="0">
                <a:latin typeface="Arial" charset="0"/>
              </a:rPr>
              <a:t>There is no new funding for Specialty Clinics. Funding will be re-allocated from the hospital where </a:t>
            </a:r>
            <a:r>
              <a:rPr lang="en-CA" sz="2000" dirty="0" smtClean="0">
                <a:latin typeface="Arial" charset="0"/>
              </a:rPr>
              <a:t>volumes of procedures </a:t>
            </a:r>
            <a:r>
              <a:rPr lang="en-CA" sz="2000" dirty="0">
                <a:latin typeface="Arial" charset="0"/>
              </a:rPr>
              <a:t>are transferred out to Specialty Clinics.</a:t>
            </a:r>
          </a:p>
          <a:p>
            <a:pPr marL="228600" indent="-228600">
              <a:spcAft>
                <a:spcPts val="0"/>
              </a:spcAft>
            </a:pPr>
            <a:endParaRPr lang="en-CA" sz="2000" dirty="0" smtClean="0">
              <a:latin typeface="Arial" charset="0"/>
            </a:endParaRPr>
          </a:p>
          <a:p>
            <a:pPr marL="228600" indent="-228600">
              <a:spcAft>
                <a:spcPts val="0"/>
              </a:spcAft>
            </a:pPr>
            <a:r>
              <a:rPr lang="en-CA" sz="2000" dirty="0" smtClean="0">
                <a:latin typeface="Arial" charset="0"/>
              </a:rPr>
              <a:t>Physicians </a:t>
            </a:r>
            <a:r>
              <a:rPr lang="en-CA" sz="2000" dirty="0">
                <a:latin typeface="Arial" charset="0"/>
              </a:rPr>
              <a:t>working in Specialty Clinics will continue to bill OHIP for professional fees, as per current practice.</a:t>
            </a:r>
          </a:p>
          <a:p>
            <a:pPr marL="228600" indent="-228600">
              <a:spcAft>
                <a:spcPts val="0"/>
              </a:spcAft>
            </a:pPr>
            <a:endParaRPr lang="en-CA" sz="2000" dirty="0">
              <a:latin typeface="Arial" charset="0"/>
            </a:endParaRPr>
          </a:p>
          <a:p>
            <a:pPr marL="228600" indent="-228600">
              <a:spcAft>
                <a:spcPts val="0"/>
              </a:spcAft>
            </a:pPr>
            <a:r>
              <a:rPr lang="en-CA" sz="2000" dirty="0" smtClean="0">
                <a:latin typeface="Arial" charset="0"/>
              </a:rPr>
              <a:t>QBP </a:t>
            </a:r>
            <a:r>
              <a:rPr lang="en-CA" sz="2000" dirty="0">
                <a:latin typeface="Arial" charset="0"/>
              </a:rPr>
              <a:t>prices </a:t>
            </a:r>
            <a:r>
              <a:rPr lang="en-CA" sz="2000" dirty="0" smtClean="0">
                <a:latin typeface="Arial" charset="0"/>
              </a:rPr>
              <a:t>will cover </a:t>
            </a:r>
            <a:r>
              <a:rPr lang="en-CA" sz="2000" dirty="0">
                <a:latin typeface="Arial" charset="0"/>
              </a:rPr>
              <a:t>the direct costs, such as nursing care and medical supplies, and may also cover indirect costs, such as housekeeping and utility costs, associated with performing a procedure.   </a:t>
            </a:r>
          </a:p>
          <a:p>
            <a:pPr marL="228600" indent="-228600">
              <a:spcAft>
                <a:spcPts val="0"/>
              </a:spcAft>
            </a:pPr>
            <a:endParaRPr lang="en-CA" sz="2000" dirty="0">
              <a:latin typeface="Arial" charset="0"/>
            </a:endParaRPr>
          </a:p>
          <a:p>
            <a:pPr marL="228600" indent="-228600">
              <a:spcAft>
                <a:spcPts val="0"/>
              </a:spcAft>
            </a:pPr>
            <a:r>
              <a:rPr lang="en-CA" sz="2000" dirty="0" smtClean="0">
                <a:latin typeface="Arial" charset="0"/>
              </a:rPr>
              <a:t>For more information on Health System Funding Reform and Quality-based Procedures, </a:t>
            </a:r>
            <a:r>
              <a:rPr lang="en-CA" sz="2000" dirty="0">
                <a:latin typeface="Arial" charset="0"/>
              </a:rPr>
              <a:t>please </a:t>
            </a:r>
            <a:r>
              <a:rPr lang="en-CA" sz="2000" dirty="0" smtClean="0">
                <a:latin typeface="Arial" charset="0"/>
              </a:rPr>
              <a:t>visit:</a:t>
            </a:r>
          </a:p>
          <a:p>
            <a:pPr>
              <a:spcAft>
                <a:spcPts val="0"/>
              </a:spcAft>
            </a:pPr>
            <a:endParaRPr lang="en-CA" sz="2000" dirty="0" smtClean="0">
              <a:latin typeface="Arial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CA" sz="2000" dirty="0" smtClean="0">
                <a:solidFill>
                  <a:srgbClr val="557630"/>
                </a:solidFill>
                <a:latin typeface="Arial" charset="0"/>
                <a:hlinkClick r:id="rId2"/>
              </a:rPr>
              <a:t>http</a:t>
            </a:r>
            <a:r>
              <a:rPr lang="en-CA" sz="2000" dirty="0">
                <a:solidFill>
                  <a:srgbClr val="557630"/>
                </a:solidFill>
                <a:latin typeface="Arial" charset="0"/>
                <a:hlinkClick r:id="rId2"/>
              </a:rPr>
              <a:t>://</a:t>
            </a:r>
            <a:r>
              <a:rPr lang="en-CA" sz="2000" dirty="0" smtClean="0">
                <a:solidFill>
                  <a:srgbClr val="557630"/>
                </a:solidFill>
                <a:latin typeface="Arial" charset="0"/>
                <a:hlinkClick r:id="rId2"/>
              </a:rPr>
              <a:t>health.gov.on.ca/en/pro/programs/ecfa/funding/hs_funding.aspx</a:t>
            </a:r>
            <a:endParaRPr lang="en-CA" sz="2000" dirty="0" smtClean="0">
              <a:solidFill>
                <a:srgbClr val="557630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spcAft>
                <a:spcPct val="40000"/>
              </a:spcAft>
              <a:buNone/>
            </a:pPr>
            <a:endParaRPr lang="en-CA" sz="2000" dirty="0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z="1400" dirty="0" smtClean="0">
                <a:latin typeface="Arial" pitchFamily="34" charset="0"/>
                <a:cs typeface="Arial" pitchFamily="34" charset="0"/>
              </a:rPr>
              <a:t>CONFIDENTIAL</a:t>
            </a:r>
            <a:endParaRPr lang="en-CA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5DA31-EBFE-48DB-AD50-8109C51054BD}" type="slidenum">
              <a:rPr lang="en-CA" sz="1400" smtClean="0">
                <a:latin typeface="Arial" pitchFamily="34" charset="0"/>
                <a:cs typeface="Arial" pitchFamily="34" charset="0"/>
              </a:rPr>
              <a:pPr>
                <a:defRPr/>
              </a:pPr>
              <a:t>5</a:t>
            </a:fld>
            <a:endParaRPr lang="en-CA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231775"/>
            <a:ext cx="8572500" cy="619125"/>
          </a:xfrm>
        </p:spPr>
        <p:txBody>
          <a:bodyPr/>
          <a:lstStyle/>
          <a:p>
            <a:r>
              <a:rPr lang="en-CA" dirty="0" smtClean="0"/>
              <a:t>Relationship with the Broader </a:t>
            </a:r>
            <a:r>
              <a:rPr lang="en-CA" dirty="0"/>
              <a:t>H</a:t>
            </a:r>
            <a:r>
              <a:rPr lang="en-CA" dirty="0" smtClean="0"/>
              <a:t>ealth </a:t>
            </a:r>
            <a:r>
              <a:rPr lang="en-CA" dirty="0"/>
              <a:t>C</a:t>
            </a:r>
            <a:r>
              <a:rPr lang="en-CA" dirty="0" smtClean="0"/>
              <a:t>ommunity</a:t>
            </a:r>
            <a:endParaRPr lang="en-US" dirty="0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143000"/>
            <a:ext cx="8509000" cy="50673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CA" sz="2000" dirty="0">
                <a:latin typeface="Arial" charset="0"/>
              </a:rPr>
              <a:t>Shifting services from an acute hospital to another setting </a:t>
            </a:r>
            <a:r>
              <a:rPr lang="en-CA" sz="2000" dirty="0" smtClean="0">
                <a:latin typeface="Arial" charset="0"/>
              </a:rPr>
              <a:t>requires </a:t>
            </a:r>
            <a:r>
              <a:rPr lang="en-CA" sz="2000" dirty="0">
                <a:latin typeface="Arial" charset="0"/>
              </a:rPr>
              <a:t>the support and readiness of health providers in the local community. </a:t>
            </a:r>
          </a:p>
          <a:p>
            <a:pPr>
              <a:spcAft>
                <a:spcPts val="0"/>
              </a:spcAft>
            </a:pPr>
            <a:endParaRPr lang="en-CA" sz="2000" dirty="0">
              <a:latin typeface="Arial" charset="0"/>
            </a:endParaRPr>
          </a:p>
          <a:p>
            <a:pPr marL="228600" indent="-228600">
              <a:spcAft>
                <a:spcPts val="0"/>
              </a:spcAft>
            </a:pPr>
            <a:r>
              <a:rPr lang="en-CA" sz="2000" dirty="0" smtClean="0">
                <a:latin typeface="Arial" charset="0"/>
              </a:rPr>
              <a:t>Successful Specialty Clinic applicants will need to demonstrate the support of their LHIN for the proposal.</a:t>
            </a:r>
          </a:p>
          <a:p>
            <a:pPr marL="228600" indent="-228600">
              <a:spcAft>
                <a:spcPts val="0"/>
              </a:spcAft>
            </a:pPr>
            <a:endParaRPr lang="en-CA" sz="2000" dirty="0" smtClean="0">
              <a:latin typeface="Arial" charset="0"/>
            </a:endParaRPr>
          </a:p>
          <a:p>
            <a:pPr marL="228600" indent="-228600">
              <a:spcAft>
                <a:spcPts val="0"/>
              </a:spcAft>
            </a:pPr>
            <a:r>
              <a:rPr lang="en-CA" sz="2000" dirty="0" smtClean="0">
                <a:latin typeface="Arial" charset="0"/>
              </a:rPr>
              <a:t>They will be required to have a formal agreement with the hospital(s) shifting out procedures, that considers </a:t>
            </a:r>
            <a:r>
              <a:rPr lang="en-CA" sz="2000" dirty="0">
                <a:latin typeface="Arial" charset="0"/>
              </a:rPr>
              <a:t>support for procedures that remain in hospital (e.g. more complex </a:t>
            </a:r>
            <a:r>
              <a:rPr lang="en-CA" sz="2000" dirty="0" smtClean="0">
                <a:latin typeface="Arial" charset="0"/>
              </a:rPr>
              <a:t>cases, emergency room coverage).</a:t>
            </a:r>
          </a:p>
          <a:p>
            <a:pPr marL="228600" indent="-228600">
              <a:spcAft>
                <a:spcPts val="0"/>
              </a:spcAft>
            </a:pPr>
            <a:endParaRPr lang="en-CA" sz="2000" dirty="0" smtClean="0">
              <a:latin typeface="Arial" charset="0"/>
            </a:endParaRPr>
          </a:p>
          <a:p>
            <a:pPr marL="228600" indent="-228600">
              <a:spcAft>
                <a:spcPts val="0"/>
              </a:spcAft>
            </a:pPr>
            <a:r>
              <a:rPr lang="en-CA" sz="2000" dirty="0" smtClean="0">
                <a:latin typeface="Arial" charset="0"/>
              </a:rPr>
              <a:t>Applicants must work with LHINs to consider broader </a:t>
            </a:r>
            <a:r>
              <a:rPr lang="en-CA" sz="2000" dirty="0">
                <a:latin typeface="Arial" charset="0"/>
              </a:rPr>
              <a:t>system </a:t>
            </a:r>
            <a:r>
              <a:rPr lang="en-CA" sz="2000" dirty="0" smtClean="0">
                <a:latin typeface="Arial" charset="0"/>
              </a:rPr>
              <a:t>integration </a:t>
            </a:r>
            <a:r>
              <a:rPr lang="en-CA" sz="2000" dirty="0">
                <a:latin typeface="Arial" charset="0"/>
              </a:rPr>
              <a:t>to </a:t>
            </a:r>
            <a:r>
              <a:rPr lang="en-CA" sz="2000" dirty="0" smtClean="0">
                <a:latin typeface="Arial" charset="0"/>
              </a:rPr>
              <a:t>ensure continuity </a:t>
            </a:r>
            <a:r>
              <a:rPr lang="en-CA" sz="2000" dirty="0">
                <a:latin typeface="Arial" charset="0"/>
              </a:rPr>
              <a:t>of </a:t>
            </a:r>
            <a:r>
              <a:rPr lang="en-CA" sz="2000" dirty="0" smtClean="0">
                <a:latin typeface="Arial" charset="0"/>
              </a:rPr>
              <a:t>patient care</a:t>
            </a:r>
            <a:r>
              <a:rPr lang="en-CA" sz="2000" dirty="0">
                <a:latin typeface="Arial" charset="0"/>
              </a:rPr>
              <a:t>. </a:t>
            </a:r>
            <a:endParaRPr lang="en-CA" sz="2000" dirty="0" smtClean="0">
              <a:latin typeface="Arial" charset="0"/>
            </a:endParaRPr>
          </a:p>
          <a:p>
            <a:pPr marL="0" indent="0">
              <a:spcAft>
                <a:spcPct val="50000"/>
              </a:spcAft>
              <a:buNone/>
            </a:pPr>
            <a:endParaRPr lang="en-CA" sz="2000" dirty="0" smtClean="0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z="1400" dirty="0" smtClean="0">
                <a:latin typeface="Arial" pitchFamily="34" charset="0"/>
                <a:cs typeface="Arial" pitchFamily="34" charset="0"/>
              </a:rPr>
              <a:t>CONFIDENTIAL</a:t>
            </a:r>
            <a:endParaRPr lang="en-CA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5DA31-EBFE-48DB-AD50-8109C51054BD}" type="slidenum">
              <a:rPr lang="en-CA" sz="1400" smtClean="0">
                <a:latin typeface="Arial" pitchFamily="34" charset="0"/>
                <a:cs typeface="Arial" pitchFamily="34" charset="0"/>
              </a:rPr>
              <a:pPr>
                <a:defRPr/>
              </a:pPr>
              <a:t>6</a:t>
            </a:fld>
            <a:endParaRPr lang="en-CA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190500" y="228601"/>
            <a:ext cx="8229600" cy="571500"/>
          </a:xfrm>
        </p:spPr>
        <p:txBody>
          <a:bodyPr/>
          <a:lstStyle/>
          <a:p>
            <a:pPr eaLnBrk="1" hangingPunct="1"/>
            <a:r>
              <a:rPr lang="en-CA" dirty="0" smtClean="0"/>
              <a:t>Proposed LHSIA/IHFA Regulatory Changes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228600" y="1143000"/>
            <a:ext cx="8305800" cy="5410200"/>
          </a:xfrm>
        </p:spPr>
        <p:txBody>
          <a:bodyPr/>
          <a:lstStyle/>
          <a:p>
            <a:pPr marL="431800" indent="-230188" eaLnBrk="1" hangingPunct="1"/>
            <a:endParaRPr lang="en-CA" sz="1600" dirty="0" smtClean="0">
              <a:latin typeface="Calibri" pitchFamily="34" charset="0"/>
              <a:cs typeface="Calibri" pitchFamily="34" charset="0"/>
            </a:endParaRPr>
          </a:p>
          <a:p>
            <a:pPr marL="431800" indent="-230188" eaLnBrk="1" hangingPunct="1"/>
            <a:endParaRPr lang="en-CA" sz="1600" dirty="0" smtClean="0">
              <a:latin typeface="Calibri" pitchFamily="34" charset="0"/>
              <a:cs typeface="Calibri" pitchFamily="34" charset="0"/>
            </a:endParaRPr>
          </a:p>
          <a:p>
            <a:pPr marL="431800" indent="-230188" eaLnBrk="1" hangingPunct="1"/>
            <a:endParaRPr lang="en-CA" sz="1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CONFIDENTIAL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E3B58-2264-4D1F-AB56-1B198DEA87B6}" type="slidenum">
              <a:rPr lang="en-CA" sz="1400" smtClean="0">
                <a:latin typeface="Arial" pitchFamily="34" charset="0"/>
                <a:cs typeface="Arial" pitchFamily="34" charset="0"/>
              </a:rPr>
              <a:pPr>
                <a:defRPr/>
              </a:pPr>
              <a:t>7</a:t>
            </a:fld>
            <a:endParaRPr lang="en-CA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" y="1079500"/>
            <a:ext cx="8483600" cy="5301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eaLnBrk="0" hangingPunct="0"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buFont typeface="Times" pitchFamily="-112" charset="0"/>
              <a:buChar char="•"/>
              <a:defRPr/>
            </a:pPr>
            <a:r>
              <a:rPr lang="en-CA" sz="1850" kern="0" dirty="0">
                <a:solidFill>
                  <a:srgbClr val="000000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Regulation changes are being proposed to support the strategy to shift low-risk procedures out of hospitals and into the community. </a:t>
            </a:r>
          </a:p>
          <a:p>
            <a:pPr marL="460375" indent="-460375" eaLnBrk="0" hangingPunct="0"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buFont typeface="Times" pitchFamily="-112" charset="0"/>
              <a:buChar char="•"/>
              <a:defRPr/>
            </a:pPr>
            <a:endParaRPr lang="en-CA" sz="1850" kern="0" dirty="0">
              <a:solidFill>
                <a:srgbClr val="000000"/>
              </a:solidFill>
              <a:latin typeface="Arial" pitchFamily="34" charset="0"/>
              <a:ea typeface="ＭＳ Ｐゴシック" pitchFamily="-112" charset="-128"/>
              <a:cs typeface="Arial" pitchFamily="34" charset="0"/>
            </a:endParaRPr>
          </a:p>
          <a:p>
            <a:pPr marL="228600" indent="-228600" eaLnBrk="0" hangingPunct="0"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buFont typeface="Times" pitchFamily="-112" charset="0"/>
              <a:buChar char="•"/>
              <a:defRPr/>
            </a:pPr>
            <a:r>
              <a:rPr lang="en-CA" sz="1850" kern="0" dirty="0">
                <a:solidFill>
                  <a:srgbClr val="000000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Changes will allow overhead costs to be paid by LHINs or Cancer Care Ontario for services such as colonoscopies performed in a licensed IHF:</a:t>
            </a:r>
          </a:p>
          <a:p>
            <a:pPr marL="917575" lvl="1" indent="-365760" eaLnBrk="0" hangingPunct="0"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buFont typeface="+mj-lt"/>
              <a:buAutoNum type="arabicPeriod"/>
              <a:defRPr/>
            </a:pPr>
            <a:r>
              <a:rPr lang="en-US" sz="1850" kern="0" dirty="0" smtClean="0">
                <a:solidFill>
                  <a:srgbClr val="000000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Changes to </a:t>
            </a:r>
            <a:r>
              <a:rPr lang="en-US" sz="1850" kern="0" dirty="0">
                <a:solidFill>
                  <a:srgbClr val="000000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the SOB under Reg. 552 made under the </a:t>
            </a:r>
            <a:r>
              <a:rPr lang="en-US" sz="1850" i="1" kern="0" dirty="0">
                <a:solidFill>
                  <a:srgbClr val="000000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Health Insurance Act </a:t>
            </a:r>
            <a:r>
              <a:rPr lang="en-US" sz="1850" kern="0" dirty="0">
                <a:solidFill>
                  <a:srgbClr val="000000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(HIA) </a:t>
            </a:r>
          </a:p>
          <a:p>
            <a:pPr marL="1143000" lvl="4" indent="-228600" eaLnBrk="0" hangingPunct="0"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buFont typeface="Times" pitchFamily="-112" charset="0"/>
              <a:buChar char="•"/>
              <a:defRPr/>
            </a:pPr>
            <a:r>
              <a:rPr lang="en-CA" sz="1850" kern="0" dirty="0">
                <a:solidFill>
                  <a:srgbClr val="000000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Proposed changes allowing facility fees to be payable in respect of colonoscopy services may be effective January 1, 2014.</a:t>
            </a:r>
          </a:p>
          <a:p>
            <a:pPr marL="917575" lvl="1" indent="-365760" eaLnBrk="0" hangingPunct="0"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buFont typeface="+mj-lt"/>
              <a:buAutoNum type="arabicPeriod"/>
              <a:defRPr/>
            </a:pPr>
            <a:r>
              <a:rPr lang="en-US" sz="1850" kern="0" dirty="0">
                <a:solidFill>
                  <a:srgbClr val="000000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A new regulation made under the </a:t>
            </a:r>
            <a:r>
              <a:rPr lang="en-US" sz="1850" i="1" kern="0" dirty="0">
                <a:solidFill>
                  <a:srgbClr val="000000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Independent Health Facilities Act </a:t>
            </a:r>
            <a:r>
              <a:rPr lang="en-US" sz="1850" kern="0" dirty="0">
                <a:solidFill>
                  <a:srgbClr val="000000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(IHFA)</a:t>
            </a:r>
          </a:p>
          <a:p>
            <a:pPr marL="1143000" lvl="4" indent="-228600" eaLnBrk="0" hangingPunct="0"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buFont typeface="Times" pitchFamily="-112" charset="0"/>
              <a:buChar char="•"/>
              <a:defRPr/>
            </a:pPr>
            <a:r>
              <a:rPr lang="en-CA" sz="1850" kern="0" dirty="0">
                <a:solidFill>
                  <a:srgbClr val="000000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Proposed regulation prescribing CCO as an entity that can pay facility fees may be in place by November 2013.</a:t>
            </a:r>
          </a:p>
          <a:p>
            <a:pPr marL="742950" lvl="2" eaLnBrk="0" hangingPunct="0">
              <a:spcBef>
                <a:spcPts val="0"/>
              </a:spcBef>
              <a:spcAft>
                <a:spcPts val="0"/>
              </a:spcAft>
              <a:buClr>
                <a:srgbClr val="7E9BAA"/>
              </a:buClr>
              <a:defRPr/>
            </a:pPr>
            <a:endParaRPr lang="en-CA" sz="1850" kern="0" dirty="0">
              <a:solidFill>
                <a:srgbClr val="000000"/>
              </a:solidFill>
              <a:latin typeface="Arial" pitchFamily="34" charset="0"/>
              <a:ea typeface="ＭＳ Ｐゴシック" pitchFamily="-112" charset="-128"/>
              <a:cs typeface="Arial" pitchFamily="34" charset="0"/>
            </a:endParaRP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Clr>
                <a:srgbClr val="557630"/>
              </a:buClr>
              <a:buFont typeface="Times" pitchFamily="-112" charset="0"/>
              <a:buChar char="•"/>
              <a:defRPr/>
            </a:pPr>
            <a:r>
              <a:rPr lang="en-CA" sz="1850" kern="0" dirty="0">
                <a:solidFill>
                  <a:srgbClr val="000000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Proposed regulation changes have been posted online for public comment until October 11, 2013 and can be found at: </a:t>
            </a:r>
            <a:r>
              <a:rPr lang="en-CA" sz="1850" kern="0" dirty="0">
                <a:solidFill>
                  <a:srgbClr val="000000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  <a:hlinkClick r:id="rId2"/>
              </a:rPr>
              <a:t>http://www.ontariocanada.com/registry</a:t>
            </a:r>
            <a:r>
              <a:rPr lang="en-CA" sz="1850" kern="0" dirty="0" smtClean="0">
                <a:solidFill>
                  <a:srgbClr val="000000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  <a:hlinkClick r:id="rId2"/>
              </a:rPr>
              <a:t>/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906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2416175"/>
            <a:ext cx="7772400" cy="914400"/>
          </a:xfrm>
        </p:spPr>
        <p:txBody>
          <a:bodyPr/>
          <a:lstStyle/>
          <a:p>
            <a:pPr algn="ctr"/>
            <a:r>
              <a:rPr lang="en-CA" sz="6600" dirty="0" smtClean="0"/>
              <a:t>Questions?</a:t>
            </a:r>
            <a:endParaRPr lang="en-CA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z="1400" dirty="0" smtClean="0">
                <a:latin typeface="Arial" pitchFamily="34" charset="0"/>
                <a:cs typeface="Arial" pitchFamily="34" charset="0"/>
              </a:rPr>
              <a:t>CONFIDENTIAL</a:t>
            </a:r>
            <a:endParaRPr lang="en-CA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E3B58-2264-4D1F-AB56-1B198DEA87B6}" type="slidenum">
              <a:rPr lang="en-CA" sz="1400" smtClean="0">
                <a:latin typeface="Arial" pitchFamily="34" charset="0"/>
                <a:cs typeface="Arial" pitchFamily="34" charset="0"/>
              </a:rPr>
              <a:pPr>
                <a:defRPr/>
              </a:pPr>
              <a:t>8</a:t>
            </a:fld>
            <a:endParaRPr lang="en-CA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6597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7A87"/>
      </a:dk2>
      <a:lt2>
        <a:srgbClr val="8D988F"/>
      </a:lt2>
      <a:accent1>
        <a:srgbClr val="633C82"/>
      </a:accent1>
      <a:accent2>
        <a:srgbClr val="54B247"/>
      </a:accent2>
      <a:accent3>
        <a:srgbClr val="FFFFFF"/>
      </a:accent3>
      <a:accent4>
        <a:srgbClr val="000000"/>
      </a:accent4>
      <a:accent5>
        <a:srgbClr val="B7AFC1"/>
      </a:accent5>
      <a:accent6>
        <a:srgbClr val="4BA13F"/>
      </a:accent6>
      <a:hlink>
        <a:srgbClr val="739AB3"/>
      </a:hlink>
      <a:folHlink>
        <a:srgbClr val="475285"/>
      </a:folHlink>
    </a:clrScheme>
    <a:fontScheme name="Blank Presentation">
      <a:majorFont>
        <a:latin typeface="Arial Narrow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7A87"/>
      </a:dk2>
      <a:lt2>
        <a:srgbClr val="8D988F"/>
      </a:lt2>
      <a:accent1>
        <a:srgbClr val="633C82"/>
      </a:accent1>
      <a:accent2>
        <a:srgbClr val="54B247"/>
      </a:accent2>
      <a:accent3>
        <a:srgbClr val="FFFFFF"/>
      </a:accent3>
      <a:accent4>
        <a:srgbClr val="000000"/>
      </a:accent4>
      <a:accent5>
        <a:srgbClr val="B7AFC1"/>
      </a:accent5>
      <a:accent6>
        <a:srgbClr val="4BA13F"/>
      </a:accent6>
      <a:hlink>
        <a:srgbClr val="739AB3"/>
      </a:hlink>
      <a:folHlink>
        <a:srgbClr val="475285"/>
      </a:folHlink>
    </a:clrScheme>
    <a:fontScheme name="Blank Presentation">
      <a:majorFont>
        <a:latin typeface="Arial Narrow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75285"/>
      </a:dk2>
      <a:lt2>
        <a:srgbClr val="8D988F"/>
      </a:lt2>
      <a:accent1>
        <a:srgbClr val="633C82"/>
      </a:accent1>
      <a:accent2>
        <a:srgbClr val="54B247"/>
      </a:accent2>
      <a:accent3>
        <a:srgbClr val="FFFFFF"/>
      </a:accent3>
      <a:accent4>
        <a:srgbClr val="000000"/>
      </a:accent4>
      <a:accent5>
        <a:srgbClr val="B7AFC1"/>
      </a:accent5>
      <a:accent6>
        <a:srgbClr val="4BA13F"/>
      </a:accent6>
      <a:hlink>
        <a:srgbClr val="739AB3"/>
      </a:hlink>
      <a:folHlink>
        <a:srgbClr val="2B7D84"/>
      </a:folHlink>
    </a:clrScheme>
    <a:fontScheme name="Office Theme">
      <a:majorFont>
        <a:latin typeface="Arial Narrow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9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</TotalTime>
  <Words>800</Words>
  <Application>Microsoft Office PowerPoint</Application>
  <PresentationFormat>On-screen Show (4:3)</PresentationFormat>
  <Paragraphs>95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Blank Presentation</vt:lpstr>
      <vt:lpstr>1_Blank Presentation</vt:lpstr>
      <vt:lpstr>Office Theme</vt:lpstr>
      <vt:lpstr>Community-Based Specialty Clinics </vt:lpstr>
      <vt:lpstr>Why Community-Based Specialty Clinics?</vt:lpstr>
      <vt:lpstr> What are Community-Based Specialty Clinics? </vt:lpstr>
      <vt:lpstr>Health System Funding Reform</vt:lpstr>
      <vt:lpstr>Funding Specialty Clinics</vt:lpstr>
      <vt:lpstr>Relationship with the Broader Health Community</vt:lpstr>
      <vt:lpstr>Proposed LHSIA/IHFA Regulatory Changes</vt:lpstr>
      <vt:lpstr>Questions?</vt:lpstr>
    </vt:vector>
  </TitlesOfParts>
  <Company>Government of Ontario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Ministry of Health and Long-Term Care</dc:creator>
  <cp:lastModifiedBy>tni</cp:lastModifiedBy>
  <cp:revision>92</cp:revision>
  <dcterms:created xsi:type="dcterms:W3CDTF">2008-02-01T20:05:28Z</dcterms:created>
  <dcterms:modified xsi:type="dcterms:W3CDTF">2013-09-18T21:55:00Z</dcterms:modified>
</cp:coreProperties>
</file>