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3"/>
  </p:notesMasterIdLst>
  <p:sldIdLst>
    <p:sldId id="256" r:id="rId2"/>
    <p:sldId id="264" r:id="rId3"/>
    <p:sldId id="265" r:id="rId4"/>
    <p:sldId id="274" r:id="rId5"/>
    <p:sldId id="273" r:id="rId6"/>
    <p:sldId id="272" r:id="rId7"/>
    <p:sldId id="271" r:id="rId8"/>
    <p:sldId id="270" r:id="rId9"/>
    <p:sldId id="269" r:id="rId10"/>
    <p:sldId id="268" r:id="rId11"/>
    <p:sldId id="267" r:id="rId12"/>
  </p:sldIdLst>
  <p:sldSz cx="9144000" cy="6858000" type="screen4x3"/>
  <p:notesSz cx="6985000" cy="9271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30" autoAdjust="0"/>
    <p:restoredTop sz="62547" autoAdjust="0"/>
  </p:normalViewPr>
  <p:slideViewPr>
    <p:cSldViewPr>
      <p:cViewPr>
        <p:scale>
          <a:sx n="76" d="100"/>
          <a:sy n="76" d="100"/>
        </p:scale>
        <p:origin x="-830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1302" y="-102"/>
      </p:cViewPr>
      <p:guideLst>
        <p:guide orient="horz" pos="2920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683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550" y="0"/>
            <a:ext cx="302683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03725"/>
            <a:ext cx="55880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41"/>
            <a:ext cx="302683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550" y="8805841"/>
            <a:ext cx="302683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AA4368F8-B9E2-4943-9869-0A07FAD3D1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2562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54689" indent="-290265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61059" indent="-232212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25483" indent="-232212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89907" indent="-232212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54331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3018754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83178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947602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33D46E95-6EA1-4104-9133-161CE11F5C47}" type="slidenum">
              <a:rPr lang="en-US" sz="1200">
                <a:latin typeface="Arial" charset="0"/>
              </a:rPr>
              <a:pPr/>
              <a:t>1</a:t>
            </a:fld>
            <a:endParaRPr lang="en-US" sz="1200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" y="73025"/>
            <a:ext cx="9029700" cy="673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Ontario -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6288" y="6016625"/>
            <a:ext cx="1725612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09600" y="1611313"/>
            <a:ext cx="7772400" cy="1262062"/>
          </a:xfrm>
        </p:spPr>
        <p:txBody>
          <a:bodyPr anchor="t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349625"/>
            <a:ext cx="7780338" cy="844550"/>
          </a:xfrm>
        </p:spPr>
        <p:txBody>
          <a:bodyPr anchor="b"/>
          <a:lstStyle>
            <a:lvl1pPr marL="0" indent="0">
              <a:spcAft>
                <a:spcPct val="0"/>
              </a:spcAft>
              <a:buFont typeface="Times" pitchFamily="18" charset="0"/>
              <a:buNone/>
              <a:defRPr sz="25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9FBB0-FB23-4818-9B6F-18F1D1BA77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539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EBCB7-1ED2-44C1-A401-7BEF49523A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58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38900" y="587375"/>
            <a:ext cx="1943100" cy="5508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13" y="587375"/>
            <a:ext cx="5678487" cy="55086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5A98C4-0558-4782-9DAE-80AD760A78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716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00E62-5C7D-41C8-958C-196AECFDD8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036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B6EA2D-B2C4-4B7E-912B-C91698E21E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786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801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041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7D914-A952-40B5-B9AB-2DA283B99D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517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F3705-F0B5-4C1E-BAE5-7140378970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178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DAC243-E5BE-438B-ABD4-863B3C27AA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927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EE99E-FECD-4D6A-963D-299CA71193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347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564983-762E-40E9-A629-B9F1645EC7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235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67E35-83C7-4DE6-AE03-97ED3B323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609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587375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8013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FD203954-98E2-4C19-B55F-65E4FD20E1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69850" y="68263"/>
            <a:ext cx="9004300" cy="6718300"/>
          </a:xfrm>
          <a:prstGeom prst="rect">
            <a:avLst/>
          </a:prstGeom>
          <a:noFill/>
          <a:ln w="12700">
            <a:solidFill>
              <a:srgbClr val="55763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55763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557630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557630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557630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557630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557630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557630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557630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557630"/>
          </a:solidFill>
          <a:latin typeface="Arial Narrow" pitchFamily="34" charset="0"/>
        </a:defRPr>
      </a:lvl9pPr>
    </p:titleStyle>
    <p:bodyStyle>
      <a:lvl1pPr marL="460375" indent="-460375" algn="l" rtl="0" eaLnBrk="0" fontAlgn="base" hangingPunct="0">
        <a:spcBef>
          <a:spcPct val="0"/>
        </a:spcBef>
        <a:spcAft>
          <a:spcPct val="25000"/>
        </a:spcAft>
        <a:buClr>
          <a:srgbClr val="557630"/>
        </a:buClr>
        <a:buFont typeface="Times" pitchFamily="18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60425" indent="-285750" algn="l" rtl="0" eaLnBrk="0" fontAlgn="base" hangingPunct="0">
        <a:spcBef>
          <a:spcPct val="0"/>
        </a:spcBef>
        <a:spcAft>
          <a:spcPct val="25000"/>
        </a:spcAft>
        <a:buClr>
          <a:srgbClr val="557630"/>
        </a:buClr>
        <a:buFont typeface="Times" pitchFamily="18" charset="0"/>
        <a:buChar char="•"/>
        <a:defRPr sz="2400">
          <a:solidFill>
            <a:schemeClr val="tx1"/>
          </a:solidFill>
          <a:latin typeface="+mn-lt"/>
        </a:defRPr>
      </a:lvl2pPr>
      <a:lvl3pPr marL="1203325" indent="-228600" algn="l" rtl="0" eaLnBrk="0" fontAlgn="base" hangingPunct="0">
        <a:spcBef>
          <a:spcPct val="0"/>
        </a:spcBef>
        <a:spcAft>
          <a:spcPct val="25000"/>
        </a:spcAft>
        <a:buClr>
          <a:srgbClr val="557630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0"/>
        </a:spcBef>
        <a:spcAft>
          <a:spcPct val="25000"/>
        </a:spcAft>
        <a:buClr>
          <a:srgbClr val="557630"/>
        </a:buClr>
        <a:buFont typeface="Times" pitchFamily="18" charset="0"/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0"/>
        </a:spcBef>
        <a:spcAft>
          <a:spcPct val="25000"/>
        </a:spcAft>
        <a:buClr>
          <a:srgbClr val="557630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0"/>
        </a:spcBef>
        <a:spcAft>
          <a:spcPct val="25000"/>
        </a:spcAft>
        <a:buClr>
          <a:srgbClr val="557630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0"/>
        </a:spcBef>
        <a:spcAft>
          <a:spcPct val="25000"/>
        </a:spcAft>
        <a:buClr>
          <a:srgbClr val="557630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0"/>
        </a:spcBef>
        <a:spcAft>
          <a:spcPct val="25000"/>
        </a:spcAft>
        <a:buClr>
          <a:srgbClr val="557630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0"/>
        </a:spcBef>
        <a:spcAft>
          <a:spcPct val="25000"/>
        </a:spcAft>
        <a:buClr>
          <a:srgbClr val="557630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11313"/>
            <a:ext cx="7848600" cy="1262062"/>
          </a:xfrm>
        </p:spPr>
        <p:txBody>
          <a:bodyPr/>
          <a:lstStyle/>
          <a:p>
            <a:pPr eaLnBrk="1" hangingPunct="1"/>
            <a:r>
              <a:rPr lang="en-US" sz="4400" dirty="0" smtClean="0"/>
              <a:t>Independent Health Facilities Changes to IHFP Relocation Policy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349625"/>
            <a:ext cx="7932738" cy="10699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400" dirty="0" smtClean="0"/>
              <a:t>Presentation to IDCA</a:t>
            </a:r>
          </a:p>
          <a:p>
            <a:pPr eaLnBrk="1" hangingPunct="1">
              <a:lnSpc>
                <a:spcPct val="80000"/>
              </a:lnSpc>
            </a:pPr>
            <a:r>
              <a:rPr lang="en-US" sz="1400" dirty="0" smtClean="0"/>
              <a:t>Presented by: </a:t>
            </a:r>
          </a:p>
          <a:p>
            <a:pPr eaLnBrk="1" hangingPunct="1">
              <a:lnSpc>
                <a:spcPct val="80000"/>
              </a:lnSpc>
            </a:pPr>
            <a:r>
              <a:rPr lang="en-US" sz="1400" dirty="0" smtClean="0"/>
              <a:t>Nora Peterson</a:t>
            </a:r>
          </a:p>
          <a:p>
            <a:pPr eaLnBrk="1" hangingPunct="1">
              <a:lnSpc>
                <a:spcPct val="80000"/>
              </a:lnSpc>
            </a:pPr>
            <a:r>
              <a:rPr lang="en-US" sz="1400" dirty="0" smtClean="0"/>
              <a:t>Diagnostic Services &amp; Planning Branch</a:t>
            </a:r>
          </a:p>
          <a:p>
            <a:pPr eaLnBrk="1" hangingPunct="1">
              <a:lnSpc>
                <a:spcPct val="80000"/>
              </a:lnSpc>
            </a:pPr>
            <a:r>
              <a:rPr lang="en-US" sz="1400" dirty="0" smtClean="0"/>
              <a:t>Date: September 20, 2013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F2B567-3066-49EE-B8BC-499A8CF70448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Implementation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8013" y="1676400"/>
            <a:ext cx="7772400" cy="4419600"/>
          </a:xfrm>
        </p:spPr>
        <p:txBody>
          <a:bodyPr/>
          <a:lstStyle/>
          <a:p>
            <a:r>
              <a:rPr lang="en-US" dirty="0" smtClean="0"/>
              <a:t>Effective date will be January 1, 2014</a:t>
            </a:r>
          </a:p>
          <a:p>
            <a:r>
              <a:rPr lang="en-US" dirty="0" smtClean="0"/>
              <a:t>Notification of update to policy will be mailed to all licensees in late 2013</a:t>
            </a:r>
          </a:p>
          <a:p>
            <a:r>
              <a:rPr lang="en-US" dirty="0" smtClean="0"/>
              <a:t>After implementation all relocation proposals must be submitted on a new application form</a:t>
            </a:r>
          </a:p>
          <a:p>
            <a:r>
              <a:rPr lang="en-US" dirty="0" smtClean="0"/>
              <a:t>New amended policy will form part of the application</a:t>
            </a:r>
          </a:p>
          <a:p>
            <a:r>
              <a:rPr lang="en-US" dirty="0" smtClean="0"/>
              <a:t>All old versions of the application received on or after the implementation date  will be returned to the licensee for re-submission on the new form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96771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F2B567-3066-49EE-B8BC-499A8CF70448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To Request the Revised Application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8013" y="1676400"/>
            <a:ext cx="7772400" cy="4419600"/>
          </a:xfrm>
        </p:spPr>
        <p:txBody>
          <a:bodyPr/>
          <a:lstStyle/>
          <a:p>
            <a:r>
              <a:rPr lang="en-US" dirty="0" smtClean="0"/>
              <a:t>After notification of update to policy sent out by ministry, contact the IHFP:</a:t>
            </a:r>
          </a:p>
          <a:p>
            <a:pPr lvl="1"/>
            <a:r>
              <a:rPr lang="en-US" dirty="0" smtClean="0"/>
              <a:t>By email at IHFP@ontario.ca</a:t>
            </a:r>
          </a:p>
          <a:p>
            <a:pPr lvl="1"/>
            <a:r>
              <a:rPr lang="en-US" dirty="0" smtClean="0"/>
              <a:t>By phone at 613-548-6637</a:t>
            </a:r>
          </a:p>
          <a:p>
            <a:pPr lvl="1"/>
            <a:r>
              <a:rPr lang="en-US" dirty="0" smtClean="0"/>
              <a:t>By fax at 613-548-6734</a:t>
            </a:r>
          </a:p>
        </p:txBody>
      </p:sp>
    </p:spTree>
    <p:extLst>
      <p:ext uri="{BB962C8B-B14F-4D97-AF65-F5344CB8AC3E}">
        <p14:creationId xmlns:p14="http://schemas.microsoft.com/office/powerpoint/2010/main" val="2096771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F2B567-3066-49EE-B8BC-499A8CF70448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Highlights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8013" y="1676400"/>
            <a:ext cx="7772400" cy="4419600"/>
          </a:xfrm>
        </p:spPr>
        <p:txBody>
          <a:bodyPr/>
          <a:lstStyle/>
          <a:p>
            <a:r>
              <a:rPr lang="en-US" dirty="0" smtClean="0"/>
              <a:t>Addition of Level III relocation – movement of 5 or more </a:t>
            </a:r>
            <a:r>
              <a:rPr lang="en-US" dirty="0" err="1" smtClean="0"/>
              <a:t>kilometres</a:t>
            </a:r>
            <a:r>
              <a:rPr lang="en-US" dirty="0" smtClean="0"/>
              <a:t> across catchment zones</a:t>
            </a:r>
          </a:p>
          <a:p>
            <a:r>
              <a:rPr lang="en-US" dirty="0" smtClean="0"/>
              <a:t>LHIN to be contacted for input:</a:t>
            </a:r>
          </a:p>
          <a:p>
            <a:pPr lvl="1"/>
            <a:r>
              <a:rPr lang="en-US" dirty="0" smtClean="0"/>
              <a:t>Instead of hospitals </a:t>
            </a:r>
          </a:p>
          <a:p>
            <a:pPr lvl="1"/>
            <a:r>
              <a:rPr lang="en-US" dirty="0" smtClean="0"/>
              <a:t>Where Level II or III relocation results in change in LHIN</a:t>
            </a:r>
          </a:p>
          <a:p>
            <a:r>
              <a:rPr lang="en-US" dirty="0" smtClean="0"/>
              <a:t>Change in definition of catchment zone from any town of city with a population of 25,000 to 100,000</a:t>
            </a:r>
            <a:endParaRPr lang="en-CA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F2B567-3066-49EE-B8BC-499A8CF70448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914400"/>
          </a:xfrm>
        </p:spPr>
        <p:txBody>
          <a:bodyPr/>
          <a:lstStyle/>
          <a:p>
            <a:pPr eaLnBrk="1" hangingPunct="1"/>
            <a:r>
              <a:rPr lang="en-US" dirty="0" smtClean="0"/>
              <a:t>New Relocation Policy – Level I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8013" y="1676400"/>
            <a:ext cx="7772400" cy="4419600"/>
          </a:xfrm>
        </p:spPr>
        <p:txBody>
          <a:bodyPr/>
          <a:lstStyle/>
          <a:p>
            <a:r>
              <a:rPr lang="en-US" dirty="0" smtClean="0"/>
              <a:t>Movement of less than 5 </a:t>
            </a:r>
            <a:r>
              <a:rPr lang="en-US" dirty="0" err="1" smtClean="0"/>
              <a:t>kilometres</a:t>
            </a:r>
            <a:endParaRPr lang="en-US" dirty="0" smtClean="0"/>
          </a:p>
          <a:p>
            <a:pPr lvl="1"/>
            <a:r>
              <a:rPr lang="en-US" dirty="0"/>
              <a:t>Only change from current policy is LHINs will be contacted instead of </a:t>
            </a:r>
            <a:r>
              <a:rPr lang="en-US" dirty="0" smtClean="0"/>
              <a:t>hospitals for input when the proposed location is within 1 </a:t>
            </a:r>
            <a:r>
              <a:rPr lang="en-US" dirty="0" err="1" smtClean="0"/>
              <a:t>kilometre</a:t>
            </a:r>
            <a:r>
              <a:rPr lang="en-US" dirty="0" smtClean="0"/>
              <a:t> of a public hospital </a:t>
            </a:r>
          </a:p>
          <a:p>
            <a:pPr lvl="1"/>
            <a:r>
              <a:rPr lang="en-US" dirty="0" smtClean="0"/>
              <a:t>Can cross catchment zones</a:t>
            </a:r>
          </a:p>
        </p:txBody>
      </p:sp>
    </p:spTree>
    <p:extLst>
      <p:ext uri="{BB962C8B-B14F-4D97-AF65-F5344CB8AC3E}">
        <p14:creationId xmlns:p14="http://schemas.microsoft.com/office/powerpoint/2010/main" val="2096771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F2B567-3066-49EE-B8BC-499A8CF70448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New Relocation Policy – Level II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8013" y="1676400"/>
            <a:ext cx="7772400" cy="4419600"/>
          </a:xfrm>
        </p:spPr>
        <p:txBody>
          <a:bodyPr/>
          <a:lstStyle/>
          <a:p>
            <a:r>
              <a:rPr lang="en-US" dirty="0" smtClean="0"/>
              <a:t>Movement of 5 </a:t>
            </a:r>
            <a:r>
              <a:rPr lang="en-US" dirty="0" err="1" smtClean="0"/>
              <a:t>kilometres</a:t>
            </a:r>
            <a:r>
              <a:rPr lang="en-US" dirty="0" smtClean="0"/>
              <a:t> or more within same catchment zone</a:t>
            </a:r>
          </a:p>
          <a:p>
            <a:r>
              <a:rPr lang="en-US" dirty="0"/>
              <a:t>Changes from current policy: </a:t>
            </a:r>
          </a:p>
          <a:p>
            <a:pPr lvl="1"/>
            <a:r>
              <a:rPr lang="en-US" sz="1800" dirty="0"/>
              <a:t>LHINs will be </a:t>
            </a:r>
            <a:r>
              <a:rPr lang="en-US" sz="1800" dirty="0" smtClean="0"/>
              <a:t>contacted for input instead </a:t>
            </a:r>
            <a:r>
              <a:rPr lang="en-US" sz="1800" dirty="0"/>
              <a:t>of </a:t>
            </a:r>
            <a:r>
              <a:rPr lang="en-US" sz="1800" dirty="0" smtClean="0"/>
              <a:t>hospitals when the proposed location is within 1 </a:t>
            </a:r>
            <a:r>
              <a:rPr lang="en-US" sz="1800" dirty="0" err="1" smtClean="0"/>
              <a:t>kilometre</a:t>
            </a:r>
            <a:r>
              <a:rPr lang="en-US" sz="1800" dirty="0" smtClean="0"/>
              <a:t> of a public hospital</a:t>
            </a:r>
            <a:endParaRPr lang="en-US" sz="1800" dirty="0"/>
          </a:p>
          <a:p>
            <a:pPr lvl="1"/>
            <a:r>
              <a:rPr lang="en-US" sz="1800" dirty="0"/>
              <a:t>LHIN will be contacted if proposed relocation changes LHINs</a:t>
            </a:r>
            <a:endParaRPr lang="en-CA" sz="1800" dirty="0"/>
          </a:p>
          <a:p>
            <a:endParaRPr lang="en-US" dirty="0" smtClean="0"/>
          </a:p>
          <a:p>
            <a:r>
              <a:rPr lang="en-US" dirty="0" smtClean="0"/>
              <a:t>Same as before, where proposed location is within 1 </a:t>
            </a:r>
            <a:r>
              <a:rPr lang="en-US" dirty="0" err="1" smtClean="0"/>
              <a:t>kilometre</a:t>
            </a:r>
            <a:r>
              <a:rPr lang="en-US" dirty="0" smtClean="0"/>
              <a:t> of another IHF providing some or all of the licensed services, the IHF(s) will be contacted for input</a:t>
            </a:r>
          </a:p>
          <a:p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2096771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F2B567-3066-49EE-B8BC-499A8CF70448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New Relocation Policy – Level III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8013" y="1676400"/>
            <a:ext cx="7772400" cy="4419600"/>
          </a:xfrm>
        </p:spPr>
        <p:txBody>
          <a:bodyPr/>
          <a:lstStyle/>
          <a:p>
            <a:r>
              <a:rPr lang="en-US" sz="2000" dirty="0" smtClean="0"/>
              <a:t>New addition</a:t>
            </a:r>
          </a:p>
          <a:p>
            <a:pPr lvl="1"/>
            <a:r>
              <a:rPr lang="en-US" sz="1800" dirty="0" smtClean="0"/>
              <a:t>Movement of 5 </a:t>
            </a:r>
            <a:r>
              <a:rPr lang="en-US" sz="1800" dirty="0" err="1" smtClean="0"/>
              <a:t>kilometres</a:t>
            </a:r>
            <a:r>
              <a:rPr lang="en-US" sz="1800" dirty="0" smtClean="0"/>
              <a:t> or more across </a:t>
            </a:r>
            <a:r>
              <a:rPr lang="en-US" sz="1800" u="sng" dirty="0" smtClean="0"/>
              <a:t>catchment zones</a:t>
            </a:r>
          </a:p>
          <a:p>
            <a:pPr lvl="1"/>
            <a:r>
              <a:rPr lang="en-US" sz="1800" dirty="0" smtClean="0"/>
              <a:t>Will only be considered from a catchment zone that is </a:t>
            </a:r>
            <a:r>
              <a:rPr lang="en-US" sz="1800" u="sng" dirty="0" smtClean="0"/>
              <a:t>over-serviced</a:t>
            </a:r>
            <a:r>
              <a:rPr lang="en-US" sz="1800" dirty="0" smtClean="0"/>
              <a:t> or </a:t>
            </a:r>
            <a:r>
              <a:rPr lang="en-US" sz="1800" u="sng" dirty="0" smtClean="0"/>
              <a:t>adequately serviced </a:t>
            </a:r>
            <a:r>
              <a:rPr lang="en-US" sz="1800" dirty="0" smtClean="0"/>
              <a:t>for licensed modalities to one that is </a:t>
            </a:r>
            <a:r>
              <a:rPr lang="en-US" sz="1800" u="sng" dirty="0" smtClean="0"/>
              <a:t>under-serviced</a:t>
            </a:r>
            <a:r>
              <a:rPr lang="en-US" sz="1800" dirty="0" smtClean="0"/>
              <a:t> for licensed modalities</a:t>
            </a:r>
          </a:p>
          <a:p>
            <a:pPr lvl="1"/>
            <a:r>
              <a:rPr lang="en-US" sz="1800" dirty="0" smtClean="0"/>
              <a:t>Where proposed location is within 5 </a:t>
            </a:r>
            <a:r>
              <a:rPr lang="en-US" sz="1800" dirty="0" err="1" smtClean="0"/>
              <a:t>kilometres</a:t>
            </a:r>
            <a:r>
              <a:rPr lang="en-US" sz="1800" dirty="0" smtClean="0"/>
              <a:t> of a public hospital, LHIN will be contacted for input</a:t>
            </a:r>
          </a:p>
          <a:p>
            <a:pPr lvl="1"/>
            <a:r>
              <a:rPr lang="en-US" sz="1800" dirty="0" smtClean="0"/>
              <a:t>Where proposed location is within 5 </a:t>
            </a:r>
            <a:r>
              <a:rPr lang="en-US" sz="1800" dirty="0" err="1" smtClean="0"/>
              <a:t>kilometres</a:t>
            </a:r>
            <a:r>
              <a:rPr lang="en-US" sz="1800" dirty="0" smtClean="0"/>
              <a:t> of another IHF providing some or all of the same services, the IHF(s) will be contacted for input</a:t>
            </a:r>
          </a:p>
          <a:p>
            <a:pPr lvl="1"/>
            <a:r>
              <a:rPr lang="en-US" sz="1800" dirty="0" smtClean="0"/>
              <a:t>Where movement involves change in LHINs, both LHINs will be contacted for input</a:t>
            </a:r>
          </a:p>
          <a:p>
            <a:pPr lvl="1"/>
            <a:r>
              <a:rPr lang="en-US" sz="1800" dirty="0" smtClean="0"/>
              <a:t>Multiple modality </a:t>
            </a:r>
            <a:r>
              <a:rPr lang="en-US" sz="1800" dirty="0" err="1" smtClean="0"/>
              <a:t>licences</a:t>
            </a:r>
            <a:r>
              <a:rPr lang="en-US" sz="1800" dirty="0" smtClean="0"/>
              <a:t> – at least one modality must be under-serviced and no modalities can be over-serviced at proposed location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096771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F2B567-3066-49EE-B8BC-499A8CF70448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Specialty Practice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8013" y="1676400"/>
            <a:ext cx="7772400" cy="4419600"/>
          </a:xfrm>
        </p:spPr>
        <p:txBody>
          <a:bodyPr/>
          <a:lstStyle/>
          <a:p>
            <a:r>
              <a:rPr lang="en-US" dirty="0" smtClean="0"/>
              <a:t>IHF may be allowed to relocate outside of relocation policy for only:</a:t>
            </a:r>
          </a:p>
          <a:p>
            <a:pPr lvl="1"/>
            <a:r>
              <a:rPr lang="en-US" dirty="0" smtClean="0"/>
              <a:t>Ophthalmic ultrasound</a:t>
            </a:r>
          </a:p>
          <a:p>
            <a:pPr lvl="1"/>
            <a:r>
              <a:rPr lang="en-US" dirty="0" smtClean="0"/>
              <a:t>Ultrasound for fertility treatment in support of a specific specialty physician practice</a:t>
            </a:r>
          </a:p>
          <a:p>
            <a:r>
              <a:rPr lang="en-US" dirty="0" smtClean="0"/>
              <a:t>If licensee ceases to provide services in support of specialty practice, licensee will seek Director’s approval to relocate to a location in original catchment zone</a:t>
            </a:r>
          </a:p>
          <a:p>
            <a:r>
              <a:rPr lang="en-US" dirty="0"/>
              <a:t>No change from current relocation </a:t>
            </a:r>
            <a:r>
              <a:rPr lang="en-US" dirty="0" smtClean="0"/>
              <a:t>policy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96771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F2B567-3066-49EE-B8BC-499A8CF70448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914400"/>
          </a:xfrm>
        </p:spPr>
        <p:txBody>
          <a:bodyPr/>
          <a:lstStyle/>
          <a:p>
            <a:pPr eaLnBrk="1" hangingPunct="1"/>
            <a:r>
              <a:rPr lang="en-US" dirty="0" smtClean="0"/>
              <a:t>Objections to Relocations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8013" y="1676400"/>
            <a:ext cx="7772400" cy="4419600"/>
          </a:xfrm>
        </p:spPr>
        <p:txBody>
          <a:bodyPr/>
          <a:lstStyle/>
          <a:p>
            <a:r>
              <a:rPr lang="en-US" dirty="0" smtClean="0"/>
              <a:t>Where any objection is received to a proposed relocation, licensee will be advised and given opportunity to respond</a:t>
            </a:r>
          </a:p>
          <a:p>
            <a:r>
              <a:rPr lang="en-US" dirty="0" smtClean="0"/>
              <a:t>Licensee will not be advised of the identity of the objector</a:t>
            </a:r>
          </a:p>
          <a:p>
            <a:r>
              <a:rPr lang="en-US" dirty="0" smtClean="0"/>
              <a:t>If response received from licensee, Director will consider application, objection, response, and any other information as the Director considers appropriate when making a decision</a:t>
            </a:r>
          </a:p>
          <a:p>
            <a:r>
              <a:rPr lang="en-US" dirty="0"/>
              <a:t>No change from current relocation </a:t>
            </a:r>
            <a:r>
              <a:rPr lang="en-US" dirty="0" smtClean="0"/>
              <a:t>policy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96771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F2B567-3066-49EE-B8BC-499A8CF70448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Consecutive Relocations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8013" y="1676400"/>
            <a:ext cx="7772400" cy="4419600"/>
          </a:xfrm>
        </p:spPr>
        <p:txBody>
          <a:bodyPr/>
          <a:lstStyle/>
          <a:p>
            <a:r>
              <a:rPr lang="en-US" dirty="0" smtClean="0"/>
              <a:t>IHF must be providing licensed services for at least six months before submitting a subsequent relocation application</a:t>
            </a:r>
          </a:p>
          <a:p>
            <a:r>
              <a:rPr lang="en-US" dirty="0" smtClean="0"/>
              <a:t>If not operating at the current location for at least six months, any new application will be evaluated as a proposal from the last location the facility was providing licensed services for at least six months</a:t>
            </a:r>
          </a:p>
          <a:p>
            <a:r>
              <a:rPr lang="en-US" dirty="0" smtClean="0"/>
              <a:t>No change from current relocation policy</a:t>
            </a:r>
          </a:p>
        </p:txBody>
      </p:sp>
    </p:spTree>
    <p:extLst>
      <p:ext uri="{BB962C8B-B14F-4D97-AF65-F5344CB8AC3E}">
        <p14:creationId xmlns:p14="http://schemas.microsoft.com/office/powerpoint/2010/main" val="2096771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F2B567-3066-49EE-B8BC-499A8CF70448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All Relocations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8013" y="1676400"/>
            <a:ext cx="7772400" cy="4419600"/>
          </a:xfrm>
        </p:spPr>
        <p:txBody>
          <a:bodyPr/>
          <a:lstStyle/>
          <a:p>
            <a:r>
              <a:rPr lang="en-US" dirty="0" smtClean="0"/>
              <a:t>For all relocations, written Director approval must be obtained prior to any relocation</a:t>
            </a:r>
          </a:p>
          <a:p>
            <a:r>
              <a:rPr lang="en-US" dirty="0" smtClean="0"/>
              <a:t>In making decision, Director may consider information provided by Applicant and such other information as Director considers appropriate</a:t>
            </a:r>
          </a:p>
          <a:p>
            <a:r>
              <a:rPr lang="en-US" dirty="0" smtClean="0"/>
              <a:t>No change from current relocation policy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96771664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007A87"/>
      </a:dk2>
      <a:lt2>
        <a:srgbClr val="8D988F"/>
      </a:lt2>
      <a:accent1>
        <a:srgbClr val="633C82"/>
      </a:accent1>
      <a:accent2>
        <a:srgbClr val="54B247"/>
      </a:accent2>
      <a:accent3>
        <a:srgbClr val="FFFFFF"/>
      </a:accent3>
      <a:accent4>
        <a:srgbClr val="000000"/>
      </a:accent4>
      <a:accent5>
        <a:srgbClr val="B7AFC1"/>
      </a:accent5>
      <a:accent6>
        <a:srgbClr val="4BA13F"/>
      </a:accent6>
      <a:hlink>
        <a:srgbClr val="739AB3"/>
      </a:hlink>
      <a:folHlink>
        <a:srgbClr val="475285"/>
      </a:folHlink>
    </a:clrScheme>
    <a:fontScheme name="Blank Presentation">
      <a:majorFont>
        <a:latin typeface="Arial Narrow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2003+Group+1+Presentation+templates</Template>
  <TotalTime>1582</TotalTime>
  <Words>672</Words>
  <Application>Microsoft Office PowerPoint</Application>
  <PresentationFormat>On-screen Show (4:3)</PresentationFormat>
  <Paragraphs>72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Blank Presentation</vt:lpstr>
      <vt:lpstr>Independent Health Facilities Changes to IHFP Relocation Policy</vt:lpstr>
      <vt:lpstr>Highlights</vt:lpstr>
      <vt:lpstr>New Relocation Policy – Level I</vt:lpstr>
      <vt:lpstr>New Relocation Policy – Level II</vt:lpstr>
      <vt:lpstr>New Relocation Policy – Level III</vt:lpstr>
      <vt:lpstr>Specialty Practice</vt:lpstr>
      <vt:lpstr>Objections to Relocations</vt:lpstr>
      <vt:lpstr>Consecutive Relocations</vt:lpstr>
      <vt:lpstr>All Relocations</vt:lpstr>
      <vt:lpstr>Implementation</vt:lpstr>
      <vt:lpstr>To Request the Revised Application</vt:lpstr>
    </vt:vector>
  </TitlesOfParts>
  <Company>Ministry of Health and Long-Term Care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laurellaa</dc:creator>
  <cp:lastModifiedBy>tni</cp:lastModifiedBy>
  <cp:revision>40</cp:revision>
  <cp:lastPrinted>2013-09-16T16:29:34Z</cp:lastPrinted>
  <dcterms:created xsi:type="dcterms:W3CDTF">2013-03-11T18:59:25Z</dcterms:created>
  <dcterms:modified xsi:type="dcterms:W3CDTF">2013-09-18T14:07:31Z</dcterms:modified>
</cp:coreProperties>
</file>