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485" r:id="rId1"/>
  </p:sldMasterIdLst>
  <p:notesMasterIdLst>
    <p:notesMasterId r:id="rId12"/>
  </p:notesMasterIdLst>
  <p:handoutMasterIdLst>
    <p:handoutMasterId r:id="rId13"/>
  </p:handoutMasterIdLst>
  <p:sldIdLst>
    <p:sldId id="495" r:id="rId2"/>
    <p:sldId id="506" r:id="rId3"/>
    <p:sldId id="502" r:id="rId4"/>
    <p:sldId id="488" r:id="rId5"/>
    <p:sldId id="489" r:id="rId6"/>
    <p:sldId id="490" r:id="rId7"/>
    <p:sldId id="504" r:id="rId8"/>
    <p:sldId id="497" r:id="rId9"/>
    <p:sldId id="498" r:id="rId10"/>
    <p:sldId id="493" r:id="rId1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sks" initials="SL" lastIdx="7" clrIdx="0"/>
  <p:cmAuthor id="1" name="Orr, Allison (MOHLTC)" initials="O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7A87"/>
    <a:srgbClr val="BFBFBF"/>
    <a:srgbClr val="808080"/>
    <a:srgbClr val="005E68"/>
    <a:srgbClr val="2D3A7B"/>
    <a:srgbClr val="A6A6A6"/>
    <a:srgbClr val="B8B8B8"/>
    <a:srgbClr val="DCDCDC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3250" autoAdjust="0"/>
  </p:normalViewPr>
  <p:slideViewPr>
    <p:cSldViewPr snapToGrid="0">
      <p:cViewPr>
        <p:scale>
          <a:sx n="100" d="100"/>
          <a:sy n="100" d="100"/>
        </p:scale>
        <p:origin x="-960" y="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04716" cy="46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27918" y="0"/>
            <a:ext cx="3004716" cy="46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EC2B4D5-C94C-4353-9179-CC887E72C330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757933"/>
            <a:ext cx="3004716" cy="46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2" tIns="46141" rIns="92282" bIns="4614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27918" y="8757933"/>
            <a:ext cx="3004716" cy="46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2" tIns="46141" rIns="92282" bIns="4614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7345AA6-7001-4E1A-888C-6F685FA6C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04716" cy="46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27918" y="0"/>
            <a:ext cx="3004716" cy="46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52A1A6A-506B-4A3A-BBB5-8863F08B0A0C}" type="datetime1">
              <a:rPr lang="en-US"/>
              <a:pPr>
                <a:defRPr/>
              </a:pPr>
              <a:t>9/24/2015</a:t>
            </a:fld>
            <a:endParaRPr lang="en-US"/>
          </a:p>
        </p:txBody>
      </p:sp>
      <p:sp>
        <p:nvSpPr>
          <p:cNvPr id="94212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62050" y="690563"/>
            <a:ext cx="4610100" cy="34591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4362" y="4380539"/>
            <a:ext cx="5545479" cy="4149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757933"/>
            <a:ext cx="3004716" cy="46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2" tIns="46141" rIns="92282" bIns="4614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27918" y="8757933"/>
            <a:ext cx="3004716" cy="46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2" tIns="46141" rIns="92282" bIns="4614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C15BCA-1879-4F38-B5A6-2A7275658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9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C15BCA-1879-4F38-B5A6-2A72756585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1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ON_gov_cover_green_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5588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81525"/>
            <a:ext cx="6400800" cy="1057275"/>
          </a:xfrm>
        </p:spPr>
        <p:txBody>
          <a:bodyPr/>
          <a:lstStyle>
            <a:lvl1pPr marL="0" indent="0" algn="ctr">
              <a:defRPr sz="2400" b="1"/>
            </a:lvl1pPr>
          </a:lstStyle>
          <a:p>
            <a:pPr lvl="0"/>
            <a:r>
              <a:rPr lang="en-CA" noProof="0" smtClean="0"/>
              <a:t>Document Title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D486881-9BEE-46BE-A029-594E10DB0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9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A82A-EBC7-4D1D-9D42-43BD9BB0D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14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14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3141A-8524-4D5C-8FFD-7E251CEFB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1761" y="2000642"/>
            <a:ext cx="7772400" cy="1347018"/>
          </a:xfrm>
        </p:spPr>
        <p:txBody>
          <a:bodyPr anchor="t"/>
          <a:lstStyle>
            <a:lvl1pPr>
              <a:defRPr sz="3600" baseline="0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760" y="3363341"/>
            <a:ext cx="7780338" cy="347577"/>
          </a:xfrm>
        </p:spPr>
        <p:txBody>
          <a:bodyPr anchor="b"/>
          <a:lstStyle>
            <a:lvl1pPr marL="0" indent="0">
              <a:spcAft>
                <a:spcPct val="0"/>
              </a:spcAft>
              <a:buFont typeface="Times" pitchFamily="-109" charset="0"/>
              <a:buNone/>
              <a:defRPr sz="16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9/23/2015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A79A78-187C-4DB4-93F5-8A8707E111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1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A1E92-D6AC-4DB6-8EED-833416A9B3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3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72B93-5A49-4A37-A8C0-EA3F6FC539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8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952F-42AC-4B07-B85F-3D6858708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1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44538-837A-4263-BB9C-B38676622B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4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21BDB-C9A1-42FE-AF5C-CDCC6EF1F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3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BF19-54DD-4F0D-B1EE-CF4A8E0498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7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FBADF-598E-4D52-80C8-16B24C403E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2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6839A-51DC-4689-BC4A-FB90608F1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5548313"/>
            <a:ext cx="9144000" cy="1120775"/>
            <a:chOff x="0" y="3614"/>
            <a:chExt cx="5760" cy="706"/>
          </a:xfrm>
        </p:grpSpPr>
        <p:pic>
          <p:nvPicPr>
            <p:cNvPr id="1035" name="Picture 11" descr="ON_gov_green_ppt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174"/>
            <a:stretch>
              <a:fillRect/>
            </a:stretch>
          </p:blipFill>
          <p:spPr bwMode="auto">
            <a:xfrm>
              <a:off x="1474" y="3614"/>
              <a:ext cx="4286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1" descr="ON_gov_green_ppt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380" b="13174"/>
            <a:stretch>
              <a:fillRect/>
            </a:stretch>
          </p:blipFill>
          <p:spPr bwMode="auto">
            <a:xfrm>
              <a:off x="0" y="3614"/>
              <a:ext cx="2381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 w="12700" cap="rnd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351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9/23/2015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215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Helvetica Light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CA"/>
          </a:p>
        </p:txBody>
      </p:sp>
      <p:grpSp>
        <p:nvGrpSpPr>
          <p:cNvPr id="1031" name="Group 10"/>
          <p:cNvGrpSpPr>
            <a:grpSpLocks/>
          </p:cNvGrpSpPr>
          <p:nvPr userDrawn="1"/>
        </p:nvGrpSpPr>
        <p:grpSpPr bwMode="auto">
          <a:xfrm>
            <a:off x="0" y="5548313"/>
            <a:ext cx="9144000" cy="1120775"/>
            <a:chOff x="0" y="3614"/>
            <a:chExt cx="5760" cy="706"/>
          </a:xfrm>
        </p:grpSpPr>
        <p:pic>
          <p:nvPicPr>
            <p:cNvPr id="1033" name="Picture 11" descr="ON_gov_green_ppt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174"/>
            <a:stretch>
              <a:fillRect/>
            </a:stretch>
          </p:blipFill>
          <p:spPr bwMode="auto">
            <a:xfrm>
              <a:off x="1474" y="3614"/>
              <a:ext cx="4286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1" descr="ON_gov_green_ppt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380" b="13174"/>
            <a:stretch>
              <a:fillRect/>
            </a:stretch>
          </p:blipFill>
          <p:spPr bwMode="auto">
            <a:xfrm>
              <a:off x="0" y="3614"/>
              <a:ext cx="2381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35475" y="6408738"/>
            <a:ext cx="898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fld id="{DC77A00B-69DE-43E3-A46C-044B59F75B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7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87" r:id="rId2"/>
    <p:sldLayoutId id="2147484488" r:id="rId3"/>
    <p:sldLayoutId id="2147484489" r:id="rId4"/>
    <p:sldLayoutId id="2147484490" r:id="rId5"/>
    <p:sldLayoutId id="2147484491" r:id="rId6"/>
    <p:sldLayoutId id="2147484492" r:id="rId7"/>
    <p:sldLayoutId id="2147484493" r:id="rId8"/>
    <p:sldLayoutId id="2147484494" r:id="rId9"/>
    <p:sldLayoutId id="2147484495" r:id="rId10"/>
    <p:sldLayoutId id="2147484496" r:id="rId11"/>
    <p:sldLayoutId id="214748449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 Ligh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 Ligh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 Ligh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 Ligh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 Light" pitchFamily="34" charset="0"/>
          <a:ea typeface="MS PGothic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 Light" pitchFamily="34" charset="0"/>
          <a:ea typeface="MS PGothic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 Light" pitchFamily="34" charset="0"/>
          <a:ea typeface="MS PGothic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elvetica Light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defRPr sz="16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–"/>
        <a:defRPr sz="12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Char char="o"/>
        <a:defRPr sz="12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62075" y="4295775"/>
            <a:ext cx="6400800" cy="10572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000" dirty="0" smtClean="0"/>
              <a:t>Billing Issues Identified through Independent Health Facilities Program 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 smtClean="0"/>
              <a:t>September 25, 2015</a:t>
            </a:r>
          </a:p>
          <a:p>
            <a:pPr marL="0" indent="0">
              <a:lnSpc>
                <a:spcPct val="80000"/>
              </a:lnSpc>
              <a:buNone/>
            </a:pPr>
            <a:endParaRPr lang="en-US" sz="1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 smtClean="0"/>
              <a:t>Independent Health Facilities Program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 smtClean="0"/>
              <a:t>Health Services Branch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600" dirty="0" smtClean="0"/>
              <a:t>Negotiations and Accountability Management Division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endParaRPr lang="en-US" sz="1800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8150" y="246063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/>
              <a:t>MOHLTC Presentation to Independent Diagnostic Clinics Association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21320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and Contact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9893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Independent Health Facilities </a:t>
            </a:r>
            <a:r>
              <a:rPr lang="en-US" sz="2200" dirty="0" smtClean="0"/>
              <a:t>Act</a:t>
            </a:r>
          </a:p>
          <a:p>
            <a:pPr marL="0" indent="0"/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Schedule of Facility </a:t>
            </a:r>
            <a:r>
              <a:rPr lang="en-US" sz="2200" dirty="0" smtClean="0"/>
              <a:t>Fees</a:t>
            </a:r>
          </a:p>
          <a:p>
            <a:pPr marL="0" indent="0"/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IHF </a:t>
            </a:r>
            <a:r>
              <a:rPr lang="en-US" sz="2200" dirty="0" smtClean="0"/>
              <a:t>Website: http</a:t>
            </a:r>
            <a:r>
              <a:rPr lang="en-US" sz="2200" dirty="0"/>
              <a:t>://www.health.gov.on.ca/en/public/programs/ihf</a:t>
            </a:r>
            <a:r>
              <a:rPr lang="en-US" sz="2200" dirty="0" smtClean="0"/>
              <a:t>/</a:t>
            </a:r>
          </a:p>
          <a:p>
            <a:pPr marL="0" indent="0"/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IHF </a:t>
            </a:r>
            <a:r>
              <a:rPr lang="en-US" sz="2200" dirty="0" smtClean="0"/>
              <a:t>Program: IHFP@ontario.ca</a:t>
            </a:r>
            <a:endParaRPr lang="en-CA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1E92-D6AC-4DB6-8EED-833416A9B38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to IDCA – IHF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Introduction</a:t>
            </a:r>
          </a:p>
          <a:p>
            <a:pPr marL="0" indent="0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Focus – Billing Issues Identified via IHF Program </a:t>
            </a:r>
            <a:r>
              <a:rPr lang="en-US" sz="2200" dirty="0" smtClean="0"/>
              <a:t>Functions</a:t>
            </a:r>
          </a:p>
          <a:p>
            <a:pPr marL="0" indent="0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Purpose – Appropriate use of Public Funds, Value for Money, Best Patient Care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1E92-D6AC-4DB6-8EED-833416A9B3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Sources/Triggers </a:t>
            </a:r>
            <a:r>
              <a:rPr lang="en-US" sz="2200" dirty="0"/>
              <a:t>of Reviews and </a:t>
            </a:r>
            <a:r>
              <a:rPr lang="en-US" sz="2200" dirty="0" smtClean="0"/>
              <a:t>Outcomes</a:t>
            </a:r>
            <a:br>
              <a:rPr lang="en-US" sz="2200" dirty="0" smtClean="0"/>
            </a:br>
            <a:endParaRPr lang="en-US" sz="22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Recent General </a:t>
            </a:r>
            <a:r>
              <a:rPr lang="en-US" sz="2200" dirty="0" smtClean="0"/>
              <a:t>Communication Initiatives</a:t>
            </a:r>
          </a:p>
          <a:p>
            <a:pPr marL="0" indent="0">
              <a:lnSpc>
                <a:spcPct val="80000"/>
              </a:lnSpc>
            </a:pPr>
            <a:endParaRPr lang="en-US" sz="22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Possible </a:t>
            </a:r>
            <a:r>
              <a:rPr lang="en-US" sz="2200" dirty="0"/>
              <a:t>Future General </a:t>
            </a:r>
            <a:r>
              <a:rPr lang="en-US" sz="2200" dirty="0" smtClean="0"/>
              <a:t>Communication Initiatives</a:t>
            </a:r>
          </a:p>
          <a:p>
            <a:pPr marL="0" indent="0"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Individual Communication</a:t>
            </a:r>
          </a:p>
          <a:p>
            <a:pPr marL="0" indent="0">
              <a:lnSpc>
                <a:spcPct val="80000"/>
              </a:lnSpc>
            </a:pPr>
            <a:endParaRPr lang="en-US" sz="22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Examples of Billing Issues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Resources and Point of Contact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1E92-D6AC-4DB6-8EED-833416A9B3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9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Sources/Triggers of Reviews and Potential Outcomes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200" u="sng" dirty="0"/>
              <a:t>Sources/Triggers: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Complaints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Billing Analysis 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Referrals </a:t>
            </a:r>
            <a:r>
              <a:rPr lang="en-US" sz="2200" dirty="0"/>
              <a:t>from other Ministry </a:t>
            </a:r>
            <a:r>
              <a:rPr lang="en-US" sz="2200" dirty="0" smtClean="0"/>
              <a:t>Areas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Ministry review of Quality </a:t>
            </a:r>
            <a:r>
              <a:rPr lang="en-US" sz="2200" dirty="0" smtClean="0"/>
              <a:t>Assessment reports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marL="0" indent="0">
              <a:lnSpc>
                <a:spcPct val="80000"/>
              </a:lnSpc>
            </a:pPr>
            <a:r>
              <a:rPr lang="en-US" sz="2200" u="sng" dirty="0"/>
              <a:t>Outcomes: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Resolve</a:t>
            </a:r>
            <a:endParaRPr lang="en-CA" sz="22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General </a:t>
            </a:r>
            <a:r>
              <a:rPr lang="en-US" sz="2200" dirty="0" smtClean="0">
                <a:solidFill>
                  <a:srgbClr val="000000"/>
                </a:solidFill>
              </a:rPr>
              <a:t>Communication - </a:t>
            </a:r>
            <a:r>
              <a:rPr lang="en-US" sz="2200" dirty="0" smtClean="0"/>
              <a:t>Letter </a:t>
            </a:r>
            <a:r>
              <a:rPr lang="en-US" sz="2200" dirty="0"/>
              <a:t>to all licensees, Bulletin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Individual </a:t>
            </a:r>
            <a:r>
              <a:rPr lang="en-US" sz="2200" dirty="0" smtClean="0">
                <a:solidFill>
                  <a:srgbClr val="000000"/>
                </a:solidFill>
              </a:rPr>
              <a:t>communication </a:t>
            </a:r>
            <a:r>
              <a:rPr lang="en-US" sz="2200" dirty="0" smtClean="0"/>
              <a:t>to </a:t>
            </a:r>
            <a:r>
              <a:rPr lang="en-US" sz="2200" dirty="0"/>
              <a:t>specific licensees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Repayment - voluntary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Referral to Payment </a:t>
            </a:r>
            <a:r>
              <a:rPr lang="en-US" sz="2200" dirty="0" smtClean="0"/>
              <a:t>Accountability who review IHF facility fees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1E92-D6AC-4DB6-8EED-833416A9B3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General </a:t>
            </a:r>
            <a:r>
              <a:rPr lang="en-US" dirty="0" smtClean="0"/>
              <a:t>Communication </a:t>
            </a:r>
            <a:r>
              <a:rPr lang="en-US" dirty="0"/>
              <a:t>Initiatives 2014/2015:</a:t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Bulletin regarding requisitions</a:t>
            </a:r>
          </a:p>
          <a:p>
            <a:pPr marL="0" indent="0"/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Communication by letter </a:t>
            </a:r>
            <a:r>
              <a:rPr lang="en-US" sz="2200" dirty="0" smtClean="0"/>
              <a:t>regarding proper billing for General Ultrasound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1E92-D6AC-4DB6-8EED-833416A9B3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Possible Future General </a:t>
            </a:r>
            <a:r>
              <a:rPr lang="en-US" dirty="0" smtClean="0">
                <a:solidFill>
                  <a:srgbClr val="000000"/>
                </a:solidFill>
              </a:rPr>
              <a:t>Communication I</a:t>
            </a:r>
            <a:r>
              <a:rPr lang="en-US" dirty="0" smtClean="0"/>
              <a:t>nitiatives</a:t>
            </a:r>
            <a:r>
              <a:rPr lang="en-US" dirty="0"/>
              <a:t>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Myocardial Perfusion </a:t>
            </a:r>
            <a:r>
              <a:rPr lang="en-US" sz="2200" dirty="0" err="1" smtClean="0"/>
              <a:t>Scintigraphy</a:t>
            </a:r>
            <a:r>
              <a:rPr lang="en-US" sz="2200" dirty="0" smtClean="0"/>
              <a:t> (J807/J808 for 2-day protocols)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Schedule requirements for billing J149</a:t>
            </a:r>
            <a:endParaRPr lang="en-CA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Vascular </a:t>
            </a:r>
            <a:r>
              <a:rPr lang="en-US" sz="2200" dirty="0" smtClean="0"/>
              <a:t>Ultrasound (</a:t>
            </a:r>
            <a:r>
              <a:rPr lang="en-US" sz="2200" dirty="0" err="1" smtClean="0"/>
              <a:t>eg</a:t>
            </a:r>
            <a:r>
              <a:rPr lang="en-US" sz="2200" dirty="0" smtClean="0"/>
              <a:t>. unilateral study for possible DVT in one limb) 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smtClean="0"/>
              <a:t>General </a:t>
            </a:r>
            <a:r>
              <a:rPr lang="en-US" sz="2200" dirty="0" smtClean="0"/>
              <a:t>Radiology (</a:t>
            </a:r>
            <a:r>
              <a:rPr lang="en-US" sz="2200" dirty="0" err="1" smtClean="0"/>
              <a:t>eg</a:t>
            </a:r>
            <a:r>
              <a:rPr lang="en-US" sz="2200" dirty="0" smtClean="0"/>
              <a:t>. number </a:t>
            </a:r>
            <a:r>
              <a:rPr lang="en-US" sz="2200" dirty="0"/>
              <a:t>of views for </a:t>
            </a:r>
            <a:r>
              <a:rPr lang="en-US" sz="2200" dirty="0" smtClean="0"/>
              <a:t>x-rays)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Follow-Up of ultrasound concerns discussed in General </a:t>
            </a:r>
            <a:r>
              <a:rPr lang="en-US" sz="2200" dirty="0" smtClean="0"/>
              <a:t>Communication Letter </a:t>
            </a:r>
            <a:r>
              <a:rPr lang="en-US" sz="2200" dirty="0"/>
              <a:t>sent July 2014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Sleep Medicine – new Clinical Practice Parameters and Facility Standards and if appropriate billing </a:t>
            </a:r>
            <a:r>
              <a:rPr lang="en-US" sz="2200" dirty="0" smtClean="0"/>
              <a:t>practices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1E92-D6AC-4DB6-8EED-833416A9B3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</a:t>
            </a:r>
            <a:r>
              <a:rPr lang="en-US" dirty="0" smtClean="0">
                <a:solidFill>
                  <a:srgbClr val="000000"/>
                </a:solidFill>
              </a:rPr>
              <a:t>Communication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May be </a:t>
            </a:r>
            <a:r>
              <a:rPr lang="en-US" sz="2200" dirty="0"/>
              <a:t>included in </a:t>
            </a:r>
            <a:r>
              <a:rPr lang="en-US" sz="2200" dirty="0" smtClean="0"/>
              <a:t>letter </a:t>
            </a:r>
            <a:r>
              <a:rPr lang="en-US" sz="2200" dirty="0"/>
              <a:t>from the Director post Quality Assessment 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May </a:t>
            </a:r>
            <a:r>
              <a:rPr lang="en-US" sz="2200" dirty="0"/>
              <a:t>involve a separate letter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Issues </a:t>
            </a:r>
            <a:r>
              <a:rPr lang="en-US" sz="2200" dirty="0" smtClean="0"/>
              <a:t>raised are </a:t>
            </a:r>
            <a:r>
              <a:rPr lang="en-US" sz="2200" dirty="0"/>
              <a:t>reviewed by the IHF Program including claims analysis first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Typically there is a future analysis to determine modification of claims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May result in referral to Payment Accountability at the time when concern is identified or if there is no </a:t>
            </a:r>
            <a:r>
              <a:rPr lang="en-US" sz="2200" dirty="0" smtClean="0"/>
              <a:t>change in billing pattern </a:t>
            </a:r>
            <a:r>
              <a:rPr lang="en-US" sz="2200" dirty="0"/>
              <a:t>when claims reviewed </a:t>
            </a:r>
            <a:r>
              <a:rPr lang="en-US" sz="2200" dirty="0" smtClean="0"/>
              <a:t>subsequent to the communication</a:t>
            </a:r>
            <a:endParaRPr lang="en-CA" sz="2200" dirty="0"/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1E92-D6AC-4DB6-8EED-833416A9B3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>
                <a:solidFill>
                  <a:schemeClr val="tx2"/>
                </a:solidFill>
                <a:ea typeface="MS PGothic" pitchFamily="34" charset="-128"/>
              </a:rPr>
              <a:t>Examples</a:t>
            </a:r>
            <a:r>
              <a:rPr lang="en-US" sz="2400" b="1" dirty="0">
                <a:ea typeface="MS PGothic" pitchFamily="34" charset="-128"/>
              </a:rPr>
              <a:t> of Specific Issues that have been Identified:</a:t>
            </a:r>
            <a:endParaRPr lang="en-CA" sz="2400" b="1" dirty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Multiple service dates for one </a:t>
            </a:r>
            <a:r>
              <a:rPr lang="en-US" sz="2200" dirty="0" smtClean="0"/>
              <a:t>service (</a:t>
            </a:r>
            <a:r>
              <a:rPr lang="en-US" sz="2200" dirty="0" err="1" smtClean="0"/>
              <a:t>eg</a:t>
            </a:r>
            <a:r>
              <a:rPr lang="en-US" sz="2200" dirty="0"/>
              <a:t>. US extremity, vascular </a:t>
            </a:r>
            <a:r>
              <a:rPr lang="en-US" sz="2200" dirty="0" smtClean="0"/>
              <a:t>US (peripheral arterial/venous))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Billing for Services not rendered (</a:t>
            </a:r>
            <a:r>
              <a:rPr lang="en-US" sz="2200" dirty="0" err="1"/>
              <a:t>eg</a:t>
            </a:r>
            <a:r>
              <a:rPr lang="en-US" sz="2200" dirty="0"/>
              <a:t>. US head and neck when rendering Vascular Scan of Carotid arteries)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Routine addition of tests not ordered by requesting physician (</a:t>
            </a:r>
            <a:r>
              <a:rPr lang="en-US" sz="2200" dirty="0" err="1"/>
              <a:t>eg</a:t>
            </a:r>
            <a:r>
              <a:rPr lang="en-US" sz="2200" dirty="0"/>
              <a:t>. US with mammograms, US abdomen/pelvis/</a:t>
            </a:r>
            <a:r>
              <a:rPr lang="en-US" sz="2200" dirty="0" err="1"/>
              <a:t>transvaginal</a:t>
            </a:r>
            <a:r>
              <a:rPr lang="en-US" sz="2200" dirty="0"/>
              <a:t>, vascular </a:t>
            </a:r>
            <a:r>
              <a:rPr lang="en-US" sz="2200" dirty="0" smtClean="0"/>
              <a:t>US (limited abdomen and pelvis)</a:t>
            </a:r>
            <a:r>
              <a:rPr lang="en-CA" sz="2200" dirty="0" smtClean="0"/>
              <a:t>)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Requisitions – extra tests due to wording (“Well Woman’s Exam”, X-rays being done with any US </a:t>
            </a:r>
            <a:r>
              <a:rPr lang="en-US" sz="2200" dirty="0" smtClean="0"/>
              <a:t>ordered, inability to order unilateral examinations (</a:t>
            </a:r>
            <a:r>
              <a:rPr lang="en-US" sz="2200" dirty="0" err="1" smtClean="0"/>
              <a:t>eg</a:t>
            </a:r>
            <a:r>
              <a:rPr lang="en-US" sz="2200" dirty="0" smtClean="0"/>
              <a:t>. US of extremity with breast or peripheral arterial/venous US))</a:t>
            </a:r>
            <a:endParaRPr lang="en-US" sz="2200" dirty="0"/>
          </a:p>
          <a:p>
            <a:endParaRPr lang="en-US" sz="2400" dirty="0"/>
          </a:p>
          <a:p>
            <a:endParaRPr lang="en-US" sz="2800" dirty="0"/>
          </a:p>
          <a:p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1E92-D6AC-4DB6-8EED-833416A9B3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Specific Issues that have been Identified: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Medically Unnecessary Tests (</a:t>
            </a:r>
            <a:r>
              <a:rPr lang="en-US" sz="2000" dirty="0" err="1"/>
              <a:t>eg</a:t>
            </a:r>
            <a:r>
              <a:rPr lang="en-US" sz="2000" dirty="0"/>
              <a:t>. routine follow-up testing, extra views of x-rays for patients, therapeutic sleep studies prior to seeing patient)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Up-coding (</a:t>
            </a:r>
            <a:r>
              <a:rPr lang="en-US" sz="2000" dirty="0" err="1"/>
              <a:t>eg</a:t>
            </a:r>
            <a:r>
              <a:rPr lang="en-US" sz="2000" dirty="0"/>
              <a:t>. complete pelvic US when follicle monitoring rendered, billing for comparison views, myocardial perfusion </a:t>
            </a:r>
            <a:r>
              <a:rPr lang="en-US" sz="2000" dirty="0" err="1" smtClean="0"/>
              <a:t>scintigraphy</a:t>
            </a:r>
            <a:r>
              <a:rPr lang="en-US" sz="2000" dirty="0" smtClean="0"/>
              <a:t> (J807 times 2 for 2-day protocol versus J807/J808 for 1 and 2-day protocols))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Unbundling (</a:t>
            </a:r>
            <a:r>
              <a:rPr lang="en-US" sz="2000" dirty="0" err="1"/>
              <a:t>eg</a:t>
            </a:r>
            <a:r>
              <a:rPr lang="en-US" sz="2000" dirty="0"/>
              <a:t>. adding US extremity for scanning Axilla when rendering breast 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Submission of claims using a physician’s billing number who is not the </a:t>
            </a:r>
            <a:r>
              <a:rPr lang="en-US" sz="2000" dirty="0" smtClean="0"/>
              <a:t>interpreting physician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Billing for interpretations when physician is not in Ontario</a:t>
            </a:r>
            <a:endParaRPr lang="en-CA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A1E92-D6AC-4DB6-8EED-833416A9B3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1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emplate_Green_1">
  <a:themeElements>
    <a:clrScheme name="PPT_Template_Green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Template_Green_1">
      <a:majorFont>
        <a:latin typeface="Helvetica Light"/>
        <a:ea typeface="MS PGothic"/>
        <a:cs typeface=""/>
      </a:majorFont>
      <a:minorFont>
        <a:latin typeface="Helvetica Light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33CC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9144" rIns="91440" bIns="36576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33CC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9144" rIns="91440" bIns="36576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  <a:ea typeface="MS PGothic" pitchFamily="34" charset="-128"/>
          </a:defRPr>
        </a:defPPr>
      </a:lstStyle>
    </a:lnDef>
  </a:objectDefaults>
  <a:extraClrSchemeLst>
    <a:extraClrScheme>
      <a:clrScheme name="PPT_Template_Green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Green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Green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Green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Green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Green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_Green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_Green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_Green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_Green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_Green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_Green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17931</TotalTime>
  <Words>494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PPT_Template_Green_1</vt:lpstr>
      <vt:lpstr>MOHLTC Presentation to Independent Diagnostic Clinics Association</vt:lpstr>
      <vt:lpstr>Presentation to IDCA – IHF Program</vt:lpstr>
      <vt:lpstr>Agenda</vt:lpstr>
      <vt:lpstr>Sources/Triggers of Reviews and Potential Outcomes</vt:lpstr>
      <vt:lpstr> General Communication Initiatives 2014/2015: </vt:lpstr>
      <vt:lpstr> Possible Future General Communication Initiatives: </vt:lpstr>
      <vt:lpstr>Individual Communication</vt:lpstr>
      <vt:lpstr>Examples of Specific Issues that have been Identified:</vt:lpstr>
      <vt:lpstr>Examples of Specific Issues that have been Identified:</vt:lpstr>
      <vt:lpstr>Resources and Contact</vt:lpstr>
    </vt:vector>
  </TitlesOfParts>
  <Company>뿿좰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Dianne Cordero</dc:creator>
  <cp:lastModifiedBy>Colleen</cp:lastModifiedBy>
  <cp:revision>945</cp:revision>
  <cp:lastPrinted>2014-09-03T12:59:29Z</cp:lastPrinted>
  <dcterms:created xsi:type="dcterms:W3CDTF">2009-12-15T08:11:02Z</dcterms:created>
  <dcterms:modified xsi:type="dcterms:W3CDTF">2015-09-24T20:51:33Z</dcterms:modified>
</cp:coreProperties>
</file>