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94" r:id="rId2"/>
    <p:sldId id="400" r:id="rId3"/>
    <p:sldId id="341" r:id="rId4"/>
    <p:sldId id="332" r:id="rId5"/>
    <p:sldId id="405" r:id="rId6"/>
    <p:sldId id="378" r:id="rId7"/>
    <p:sldId id="379" r:id="rId8"/>
    <p:sldId id="360" r:id="rId9"/>
    <p:sldId id="386" r:id="rId10"/>
    <p:sldId id="387" r:id="rId11"/>
    <p:sldId id="388" r:id="rId12"/>
    <p:sldId id="390" r:id="rId13"/>
    <p:sldId id="399" r:id="rId14"/>
    <p:sldId id="402" r:id="rId15"/>
    <p:sldId id="406" r:id="rId16"/>
    <p:sldId id="404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unningham, Meaghan" initials="MC" lastIdx="6" clrIdx="0"/>
  <p:cmAuthor id="1" name="Sibley, Kathleen" initials="SK" lastIdx="6" clrIdx="1">
    <p:extLst/>
  </p:cmAuthor>
  <p:cmAuthor id="2" name="Kathleen Sibley" initials="KS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74"/>
    <a:srgbClr val="42498E"/>
    <a:srgbClr val="D8D9D7"/>
    <a:srgbClr val="545DB0"/>
    <a:srgbClr val="B1B3B3"/>
    <a:srgbClr val="8DB157"/>
    <a:srgbClr val="333333"/>
    <a:srgbClr val="65656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3" autoAdjust="0"/>
    <p:restoredTop sz="79341" autoAdjust="0"/>
  </p:normalViewPr>
  <p:slideViewPr>
    <p:cSldViewPr snapToGrid="0" snapToObjects="1">
      <p:cViewPr>
        <p:scale>
          <a:sx n="76" d="100"/>
          <a:sy n="76" d="100"/>
        </p:scale>
        <p:origin x="-1906" y="-58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B5655-0C32-4296-A277-5C092C4F717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B32AEB-EC3A-4A50-BA9C-99F709D92D82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1800" dirty="0" smtClean="0"/>
            <a:t>Health System Leaders</a:t>
          </a:r>
          <a:endParaRPr lang="en-US" sz="1800" dirty="0"/>
        </a:p>
      </dgm:t>
    </dgm:pt>
    <dgm:pt modelId="{181F2BA1-2C66-4EF0-8DB9-3B8FDAC1698B}" type="parTrans" cxnId="{80E44E1A-9684-4610-A2F1-8C83A93160D9}">
      <dgm:prSet/>
      <dgm:spPr/>
      <dgm:t>
        <a:bodyPr/>
        <a:lstStyle/>
        <a:p>
          <a:endParaRPr lang="en-US"/>
        </a:p>
      </dgm:t>
    </dgm:pt>
    <dgm:pt modelId="{EC1640A6-9636-4751-B035-C13822E9FA45}" type="sibTrans" cxnId="{80E44E1A-9684-4610-A2F1-8C83A93160D9}">
      <dgm:prSet/>
      <dgm:spPr/>
      <dgm:t>
        <a:bodyPr/>
        <a:lstStyle/>
        <a:p>
          <a:endParaRPr lang="en-US"/>
        </a:p>
      </dgm:t>
    </dgm:pt>
    <dgm:pt modelId="{9325EC77-4BB9-49C1-B182-F781F4FAC8A3}">
      <dgm:prSet phldrT="[Text]" custT="1"/>
      <dgm:spPr/>
      <dgm:t>
        <a:bodyPr/>
        <a:lstStyle/>
        <a:p>
          <a:r>
            <a:rPr lang="en-US" sz="1800" dirty="0" smtClean="0"/>
            <a:t>Providers / Clinical Expertise</a:t>
          </a:r>
          <a:endParaRPr lang="en-US" sz="1800" dirty="0"/>
        </a:p>
      </dgm:t>
    </dgm:pt>
    <dgm:pt modelId="{15E921E4-81B4-44D6-ADE0-B9C0E7AA82F5}" type="parTrans" cxnId="{79B467FA-C948-4FEC-89D8-0187F2F9FC74}">
      <dgm:prSet/>
      <dgm:spPr/>
      <dgm:t>
        <a:bodyPr/>
        <a:lstStyle/>
        <a:p>
          <a:endParaRPr lang="en-US"/>
        </a:p>
      </dgm:t>
    </dgm:pt>
    <dgm:pt modelId="{A924EDDE-029A-4FA8-8085-C472DEA34A93}" type="sibTrans" cxnId="{79B467FA-C948-4FEC-89D8-0187F2F9FC74}">
      <dgm:prSet/>
      <dgm:spPr/>
      <dgm:t>
        <a:bodyPr/>
        <a:lstStyle/>
        <a:p>
          <a:endParaRPr lang="en-US"/>
        </a:p>
      </dgm:t>
    </dgm:pt>
    <dgm:pt modelId="{042A9620-D49F-405C-B80A-2311527A448F}">
      <dgm:prSet phldrT="[Text]" custT="1"/>
      <dgm:spPr/>
      <dgm:t>
        <a:bodyPr/>
        <a:lstStyle/>
        <a:p>
          <a:r>
            <a:rPr lang="en-US" sz="1800" dirty="0" smtClean="0"/>
            <a:t>Patients</a:t>
          </a:r>
          <a:endParaRPr lang="en-US" sz="1800" dirty="0"/>
        </a:p>
      </dgm:t>
    </dgm:pt>
    <dgm:pt modelId="{DA6D6BE0-0D68-4548-99FF-728ED5234FC1}" type="parTrans" cxnId="{C727265D-3AA9-4737-B107-727336F8EF67}">
      <dgm:prSet/>
      <dgm:spPr/>
      <dgm:t>
        <a:bodyPr/>
        <a:lstStyle/>
        <a:p>
          <a:endParaRPr lang="en-US"/>
        </a:p>
      </dgm:t>
    </dgm:pt>
    <dgm:pt modelId="{638CCFB1-6843-4203-BB0B-9F69BB5DF400}" type="sibTrans" cxnId="{C727265D-3AA9-4737-B107-727336F8EF67}">
      <dgm:prSet/>
      <dgm:spPr/>
      <dgm:t>
        <a:bodyPr/>
        <a:lstStyle/>
        <a:p>
          <a:endParaRPr lang="en-US"/>
        </a:p>
      </dgm:t>
    </dgm:pt>
    <dgm:pt modelId="{919440C7-DA02-48A4-8D0A-40DA1E7DC20F}">
      <dgm:prSet phldrT="[Text]" custT="1"/>
      <dgm:spPr/>
      <dgm:t>
        <a:bodyPr/>
        <a:lstStyle/>
        <a:p>
          <a:r>
            <a:rPr lang="en-US" sz="1800" dirty="0" smtClean="0"/>
            <a:t>Facility Leaders</a:t>
          </a:r>
          <a:endParaRPr lang="en-US" sz="1800" dirty="0"/>
        </a:p>
      </dgm:t>
    </dgm:pt>
    <dgm:pt modelId="{C4CEB4A5-99ED-486D-8C0C-988F2EB16646}" type="sibTrans" cxnId="{A47D36BD-BC5D-482E-BD8F-D024AFF765BF}">
      <dgm:prSet/>
      <dgm:spPr/>
      <dgm:t>
        <a:bodyPr/>
        <a:lstStyle/>
        <a:p>
          <a:endParaRPr lang="en-US"/>
        </a:p>
      </dgm:t>
    </dgm:pt>
    <dgm:pt modelId="{E3597F26-F6D1-4BDE-A483-3369F500301E}" type="parTrans" cxnId="{A47D36BD-BC5D-482E-BD8F-D024AFF765BF}">
      <dgm:prSet/>
      <dgm:spPr/>
      <dgm:t>
        <a:bodyPr/>
        <a:lstStyle/>
        <a:p>
          <a:endParaRPr lang="en-US"/>
        </a:p>
      </dgm:t>
    </dgm:pt>
    <dgm:pt modelId="{569B9D58-0384-4DD3-A737-4E3933CBA794}" type="pres">
      <dgm:prSet presAssocID="{746B5655-0C32-4296-A277-5C092C4F717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4630703-DA93-454F-999C-2C9BB58DDEF6}" type="pres">
      <dgm:prSet presAssocID="{746B5655-0C32-4296-A277-5C092C4F717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F2FC4-44D7-4A1F-945A-8C94A9863996}" type="pres">
      <dgm:prSet presAssocID="{746B5655-0C32-4296-A277-5C092C4F717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0E1F7-1423-4CCE-94B4-08564E025ED7}" type="pres">
      <dgm:prSet presAssocID="{746B5655-0C32-4296-A277-5C092C4F717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DDBB5-843A-4624-8B60-32611FB5226E}" type="pres">
      <dgm:prSet presAssocID="{746B5655-0C32-4296-A277-5C092C4F717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7D36BD-BC5D-482E-BD8F-D024AFF765BF}" srcId="{746B5655-0C32-4296-A277-5C092C4F717E}" destId="{919440C7-DA02-48A4-8D0A-40DA1E7DC20F}" srcOrd="3" destOrd="0" parTransId="{E3597F26-F6D1-4BDE-A483-3369F500301E}" sibTransId="{C4CEB4A5-99ED-486D-8C0C-988F2EB16646}"/>
    <dgm:cxn modelId="{F49F1E72-A824-4EE9-9107-CB39F8841F01}" type="presOf" srcId="{919440C7-DA02-48A4-8D0A-40DA1E7DC20F}" destId="{503DDBB5-843A-4624-8B60-32611FB5226E}" srcOrd="0" destOrd="0" presId="urn:microsoft.com/office/officeart/2005/8/layout/pyramid4"/>
    <dgm:cxn modelId="{80E44E1A-9684-4610-A2F1-8C83A93160D9}" srcId="{746B5655-0C32-4296-A277-5C092C4F717E}" destId="{B6B32AEB-EC3A-4A50-BA9C-99F709D92D82}" srcOrd="0" destOrd="0" parTransId="{181F2BA1-2C66-4EF0-8DB9-3B8FDAC1698B}" sibTransId="{EC1640A6-9636-4751-B035-C13822E9FA45}"/>
    <dgm:cxn modelId="{64472FD2-EE1E-4388-BCB7-950AC6E9F44F}" type="presOf" srcId="{746B5655-0C32-4296-A277-5C092C4F717E}" destId="{569B9D58-0384-4DD3-A737-4E3933CBA794}" srcOrd="0" destOrd="0" presId="urn:microsoft.com/office/officeart/2005/8/layout/pyramid4"/>
    <dgm:cxn modelId="{B70FA85F-88DE-483F-A966-8E3F344009C6}" type="presOf" srcId="{B6B32AEB-EC3A-4A50-BA9C-99F709D92D82}" destId="{D4630703-DA93-454F-999C-2C9BB58DDEF6}" srcOrd="0" destOrd="0" presId="urn:microsoft.com/office/officeart/2005/8/layout/pyramid4"/>
    <dgm:cxn modelId="{79B467FA-C948-4FEC-89D8-0187F2F9FC74}" srcId="{746B5655-0C32-4296-A277-5C092C4F717E}" destId="{9325EC77-4BB9-49C1-B182-F781F4FAC8A3}" srcOrd="1" destOrd="0" parTransId="{15E921E4-81B4-44D6-ADE0-B9C0E7AA82F5}" sibTransId="{A924EDDE-029A-4FA8-8085-C472DEA34A93}"/>
    <dgm:cxn modelId="{C727265D-3AA9-4737-B107-727336F8EF67}" srcId="{746B5655-0C32-4296-A277-5C092C4F717E}" destId="{042A9620-D49F-405C-B80A-2311527A448F}" srcOrd="2" destOrd="0" parTransId="{DA6D6BE0-0D68-4548-99FF-728ED5234FC1}" sibTransId="{638CCFB1-6843-4203-BB0B-9F69BB5DF400}"/>
    <dgm:cxn modelId="{710F7521-A9DC-462C-B848-C0CA90DFB7DA}" type="presOf" srcId="{042A9620-D49F-405C-B80A-2311527A448F}" destId="{07D0E1F7-1423-4CCE-94B4-08564E025ED7}" srcOrd="0" destOrd="0" presId="urn:microsoft.com/office/officeart/2005/8/layout/pyramid4"/>
    <dgm:cxn modelId="{9849D77B-613B-47AA-9EDB-B40C9C0FD62E}" type="presOf" srcId="{9325EC77-4BB9-49C1-B182-F781F4FAC8A3}" destId="{1EBF2FC4-44D7-4A1F-945A-8C94A9863996}" srcOrd="0" destOrd="0" presId="urn:microsoft.com/office/officeart/2005/8/layout/pyramid4"/>
    <dgm:cxn modelId="{87F396AA-0156-4B58-946C-D454CDAC4EFF}" type="presParOf" srcId="{569B9D58-0384-4DD3-A737-4E3933CBA794}" destId="{D4630703-DA93-454F-999C-2C9BB58DDEF6}" srcOrd="0" destOrd="0" presId="urn:microsoft.com/office/officeart/2005/8/layout/pyramid4"/>
    <dgm:cxn modelId="{2B159293-8586-49B2-A2EE-6933B8058565}" type="presParOf" srcId="{569B9D58-0384-4DD3-A737-4E3933CBA794}" destId="{1EBF2FC4-44D7-4A1F-945A-8C94A9863996}" srcOrd="1" destOrd="0" presId="urn:microsoft.com/office/officeart/2005/8/layout/pyramid4"/>
    <dgm:cxn modelId="{567DDE2A-0C74-4427-82F6-310AF82F49CA}" type="presParOf" srcId="{569B9D58-0384-4DD3-A737-4E3933CBA794}" destId="{07D0E1F7-1423-4CCE-94B4-08564E025ED7}" srcOrd="2" destOrd="0" presId="urn:microsoft.com/office/officeart/2005/8/layout/pyramid4"/>
    <dgm:cxn modelId="{58AC7B5B-E2A1-4A63-8BAD-DA6C95523B99}" type="presParOf" srcId="{569B9D58-0384-4DD3-A737-4E3933CBA794}" destId="{503DDBB5-843A-4624-8B60-32611FB5226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80D8FF-C528-4795-8941-F69387F9B6D4}" type="doc">
      <dgm:prSet loTypeId="urn:microsoft.com/office/officeart/2005/8/layout/venn3" loCatId="relationship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5A325FC2-EC0E-4459-97E4-E6B1B21FA17E}">
      <dgm:prSet phldrT="[Text]"/>
      <dgm:spPr/>
      <dgm:t>
        <a:bodyPr/>
        <a:lstStyle/>
        <a:p>
          <a:r>
            <a:rPr lang="en-US" b="0" dirty="0" smtClean="0"/>
            <a:t>Introduction of </a:t>
          </a:r>
          <a:r>
            <a:rPr lang="en-US" b="1" dirty="0" smtClean="0"/>
            <a:t>standards and guidelines </a:t>
          </a:r>
          <a:r>
            <a:rPr lang="en-US" b="0" dirty="0" smtClean="0"/>
            <a:t>to improve the consistency of care provided to all women across facilities</a:t>
          </a:r>
          <a:endParaRPr lang="en-US" b="0" dirty="0"/>
        </a:p>
      </dgm:t>
    </dgm:pt>
    <dgm:pt modelId="{75F39AAC-D745-4CE1-8BB1-53CB803000B8}" type="parTrans" cxnId="{8AB49CC6-B59C-4D3D-8D55-AFD8096F7B81}">
      <dgm:prSet/>
      <dgm:spPr/>
      <dgm:t>
        <a:bodyPr/>
        <a:lstStyle/>
        <a:p>
          <a:endParaRPr lang="en-US" b="0"/>
        </a:p>
      </dgm:t>
    </dgm:pt>
    <dgm:pt modelId="{351992C0-2265-42E1-9FC4-C185BA51B954}" type="sibTrans" cxnId="{8AB49CC6-B59C-4D3D-8D55-AFD8096F7B81}">
      <dgm:prSet/>
      <dgm:spPr/>
      <dgm:t>
        <a:bodyPr/>
        <a:lstStyle/>
        <a:p>
          <a:endParaRPr lang="en-US" b="0"/>
        </a:p>
      </dgm:t>
    </dgm:pt>
    <dgm:pt modelId="{879E4493-5F14-44BF-9A16-0201A77473E6}">
      <dgm:prSet/>
      <dgm:spPr/>
      <dgm:t>
        <a:bodyPr/>
        <a:lstStyle/>
        <a:p>
          <a:r>
            <a:rPr lang="en-US" b="1" dirty="0" smtClean="0"/>
            <a:t>Quality reporting </a:t>
          </a:r>
          <a:r>
            <a:rPr lang="en-US" b="0" dirty="0" smtClean="0"/>
            <a:t>at the provincial, regional, facility and provider levels</a:t>
          </a:r>
          <a:endParaRPr lang="en-US" b="0" dirty="0"/>
        </a:p>
      </dgm:t>
    </dgm:pt>
    <dgm:pt modelId="{C5AAF9D0-0C09-4894-A015-C4699EC1479A}" type="parTrans" cxnId="{7DC30FF1-2F11-499C-8B4A-A4606C400EFE}">
      <dgm:prSet/>
      <dgm:spPr/>
      <dgm:t>
        <a:bodyPr/>
        <a:lstStyle/>
        <a:p>
          <a:endParaRPr lang="en-US" b="0"/>
        </a:p>
      </dgm:t>
    </dgm:pt>
    <dgm:pt modelId="{982D592D-567A-48E6-82D5-B9FAC3ACF99E}" type="sibTrans" cxnId="{7DC30FF1-2F11-499C-8B4A-A4606C400EFE}">
      <dgm:prSet/>
      <dgm:spPr/>
      <dgm:t>
        <a:bodyPr/>
        <a:lstStyle/>
        <a:p>
          <a:endParaRPr lang="en-US" b="0"/>
        </a:p>
      </dgm:t>
    </dgm:pt>
    <dgm:pt modelId="{D1E65430-41BA-403F-AB2A-41157A80A759}">
      <dgm:prSet/>
      <dgm:spPr/>
      <dgm:t>
        <a:bodyPr/>
        <a:lstStyle/>
        <a:p>
          <a:r>
            <a:rPr lang="en-US" b="0" dirty="0" smtClean="0"/>
            <a:t>A supportive three-tiered </a:t>
          </a:r>
          <a:r>
            <a:rPr lang="en-US" b="1" dirty="0" smtClean="0"/>
            <a:t>clinical leadership </a:t>
          </a:r>
          <a:r>
            <a:rPr lang="en-US" b="0" dirty="0" smtClean="0"/>
            <a:t>structure</a:t>
          </a:r>
          <a:endParaRPr lang="en-US" b="0" dirty="0"/>
        </a:p>
      </dgm:t>
    </dgm:pt>
    <dgm:pt modelId="{10F27C0B-4E83-4BDC-8236-357350281AF5}" type="parTrans" cxnId="{39DE67D4-8A21-4876-99DD-738AFB015A52}">
      <dgm:prSet/>
      <dgm:spPr/>
      <dgm:t>
        <a:bodyPr/>
        <a:lstStyle/>
        <a:p>
          <a:endParaRPr lang="en-US" b="0"/>
        </a:p>
      </dgm:t>
    </dgm:pt>
    <dgm:pt modelId="{E07F42BB-0D59-40A6-BA4A-D33C73A73167}" type="sibTrans" cxnId="{39DE67D4-8A21-4876-99DD-738AFB015A52}">
      <dgm:prSet/>
      <dgm:spPr/>
      <dgm:t>
        <a:bodyPr/>
        <a:lstStyle/>
        <a:p>
          <a:endParaRPr lang="en-US" b="0"/>
        </a:p>
      </dgm:t>
    </dgm:pt>
    <dgm:pt modelId="{282CE755-73CB-4631-8F43-D02554CCD0FA}">
      <dgm:prSet/>
      <dgm:spPr/>
      <dgm:t>
        <a:bodyPr/>
        <a:lstStyle/>
        <a:p>
          <a:r>
            <a:rPr lang="en-US" b="1" dirty="0" smtClean="0"/>
            <a:t>Resources and opportunities </a:t>
          </a:r>
          <a:r>
            <a:rPr lang="en-US" b="0" dirty="0" smtClean="0"/>
            <a:t>to support quality improvement</a:t>
          </a:r>
          <a:endParaRPr lang="en-US" b="0" dirty="0"/>
        </a:p>
      </dgm:t>
    </dgm:pt>
    <dgm:pt modelId="{DCF2E69F-F085-41E5-BB16-1FDA32250F46}" type="parTrans" cxnId="{A5BD2E0F-5626-46F9-81A1-2E4C7ACBA237}">
      <dgm:prSet/>
      <dgm:spPr/>
      <dgm:t>
        <a:bodyPr/>
        <a:lstStyle/>
        <a:p>
          <a:endParaRPr lang="en-US" b="0"/>
        </a:p>
      </dgm:t>
    </dgm:pt>
    <dgm:pt modelId="{60FDDB6E-19CA-4817-8B63-8F63C3BC6F7B}" type="sibTrans" cxnId="{A5BD2E0F-5626-46F9-81A1-2E4C7ACBA237}">
      <dgm:prSet/>
      <dgm:spPr/>
      <dgm:t>
        <a:bodyPr/>
        <a:lstStyle/>
        <a:p>
          <a:endParaRPr lang="en-US" b="0"/>
        </a:p>
      </dgm:t>
    </dgm:pt>
    <dgm:pt modelId="{227470D6-70C3-4D45-B9CA-2910339F612B}" type="pres">
      <dgm:prSet presAssocID="{3880D8FF-C528-4795-8941-F69387F9B6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B47B265-10E9-4309-97F6-927602DA3ED0}" type="pres">
      <dgm:prSet presAssocID="{5A325FC2-EC0E-4459-97E4-E6B1B21FA17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A18B6-C848-4EFA-BD54-342293DB891D}" type="pres">
      <dgm:prSet presAssocID="{351992C0-2265-42E1-9FC4-C185BA51B954}" presName="space" presStyleCnt="0"/>
      <dgm:spPr/>
      <dgm:t>
        <a:bodyPr/>
        <a:lstStyle/>
        <a:p>
          <a:endParaRPr lang="en-CA"/>
        </a:p>
      </dgm:t>
    </dgm:pt>
    <dgm:pt modelId="{0969B7B9-0BD5-499B-8893-ABAF3F87CE92}" type="pres">
      <dgm:prSet presAssocID="{879E4493-5F14-44BF-9A16-0201A77473E6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40FC5EA-604D-4C6F-97F4-A0AB6096A454}" type="pres">
      <dgm:prSet presAssocID="{982D592D-567A-48E6-82D5-B9FAC3ACF99E}" presName="space" presStyleCnt="0"/>
      <dgm:spPr/>
      <dgm:t>
        <a:bodyPr/>
        <a:lstStyle/>
        <a:p>
          <a:endParaRPr lang="en-CA"/>
        </a:p>
      </dgm:t>
    </dgm:pt>
    <dgm:pt modelId="{27336614-E280-43C9-AE47-BCFECD0177EF}" type="pres">
      <dgm:prSet presAssocID="{D1E65430-41BA-403F-AB2A-41157A80A759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516FB-08AE-41C7-AA09-10FFA2890478}" type="pres">
      <dgm:prSet presAssocID="{E07F42BB-0D59-40A6-BA4A-D33C73A73167}" presName="space" presStyleCnt="0"/>
      <dgm:spPr/>
      <dgm:t>
        <a:bodyPr/>
        <a:lstStyle/>
        <a:p>
          <a:endParaRPr lang="en-CA"/>
        </a:p>
      </dgm:t>
    </dgm:pt>
    <dgm:pt modelId="{ED5D55BC-ABB3-494B-A7D6-8DA8FFCA914B}" type="pres">
      <dgm:prSet presAssocID="{282CE755-73CB-4631-8F43-D02554CCD0FA}" presName="Name5" presStyleLbl="vennNode1" presStyleIdx="3" presStyleCnt="4" custLinFactNeighborX="27023" custLinFactNeighborY="-1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C30FF1-2F11-499C-8B4A-A4606C400EFE}" srcId="{3880D8FF-C528-4795-8941-F69387F9B6D4}" destId="{879E4493-5F14-44BF-9A16-0201A77473E6}" srcOrd="1" destOrd="0" parTransId="{C5AAF9D0-0C09-4894-A015-C4699EC1479A}" sibTransId="{982D592D-567A-48E6-82D5-B9FAC3ACF99E}"/>
    <dgm:cxn modelId="{FB94280B-8A13-49AF-AF94-6F3FC73C55DD}" type="presOf" srcId="{3880D8FF-C528-4795-8941-F69387F9B6D4}" destId="{227470D6-70C3-4D45-B9CA-2910339F612B}" srcOrd="0" destOrd="0" presId="urn:microsoft.com/office/officeart/2005/8/layout/venn3"/>
    <dgm:cxn modelId="{39DE67D4-8A21-4876-99DD-738AFB015A52}" srcId="{3880D8FF-C528-4795-8941-F69387F9B6D4}" destId="{D1E65430-41BA-403F-AB2A-41157A80A759}" srcOrd="2" destOrd="0" parTransId="{10F27C0B-4E83-4BDC-8236-357350281AF5}" sibTransId="{E07F42BB-0D59-40A6-BA4A-D33C73A73167}"/>
    <dgm:cxn modelId="{8AB49CC6-B59C-4D3D-8D55-AFD8096F7B81}" srcId="{3880D8FF-C528-4795-8941-F69387F9B6D4}" destId="{5A325FC2-EC0E-4459-97E4-E6B1B21FA17E}" srcOrd="0" destOrd="0" parTransId="{75F39AAC-D745-4CE1-8BB1-53CB803000B8}" sibTransId="{351992C0-2265-42E1-9FC4-C185BA51B954}"/>
    <dgm:cxn modelId="{A5BD2E0F-5626-46F9-81A1-2E4C7ACBA237}" srcId="{3880D8FF-C528-4795-8941-F69387F9B6D4}" destId="{282CE755-73CB-4631-8F43-D02554CCD0FA}" srcOrd="3" destOrd="0" parTransId="{DCF2E69F-F085-41E5-BB16-1FDA32250F46}" sibTransId="{60FDDB6E-19CA-4817-8B63-8F63C3BC6F7B}"/>
    <dgm:cxn modelId="{56E6E3AE-E6B6-4598-9995-FDF68914EC6D}" type="presOf" srcId="{D1E65430-41BA-403F-AB2A-41157A80A759}" destId="{27336614-E280-43C9-AE47-BCFECD0177EF}" srcOrd="0" destOrd="0" presId="urn:microsoft.com/office/officeart/2005/8/layout/venn3"/>
    <dgm:cxn modelId="{5355A1AE-E032-4734-B885-7EC2E7647498}" type="presOf" srcId="{5A325FC2-EC0E-4459-97E4-E6B1B21FA17E}" destId="{9B47B265-10E9-4309-97F6-927602DA3ED0}" srcOrd="0" destOrd="0" presId="urn:microsoft.com/office/officeart/2005/8/layout/venn3"/>
    <dgm:cxn modelId="{289609F8-7DC0-495A-8B79-C957681F0132}" type="presOf" srcId="{282CE755-73CB-4631-8F43-D02554CCD0FA}" destId="{ED5D55BC-ABB3-494B-A7D6-8DA8FFCA914B}" srcOrd="0" destOrd="0" presId="urn:microsoft.com/office/officeart/2005/8/layout/venn3"/>
    <dgm:cxn modelId="{1DEF9C17-9AED-4332-B005-6ECDD367F4C4}" type="presOf" srcId="{879E4493-5F14-44BF-9A16-0201A77473E6}" destId="{0969B7B9-0BD5-499B-8893-ABAF3F87CE92}" srcOrd="0" destOrd="0" presId="urn:microsoft.com/office/officeart/2005/8/layout/venn3"/>
    <dgm:cxn modelId="{F98410BD-319B-4D5E-AF67-8160E1E47147}" type="presParOf" srcId="{227470D6-70C3-4D45-B9CA-2910339F612B}" destId="{9B47B265-10E9-4309-97F6-927602DA3ED0}" srcOrd="0" destOrd="0" presId="urn:microsoft.com/office/officeart/2005/8/layout/venn3"/>
    <dgm:cxn modelId="{E46156ED-6DC6-4358-98B5-8A1549048B30}" type="presParOf" srcId="{227470D6-70C3-4D45-B9CA-2910339F612B}" destId="{107A18B6-C848-4EFA-BD54-342293DB891D}" srcOrd="1" destOrd="0" presId="urn:microsoft.com/office/officeart/2005/8/layout/venn3"/>
    <dgm:cxn modelId="{BAD7A98E-63CC-449D-ADD3-5890A9F61442}" type="presParOf" srcId="{227470D6-70C3-4D45-B9CA-2910339F612B}" destId="{0969B7B9-0BD5-499B-8893-ABAF3F87CE92}" srcOrd="2" destOrd="0" presId="urn:microsoft.com/office/officeart/2005/8/layout/venn3"/>
    <dgm:cxn modelId="{4BD23869-382F-4D49-89F3-BA49FBECE799}" type="presParOf" srcId="{227470D6-70C3-4D45-B9CA-2910339F612B}" destId="{B40FC5EA-604D-4C6F-97F4-A0AB6096A454}" srcOrd="3" destOrd="0" presId="urn:microsoft.com/office/officeart/2005/8/layout/venn3"/>
    <dgm:cxn modelId="{9DFA7F6D-6176-4BA8-8E57-CEA8F1EFF70B}" type="presParOf" srcId="{227470D6-70C3-4D45-B9CA-2910339F612B}" destId="{27336614-E280-43C9-AE47-BCFECD0177EF}" srcOrd="4" destOrd="0" presId="urn:microsoft.com/office/officeart/2005/8/layout/venn3"/>
    <dgm:cxn modelId="{9F43327D-BACD-4CC6-8A1A-0E0B8C1CEC5B}" type="presParOf" srcId="{227470D6-70C3-4D45-B9CA-2910339F612B}" destId="{718516FB-08AE-41C7-AA09-10FFA2890478}" srcOrd="5" destOrd="0" presId="urn:microsoft.com/office/officeart/2005/8/layout/venn3"/>
    <dgm:cxn modelId="{B18A62EE-8BC6-4BD4-AA7A-23E10CE923AC}" type="presParOf" srcId="{227470D6-70C3-4D45-B9CA-2910339F612B}" destId="{ED5D55BC-ABB3-494B-A7D6-8DA8FFCA914B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30703-DA93-454F-999C-2C9BB58DDEF6}">
      <dsp:nvSpPr>
        <dsp:cNvPr id="0" name=""/>
        <dsp:cNvSpPr/>
      </dsp:nvSpPr>
      <dsp:spPr>
        <a:xfrm>
          <a:off x="2612555" y="0"/>
          <a:ext cx="2291724" cy="2291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Health System Leaders</a:t>
          </a:r>
          <a:endParaRPr lang="en-US" sz="1800" kern="1200" dirty="0"/>
        </a:p>
      </dsp:txBody>
      <dsp:txXfrm>
        <a:off x="3185486" y="1145862"/>
        <a:ext cx="1145862" cy="1145862"/>
      </dsp:txXfrm>
    </dsp:sp>
    <dsp:sp modelId="{1EBF2FC4-44D7-4A1F-945A-8C94A9863996}">
      <dsp:nvSpPr>
        <dsp:cNvPr id="0" name=""/>
        <dsp:cNvSpPr/>
      </dsp:nvSpPr>
      <dsp:spPr>
        <a:xfrm>
          <a:off x="1466693" y="2291724"/>
          <a:ext cx="2291724" cy="2291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/ Clinical Expertise</a:t>
          </a:r>
          <a:endParaRPr lang="en-US" sz="1800" kern="1200" dirty="0"/>
        </a:p>
      </dsp:txBody>
      <dsp:txXfrm>
        <a:off x="2039624" y="3437586"/>
        <a:ext cx="1145862" cy="1145862"/>
      </dsp:txXfrm>
    </dsp:sp>
    <dsp:sp modelId="{07D0E1F7-1423-4CCE-94B4-08564E025ED7}">
      <dsp:nvSpPr>
        <dsp:cNvPr id="0" name=""/>
        <dsp:cNvSpPr/>
      </dsp:nvSpPr>
      <dsp:spPr>
        <a:xfrm rot="10800000">
          <a:off x="2612555" y="2291724"/>
          <a:ext cx="2291724" cy="2291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Patients</a:t>
          </a:r>
          <a:endParaRPr lang="en-US" sz="1800" kern="1200" dirty="0"/>
        </a:p>
      </dsp:txBody>
      <dsp:txXfrm rot="10800000">
        <a:off x="3185486" y="2291724"/>
        <a:ext cx="1145862" cy="1145862"/>
      </dsp:txXfrm>
    </dsp:sp>
    <dsp:sp modelId="{503DDBB5-843A-4624-8B60-32611FB5226E}">
      <dsp:nvSpPr>
        <dsp:cNvPr id="0" name=""/>
        <dsp:cNvSpPr/>
      </dsp:nvSpPr>
      <dsp:spPr>
        <a:xfrm>
          <a:off x="3758418" y="2291724"/>
          <a:ext cx="2291724" cy="2291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Facility Leaders</a:t>
          </a:r>
          <a:endParaRPr lang="en-US" sz="1800" kern="1200" dirty="0"/>
        </a:p>
      </dsp:txBody>
      <dsp:txXfrm>
        <a:off x="4331349" y="3437586"/>
        <a:ext cx="1145862" cy="11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7B265-10E9-4309-97F6-927602DA3ED0}">
      <dsp:nvSpPr>
        <dsp:cNvPr id="0" name=""/>
        <dsp:cNvSpPr/>
      </dsp:nvSpPr>
      <dsp:spPr>
        <a:xfrm>
          <a:off x="2610" y="1207491"/>
          <a:ext cx="2619322" cy="2619322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150" tIns="21590" rIns="14415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Introduction of </a:t>
          </a:r>
          <a:r>
            <a:rPr lang="en-US" sz="1700" b="1" kern="1200" dirty="0" smtClean="0"/>
            <a:t>standards and guidelines </a:t>
          </a:r>
          <a:r>
            <a:rPr lang="en-US" sz="1700" b="0" kern="1200" dirty="0" smtClean="0"/>
            <a:t>to improve the consistency of care provided to all women across facilities</a:t>
          </a:r>
          <a:endParaRPr lang="en-US" sz="1700" b="0" kern="1200" dirty="0"/>
        </a:p>
      </dsp:txBody>
      <dsp:txXfrm>
        <a:off x="386201" y="1591082"/>
        <a:ext cx="1852140" cy="1852140"/>
      </dsp:txXfrm>
    </dsp:sp>
    <dsp:sp modelId="{0969B7B9-0BD5-499B-8893-ABAF3F87CE92}">
      <dsp:nvSpPr>
        <dsp:cNvPr id="0" name=""/>
        <dsp:cNvSpPr/>
      </dsp:nvSpPr>
      <dsp:spPr>
        <a:xfrm>
          <a:off x="2098068" y="1207491"/>
          <a:ext cx="2619322" cy="2619322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150" tIns="21590" rIns="14415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Quality reporting </a:t>
          </a:r>
          <a:r>
            <a:rPr lang="en-US" sz="1700" b="0" kern="1200" dirty="0" smtClean="0"/>
            <a:t>at the provincial, regional, facility and provider levels</a:t>
          </a:r>
          <a:endParaRPr lang="en-US" sz="1700" b="0" kern="1200" dirty="0"/>
        </a:p>
      </dsp:txBody>
      <dsp:txXfrm>
        <a:off x="2481659" y="1591082"/>
        <a:ext cx="1852140" cy="1852140"/>
      </dsp:txXfrm>
    </dsp:sp>
    <dsp:sp modelId="{27336614-E280-43C9-AE47-BCFECD0177EF}">
      <dsp:nvSpPr>
        <dsp:cNvPr id="0" name=""/>
        <dsp:cNvSpPr/>
      </dsp:nvSpPr>
      <dsp:spPr>
        <a:xfrm>
          <a:off x="4193526" y="1207491"/>
          <a:ext cx="2619322" cy="2619322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150" tIns="21590" rIns="14415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A supportive three-tiered </a:t>
          </a:r>
          <a:r>
            <a:rPr lang="en-US" sz="1700" b="1" kern="1200" dirty="0" smtClean="0"/>
            <a:t>clinical leadership </a:t>
          </a:r>
          <a:r>
            <a:rPr lang="en-US" sz="1700" b="0" kern="1200" dirty="0" smtClean="0"/>
            <a:t>structure</a:t>
          </a:r>
          <a:endParaRPr lang="en-US" sz="1700" b="0" kern="1200" dirty="0"/>
        </a:p>
      </dsp:txBody>
      <dsp:txXfrm>
        <a:off x="4577117" y="1591082"/>
        <a:ext cx="1852140" cy="1852140"/>
      </dsp:txXfrm>
    </dsp:sp>
    <dsp:sp modelId="{ED5D55BC-ABB3-494B-A7D6-8DA8FFCA914B}">
      <dsp:nvSpPr>
        <dsp:cNvPr id="0" name=""/>
        <dsp:cNvSpPr/>
      </dsp:nvSpPr>
      <dsp:spPr>
        <a:xfrm>
          <a:off x="6291594" y="1162072"/>
          <a:ext cx="2619322" cy="2619322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alpha val="5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5">
                <a:shade val="80000"/>
                <a:alpha val="5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5">
                <a:shade val="80000"/>
                <a:alpha val="5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150" tIns="21590" rIns="14415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Resources and opportunities </a:t>
          </a:r>
          <a:r>
            <a:rPr lang="en-US" sz="1700" b="0" kern="1200" dirty="0" smtClean="0"/>
            <a:t>to support quality improvement</a:t>
          </a:r>
          <a:endParaRPr lang="en-US" sz="1700" b="0" kern="1200" dirty="0"/>
        </a:p>
      </dsp:txBody>
      <dsp:txXfrm>
        <a:off x="6675185" y="1545663"/>
        <a:ext cx="1852140" cy="1852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83958-D9C5-4099-B9F1-E2E78FB4108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D8D26-4EB3-4783-94C1-F4EECCA3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4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90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05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33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33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39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D8D26-4EB3-4783-94C1-F4EECCA34A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2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D8D26-4EB3-4783-94C1-F4EECCA34A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D8D26-4EB3-4783-94C1-F4EECCA34A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8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D8D26-4EB3-4783-94C1-F4EECCA34A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D8D26-4EB3-4783-94C1-F4EECCA34A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4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32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49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53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C5F1-0FB7-4CD3-93EC-13F3FB579B3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3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06388" y="307975"/>
            <a:ext cx="8529637" cy="6042025"/>
          </a:xfrm>
          <a:prstGeom prst="rect">
            <a:avLst/>
          </a:prstGeom>
        </p:spPr>
        <p:txBody>
          <a:bodyPr vert="horz" anchor="t"/>
          <a:lstStyle>
            <a:lvl1pPr>
              <a:defRPr cap="none"/>
            </a:lvl1pPr>
          </a:lstStyle>
          <a:p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72551" y="2785533"/>
            <a:ext cx="8161870" cy="1746195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ts val="5000"/>
              </a:lnSpc>
              <a:defRPr sz="5400" baseline="0"/>
            </a:lvl1pPr>
          </a:lstStyle>
          <a:p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05804" y="6449664"/>
            <a:ext cx="8248666" cy="246329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000" b="1" kern="900" cap="all" spc="5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edit Master text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5515" y="6449772"/>
            <a:ext cx="353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E220E9-2E76-AF4D-85B7-D7C21BDE6B9D}" type="slidenum">
              <a:rPr lang="en-US" sz="1000" b="1" smtClean="0">
                <a:solidFill>
                  <a:srgbClr val="363C74"/>
                </a:solidFill>
              </a:rPr>
              <a:pPr/>
              <a:t>‹#›</a:t>
            </a:fld>
            <a:endParaRPr lang="en-US" sz="1000" b="1" dirty="0">
              <a:solidFill>
                <a:srgbClr val="363C7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6225" y="307881"/>
            <a:ext cx="8529884" cy="604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3193" y="307883"/>
            <a:ext cx="7915808" cy="1107475"/>
          </a:xfrm>
          <a:prstGeom prst="rect">
            <a:avLst/>
          </a:prstGeom>
        </p:spPr>
        <p:txBody>
          <a:bodyPr vert="horz" anchor="b"/>
          <a:lstStyle>
            <a:lvl1pPr algn="l">
              <a:defRPr sz="3000" baseline="0"/>
            </a:lvl1pPr>
          </a:lstStyle>
          <a:p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69914" y="1774772"/>
            <a:ext cx="7939088" cy="342139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50" b="1" cap="all" baseline="0">
                <a:solidFill>
                  <a:srgbClr val="363C74"/>
                </a:solidFill>
              </a:defRPr>
            </a:lvl1pPr>
          </a:lstStyle>
          <a:p>
            <a:pPr lvl="0"/>
            <a:r>
              <a:rPr lang="en-CA" dirty="0" smtClean="0"/>
              <a:t>Click to edit header 2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69913" y="2116911"/>
            <a:ext cx="7939088" cy="317329"/>
          </a:xfrm>
          <a:prstGeom prst="rect">
            <a:avLst/>
          </a:prstGeom>
        </p:spPr>
        <p:txBody>
          <a:bodyPr vert="horz"/>
          <a:lstStyle>
            <a:lvl1pPr>
              <a:buNone/>
              <a:defRPr sz="1550" b="1" baseline="0">
                <a:solidFill>
                  <a:srgbClr val="8DB157"/>
                </a:solidFill>
              </a:defRPr>
            </a:lvl1pPr>
          </a:lstStyle>
          <a:p>
            <a:pPr lvl="0"/>
            <a:r>
              <a:rPr lang="en-CA" dirty="0" smtClean="0"/>
              <a:t>Click to edit header 3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15057" y="2529573"/>
            <a:ext cx="3802516" cy="3370263"/>
          </a:xfrm>
          <a:prstGeom prst="rect">
            <a:avLst/>
          </a:prstGeom>
        </p:spPr>
        <p:txBody>
          <a:bodyPr vert="horz"/>
          <a:lstStyle>
            <a:lvl1pPr>
              <a:spcAft>
                <a:spcPts val="600"/>
              </a:spcAft>
              <a:defRPr sz="1800" b="0"/>
            </a:lvl1pPr>
            <a:lvl2pPr>
              <a:spcAft>
                <a:spcPts val="600"/>
              </a:spcAft>
              <a:buFont typeface="Arial"/>
              <a:buChar char="•"/>
              <a:defRPr sz="1800" b="0"/>
            </a:lvl2pPr>
            <a:lvl3pPr>
              <a:spcAft>
                <a:spcPts val="600"/>
              </a:spcAft>
              <a:buFont typeface="Arial"/>
              <a:buChar char="•"/>
              <a:defRPr sz="1800" b="0"/>
            </a:lvl3pPr>
            <a:lvl4pPr>
              <a:buFont typeface="Arial"/>
              <a:buChar char="•"/>
              <a:defRPr sz="1600" b="0"/>
            </a:lvl4pPr>
            <a:lvl5pPr>
              <a:buFont typeface="Arial"/>
              <a:buChar char="•"/>
              <a:defRPr sz="1600" b="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  <a:endParaRPr lang="en-US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744357" y="2529573"/>
            <a:ext cx="3764644" cy="3370263"/>
          </a:xfrm>
          <a:prstGeom prst="rect">
            <a:avLst/>
          </a:prstGeom>
        </p:spPr>
        <p:txBody>
          <a:bodyPr vert="horz"/>
          <a:lstStyle>
            <a:lvl1pPr>
              <a:spcAft>
                <a:spcPts val="600"/>
              </a:spcAft>
              <a:buFont typeface="Arial"/>
              <a:buChar char="•"/>
              <a:defRPr sz="1800"/>
            </a:lvl1pPr>
            <a:lvl2pPr>
              <a:spcAft>
                <a:spcPts val="600"/>
              </a:spcAft>
              <a:buFont typeface="Arial"/>
              <a:buChar char="•"/>
              <a:defRPr sz="1800"/>
            </a:lvl2pPr>
            <a:lvl3pPr>
              <a:spcAft>
                <a:spcPts val="600"/>
              </a:spcAft>
              <a:buFont typeface="Arial"/>
              <a:buChar char="•"/>
              <a:defRPr sz="1800"/>
            </a:lvl3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6225" y="307882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06225" y="818548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05804" y="6449664"/>
            <a:ext cx="8248666" cy="246329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000" b="1" kern="900" cap="all" spc="5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edit Master text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5515" y="6449772"/>
            <a:ext cx="353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E220E9-2E76-AF4D-85B7-D7C21BDE6B9D}" type="slidenum">
              <a:rPr lang="en-US" sz="1000" b="1" smtClean="0">
                <a:solidFill>
                  <a:srgbClr val="363C74"/>
                </a:solidFill>
              </a:rPr>
              <a:pPr/>
              <a:t>‹#›</a:t>
            </a:fld>
            <a:endParaRPr lang="en-US" sz="1000" b="1" dirty="0">
              <a:solidFill>
                <a:srgbClr val="363C74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744357" y="307976"/>
            <a:ext cx="4091668" cy="5827718"/>
          </a:xfrm>
          <a:prstGeom prst="rect">
            <a:avLst/>
          </a:prstGeom>
        </p:spPr>
        <p:txBody>
          <a:bodyPr vert="horz" anchor="ctr"/>
          <a:lstStyle>
            <a:lvl1pPr>
              <a:defRPr cap="none"/>
            </a:lvl1pPr>
          </a:lstStyle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93193" y="307883"/>
            <a:ext cx="4151164" cy="1107475"/>
          </a:xfrm>
          <a:prstGeom prst="rect">
            <a:avLst/>
          </a:prstGeom>
        </p:spPr>
        <p:txBody>
          <a:bodyPr vert="horz" anchor="b"/>
          <a:lstStyle>
            <a:lvl1pPr algn="l">
              <a:defRPr sz="3000" baseline="0"/>
            </a:lvl1pPr>
          </a:lstStyle>
          <a:p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05804" y="6449664"/>
            <a:ext cx="8248666" cy="246329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000" b="1" kern="900" cap="all" spc="5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edit Master text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15515" y="6449772"/>
            <a:ext cx="353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E220E9-2E76-AF4D-85B7-D7C21BDE6B9D}" type="slidenum">
              <a:rPr lang="en-US" sz="1000" b="1" smtClean="0">
                <a:solidFill>
                  <a:srgbClr val="363C74"/>
                </a:solidFill>
              </a:rPr>
              <a:pPr/>
              <a:t>‹#›</a:t>
            </a:fld>
            <a:endParaRPr lang="en-US" sz="1000" b="1" dirty="0">
              <a:solidFill>
                <a:srgbClr val="363C74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69914" y="1774772"/>
            <a:ext cx="4174443" cy="342139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50" b="1" cap="all" baseline="0">
                <a:solidFill>
                  <a:srgbClr val="363C74"/>
                </a:solidFill>
              </a:defRPr>
            </a:lvl1pPr>
          </a:lstStyle>
          <a:p>
            <a:pPr lvl="0"/>
            <a:r>
              <a:rPr lang="en-CA" dirty="0" smtClean="0"/>
              <a:t>Click to edit header 2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116911"/>
            <a:ext cx="4174444" cy="317329"/>
          </a:xfrm>
          <a:prstGeom prst="rect">
            <a:avLst/>
          </a:prstGeom>
        </p:spPr>
        <p:txBody>
          <a:bodyPr vert="horz"/>
          <a:lstStyle>
            <a:lvl1pPr>
              <a:buNone/>
              <a:defRPr sz="1550" b="1" baseline="0">
                <a:solidFill>
                  <a:srgbClr val="8DB157"/>
                </a:solidFill>
              </a:defRPr>
            </a:lvl1pPr>
          </a:lstStyle>
          <a:p>
            <a:pPr lvl="0"/>
            <a:r>
              <a:rPr lang="en-CA" dirty="0" smtClean="0"/>
              <a:t>Click to edit header 3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69301" y="2616200"/>
            <a:ext cx="3948272" cy="3519493"/>
          </a:xfrm>
          <a:prstGeom prst="rect">
            <a:avLst/>
          </a:prstGeom>
        </p:spPr>
        <p:txBody>
          <a:bodyPr vert="horz"/>
          <a:lstStyle>
            <a:lvl1pPr>
              <a:spcAft>
                <a:spcPts val="600"/>
              </a:spcAft>
              <a:defRPr sz="1800" b="0"/>
            </a:lvl1pPr>
            <a:lvl2pPr>
              <a:spcAft>
                <a:spcPts val="600"/>
              </a:spcAft>
              <a:buFont typeface="Arial"/>
              <a:buChar char="•"/>
              <a:defRPr sz="1800" b="0"/>
            </a:lvl2pPr>
            <a:lvl3pPr>
              <a:spcAft>
                <a:spcPts val="600"/>
              </a:spcAft>
              <a:buFont typeface="Arial"/>
              <a:buChar char="•"/>
              <a:defRPr sz="1800" b="0"/>
            </a:lvl3pPr>
            <a:lvl4pPr>
              <a:buFont typeface="Arial"/>
              <a:buChar char="•"/>
              <a:defRPr sz="1600" b="0"/>
            </a:lvl4pPr>
            <a:lvl5pPr>
              <a:buFont typeface="Arial"/>
              <a:buChar char="•"/>
              <a:defRPr sz="1600" b="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06388" y="307975"/>
            <a:ext cx="8529637" cy="6042025"/>
          </a:xfrm>
          <a:prstGeom prst="rect">
            <a:avLst/>
          </a:prstGeom>
        </p:spPr>
        <p:txBody>
          <a:bodyPr vert="horz" anchor="ctr"/>
          <a:lstStyle>
            <a:lvl1pPr>
              <a:defRPr cap="none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05804" y="6449664"/>
            <a:ext cx="8248666" cy="246329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000" b="1" kern="900" cap="all" spc="5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CA" dirty="0" smtClean="0"/>
              <a:t>edit Master text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15515" y="6449772"/>
            <a:ext cx="353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E220E9-2E76-AF4D-85B7-D7C21BDE6B9D}" type="slidenum">
              <a:rPr lang="en-US" sz="1000" b="1" smtClean="0">
                <a:solidFill>
                  <a:srgbClr val="363C74"/>
                </a:solidFill>
              </a:rPr>
              <a:pPr/>
              <a:t>‹#›</a:t>
            </a:fld>
            <a:endParaRPr lang="en-US" sz="1000" b="1" dirty="0">
              <a:solidFill>
                <a:srgbClr val="363C7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93193" y="307883"/>
            <a:ext cx="7915808" cy="1107475"/>
          </a:xfrm>
          <a:prstGeom prst="rect">
            <a:avLst/>
          </a:prstGeom>
        </p:spPr>
        <p:txBody>
          <a:bodyPr vert="horz" anchor="b"/>
          <a:lstStyle>
            <a:lvl1pPr algn="l">
              <a:defRPr sz="3000" baseline="0"/>
            </a:lvl1pPr>
          </a:lstStyle>
          <a:p>
            <a:r>
              <a:rPr lang="en-CA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:\Public Affairs\Public\IMAGE LIBRARY - 2012\People\shutterstock_1115533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77" y="337622"/>
            <a:ext cx="8241478" cy="527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trillium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017040" y="5795365"/>
            <a:ext cx="1655315" cy="909678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92" y="5795365"/>
            <a:ext cx="1320013" cy="9256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36234" y="12732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30877" y="274992"/>
            <a:ext cx="8241478" cy="5242414"/>
          </a:xfrm>
          <a:prstGeom prst="rect">
            <a:avLst/>
          </a:prstGeom>
          <a:solidFill>
            <a:schemeClr val="bg1">
              <a:lumMod val="100000"/>
              <a:lumOff val="0"/>
              <a:alpha val="61000"/>
            </a:schemeClr>
          </a:solidFill>
          <a:ln>
            <a:noFill/>
          </a:ln>
          <a:effectLst/>
          <a:ex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 defTabSz="457200">
              <a:lnSpc>
                <a:spcPts val="1400"/>
              </a:lnSpc>
              <a:spcAft>
                <a:spcPts val="1000"/>
              </a:spcAft>
            </a:pPr>
            <a:r>
              <a:rPr lang="en-US" sz="1000">
                <a:solidFill>
                  <a:srgbClr val="595959"/>
                </a:solidFill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137" y="3783674"/>
            <a:ext cx="82414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+mj-lt"/>
              </a:rPr>
              <a:t>Quality Management </a:t>
            </a: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+mj-lt"/>
              </a:rPr>
              <a:t>Partnership</a:t>
            </a:r>
          </a:p>
          <a:p>
            <a:endParaRPr lang="en-US" sz="2000" b="1" dirty="0" smtClean="0">
              <a:solidFill>
                <a:schemeClr val="accent5">
                  <a:lumMod val="65000"/>
                  <a:lumOff val="3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5">
                    <a:lumMod val="65000"/>
                    <a:lumOff val="35000"/>
                  </a:schemeClr>
                </a:solidFill>
              </a:rPr>
              <a:t>IDCA </a:t>
            </a:r>
            <a:r>
              <a:rPr lang="en-US" sz="2000" b="1" dirty="0">
                <a:solidFill>
                  <a:schemeClr val="accent5">
                    <a:lumMod val="65000"/>
                    <a:lumOff val="35000"/>
                  </a:schemeClr>
                </a:solidFill>
              </a:rPr>
              <a:t>2015 Annual Conference</a:t>
            </a:r>
          </a:p>
          <a:p>
            <a:r>
              <a:rPr lang="en-US" sz="1400" b="1" dirty="0">
                <a:solidFill>
                  <a:schemeClr val="accent5">
                    <a:lumMod val="65000"/>
                    <a:lumOff val="35000"/>
                  </a:schemeClr>
                </a:solidFill>
              </a:rPr>
              <a:t>Dr. Rene </a:t>
            </a:r>
            <a:r>
              <a:rPr lang="en-US" sz="1400" b="1" dirty="0" err="1">
                <a:solidFill>
                  <a:schemeClr val="accent5">
                    <a:lumMod val="65000"/>
                    <a:lumOff val="35000"/>
                  </a:schemeClr>
                </a:solidFill>
              </a:rPr>
              <a:t>Shumak</a:t>
            </a:r>
            <a:r>
              <a:rPr lang="en-US" sz="1400" b="1" dirty="0">
                <a:solidFill>
                  <a:schemeClr val="accent5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accent5">
                    <a:lumMod val="65000"/>
                    <a:lumOff val="35000"/>
                  </a:schemeClr>
                </a:solidFill>
              </a:rPr>
              <a:t>Clinical Lead, Mammography</a:t>
            </a:r>
          </a:p>
          <a:p>
            <a:pPr defTabSz="457200"/>
            <a:endParaRPr lang="en-US" sz="1400" dirty="0" smtClean="0">
              <a:solidFill>
                <a:srgbClr val="000000">
                  <a:lumMod val="65000"/>
                  <a:lumOff val="35000"/>
                </a:srgbClr>
              </a:solidFill>
              <a:cs typeface="Arial"/>
            </a:endParaRPr>
          </a:p>
          <a:p>
            <a:pPr defTabSz="457200"/>
            <a:r>
              <a:rPr lang="en-US" sz="1400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Arial"/>
              </a:rPr>
              <a:t>September 25, 2015</a:t>
            </a:r>
            <a:endParaRPr lang="en-US" sz="1400" dirty="0">
              <a:solidFill>
                <a:srgbClr val="000000">
                  <a:lumMod val="65000"/>
                  <a:lumOff val="35000"/>
                </a:srgbClr>
              </a:solidFill>
              <a:cs typeface="Arial"/>
            </a:endParaRPr>
          </a:p>
        </p:txBody>
      </p:sp>
      <p:pic>
        <p:nvPicPr>
          <p:cNvPr id="17" name="Picture 16" descr="CCO 019_QMP_wordmark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>
                <a:lum contrast="39000"/>
              </a:blip>
              <a:stretch>
                <a:fillRect/>
              </a:stretch>
            </p:blipFill>
          </mc:Choice>
          <mc:Fallback>
            <p:blipFill>
              <a:blip r:embed="rId7">
                <a:lum contrast="39000"/>
              </a:blip>
              <a:stretch>
                <a:fillRect/>
              </a:stretch>
            </p:blipFill>
          </mc:Fallback>
        </mc:AlternateContent>
        <p:spPr>
          <a:xfrm>
            <a:off x="856239" y="706048"/>
            <a:ext cx="2286000" cy="1143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6137" y="766882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137" y="1277548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759862"/>
            <a:ext cx="7564582" cy="740761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>
                <a:ea typeface="+mn-ea"/>
                <a:cs typeface="+mn-cs"/>
              </a:rPr>
              <a:t>QMP Recommendation</a:t>
            </a:r>
            <a:r>
              <a:rPr lang="en-US" sz="3600" b="1" cap="small" dirty="0">
                <a:solidFill>
                  <a:srgbClr val="FF0000"/>
                </a:solidFill>
              </a:rPr>
              <a:t> </a:t>
            </a:r>
            <a:r>
              <a:rPr lang="en-US" sz="3600" b="1" cap="small" dirty="0" smtClean="0"/>
              <a:t>#</a:t>
            </a:r>
            <a:r>
              <a:rPr lang="en-US" sz="3600" b="1" cap="small" dirty="0" smtClean="0">
                <a:ea typeface="+mn-ea"/>
                <a:cs typeface="+mn-cs"/>
              </a:rPr>
              <a:t>2</a:t>
            </a:r>
            <a:r>
              <a:rPr lang="en-US" sz="3600" b="1" cap="small" dirty="0">
                <a:ea typeface="+mn-ea"/>
                <a:cs typeface="+mn-cs"/>
              </a:rPr>
              <a:t>:</a:t>
            </a:r>
            <a:r>
              <a:rPr lang="en-US" sz="3600" b="1" cap="small" dirty="0" smtClean="0">
                <a:ea typeface="+mn-ea"/>
                <a:cs typeface="+mn-cs"/>
              </a:rPr>
              <a:t> Peer Review 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00200"/>
            <a:ext cx="8077200" cy="4526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Health Quality Ontario has developed recommendations for DI peer review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Mammography peer review will align with HQO 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Retrospective vs. prospective</a:t>
            </a:r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747336"/>
            <a:ext cx="7564582" cy="740761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>
                <a:ea typeface="+mn-ea"/>
                <a:cs typeface="+mn-cs"/>
              </a:rPr>
              <a:t>QMP Recommendation </a:t>
            </a:r>
            <a:r>
              <a:rPr lang="en-US" sz="3600" b="1" cap="small" dirty="0" smtClean="0"/>
              <a:t>#</a:t>
            </a:r>
            <a:r>
              <a:rPr lang="en-US" sz="3600" b="1" cap="small" dirty="0" smtClean="0">
                <a:ea typeface="+mn-ea"/>
                <a:cs typeface="+mn-cs"/>
              </a:rPr>
              <a:t>3: Image and Report Repository 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00200"/>
            <a:ext cx="8077200" cy="4526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eHealth Ontario has developed 4 regional </a:t>
            </a:r>
            <a:r>
              <a:rPr lang="en-US" sz="2800" dirty="0"/>
              <a:t>DI </a:t>
            </a:r>
            <a:r>
              <a:rPr lang="en-US" sz="2800" dirty="0" smtClean="0"/>
              <a:t>repositories that include images and reports from all hospitals and some IHFs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Currently building DI common service that will integrate all hospitals, IHFs and referring physicians across Ontario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Allows important comparison of images and information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709758"/>
            <a:ext cx="7564582" cy="740761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>
                <a:ea typeface="+mn-ea"/>
                <a:cs typeface="+mn-cs"/>
              </a:rPr>
              <a:t>QMP Recommendation</a:t>
            </a:r>
            <a:r>
              <a:rPr lang="en-US" sz="3600" b="1" cap="small" dirty="0">
                <a:solidFill>
                  <a:srgbClr val="FF0000"/>
                </a:solidFill>
              </a:rPr>
              <a:t> </a:t>
            </a:r>
            <a:r>
              <a:rPr lang="en-US" sz="3600" b="1" cap="small" dirty="0" smtClean="0"/>
              <a:t>#</a:t>
            </a:r>
            <a:r>
              <a:rPr lang="en-US" sz="3600" b="1" cap="small" dirty="0" smtClean="0">
                <a:ea typeface="+mn-ea"/>
                <a:cs typeface="+mn-cs"/>
              </a:rPr>
              <a:t>4: Digital Mammography 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410629"/>
            <a:ext cx="8077200" cy="4526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Advantages include: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More efficient image acquisition, archiving and portability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Improved </a:t>
            </a:r>
            <a:r>
              <a:rPr lang="en-US" sz="2400" dirty="0"/>
              <a:t>integration with other imaging modalities </a:t>
            </a:r>
            <a:r>
              <a:rPr lang="en-US" sz="2400" dirty="0" smtClean="0"/>
              <a:t>and with DI repository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Film screen becoming obsolete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Most sites already digital</a:t>
            </a:r>
            <a:r>
              <a:rPr lang="en-US" sz="2800" dirty="0"/>
              <a:t> </a:t>
            </a:r>
            <a:r>
              <a:rPr lang="en-US" sz="2800" dirty="0" smtClean="0"/>
              <a:t>(Nov 2014 survey)</a:t>
            </a:r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26797"/>
              </p:ext>
            </p:extLst>
          </p:nvPr>
        </p:nvGraphicFramePr>
        <p:xfrm>
          <a:off x="812010" y="4861932"/>
          <a:ext cx="7172261" cy="1587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129"/>
                <a:gridCol w="1014522"/>
                <a:gridCol w="1014522"/>
                <a:gridCol w="1014522"/>
                <a:gridCol w="1014522"/>
                <a:gridCol w="1014522"/>
                <a:gridCol w="1014522"/>
              </a:tblGrid>
              <a:tr h="317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Hospital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IHF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Total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17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Sites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Units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Sites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Units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Sites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Units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7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DR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105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166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124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134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231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302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7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FS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8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10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9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10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17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20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7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Total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113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176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133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144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248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322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1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17330" y="2175930"/>
            <a:ext cx="60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 smtClean="0">
                <a:solidFill>
                  <a:schemeClr val="bg1"/>
                </a:solidFill>
              </a:rPr>
              <a:t>9</a:t>
            </a:r>
            <a:r>
              <a:rPr lang="en-US" sz="2800" b="1" cap="all" baseline="30000" dirty="0" smtClean="0">
                <a:solidFill>
                  <a:schemeClr val="bg1"/>
                </a:solidFill>
              </a:rPr>
              <a:t>%</a:t>
            </a:r>
            <a:endParaRPr lang="en-US" sz="2800" b="1" cap="all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815881"/>
            <a:ext cx="7326924" cy="5244949"/>
          </a:xfrm>
          <a:prstGeom prst="rect">
            <a:avLst/>
          </a:prstGeom>
          <a:noFill/>
          <a:ln>
            <a:solidFill>
              <a:srgbClr val="8DB157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07083" y="2573619"/>
            <a:ext cx="65415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b="1" cap="small" dirty="0" smtClean="0">
                <a:solidFill>
                  <a:srgbClr val="363C74"/>
                </a:solidFill>
              </a:rPr>
              <a:t>Impact on Facilities</a:t>
            </a:r>
            <a:endParaRPr lang="en-US" sz="4500" b="1" strike="sngStrike" cap="small" dirty="0">
              <a:solidFill>
                <a:srgbClr val="00B050"/>
              </a:solidFill>
            </a:endParaRPr>
          </a:p>
        </p:txBody>
      </p:sp>
      <p:sp>
        <p:nvSpPr>
          <p:cNvPr id="8" name="Rectangle 7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960278"/>
            <a:ext cx="7564582" cy="740761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>
                <a:ea typeface="+mn-ea"/>
                <a:cs typeface="+mn-cs"/>
              </a:rPr>
              <a:t>Our Implementation Governance Model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600200"/>
            <a:ext cx="8077200" cy="4526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9710" y="2122650"/>
            <a:ext cx="7564581" cy="6501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41163" tIns="41163" rIns="41163" bIns="41163" numCol="1" spcCol="1270" anchor="ctr" anchorCtr="0">
            <a:noAutofit/>
          </a:bodyPr>
          <a:lstStyle/>
          <a:p>
            <a:pPr algn="ctr" defTabSz="3500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100" b="1" dirty="0">
                <a:solidFill>
                  <a:prstClr val="white"/>
                </a:solidFill>
              </a:rPr>
              <a:t>Partnership Steering Committee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17855" y="2919284"/>
            <a:ext cx="1283148" cy="8517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34421" tIns="34421" rIns="34421" bIns="34421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350" b="1" dirty="0">
                <a:solidFill>
                  <a:prstClr val="white"/>
                </a:solidFill>
              </a:rPr>
              <a:t>Citizens’ Advisory Committee</a:t>
            </a: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2583" y="2921415"/>
            <a:ext cx="1275794" cy="834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34388" tIns="34388" rIns="34388" bIns="34388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350" b="1" dirty="0">
                <a:solidFill>
                  <a:prstClr val="white"/>
                </a:solidFill>
              </a:rPr>
              <a:t>Health System Reference Group</a:t>
            </a: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377" y="2906675"/>
            <a:ext cx="1272201" cy="8643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34421" tIns="34421" rIns="34421" bIns="34421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350" b="1" dirty="0">
                <a:solidFill>
                  <a:prstClr val="white"/>
                </a:solidFill>
              </a:rPr>
              <a:t>Pathology Provincial Committee* </a:t>
            </a: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6410" y="2862213"/>
            <a:ext cx="1465015" cy="9004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34118" tIns="34118" rIns="34118" bIns="34118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350" b="1" dirty="0">
                <a:solidFill>
                  <a:prstClr val="white"/>
                </a:solidFill>
              </a:rPr>
              <a:t>Mammography Provincial Committee *</a:t>
            </a: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8101" y="2864276"/>
            <a:ext cx="1501460" cy="8901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33882" tIns="33882" rIns="33882" bIns="33882" numCol="1" spcCol="1270" anchor="ctr" anchorCtr="0">
            <a:noAutofit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350" b="1" dirty="0">
                <a:solidFill>
                  <a:prstClr val="white"/>
                </a:solidFill>
              </a:rPr>
              <a:t>Colonoscopy Provincial Committee *</a:t>
            </a: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43074" y="5510723"/>
            <a:ext cx="3739508" cy="3871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en-CA" sz="1600" b="1" dirty="0">
                <a:solidFill>
                  <a:prstClr val="white"/>
                </a:solidFill>
              </a:rPr>
              <a:t>Facility </a:t>
            </a:r>
            <a:r>
              <a:rPr lang="en-CA" sz="1600" b="1" dirty="0" smtClean="0">
                <a:solidFill>
                  <a:prstClr val="white"/>
                </a:solidFill>
              </a:rPr>
              <a:t>Leads (new)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39800" y="3911285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57175"/>
            <a:r>
              <a:rPr lang="en-US" sz="1600" dirty="0">
                <a:solidFill>
                  <a:srgbClr val="656565"/>
                </a:solidFill>
              </a:rPr>
              <a:t>*</a:t>
            </a:r>
            <a:r>
              <a:rPr lang="en-US" sz="1600" dirty="0"/>
              <a:t>Each Provincial Committee provides leadership and guidance to the </a:t>
            </a:r>
            <a:r>
              <a:rPr lang="en-US" sz="1600" b="1" dirty="0"/>
              <a:t>Quality Management Program </a:t>
            </a:r>
            <a:r>
              <a:rPr lang="en-US" sz="1600" dirty="0"/>
              <a:t>for the health service area</a:t>
            </a:r>
            <a:r>
              <a:rPr lang="en-US" sz="1600" dirty="0">
                <a:solidFill>
                  <a:srgbClr val="656565"/>
                </a:solidFill>
              </a:rPr>
              <a:t>:</a:t>
            </a:r>
          </a:p>
        </p:txBody>
      </p:sp>
      <p:sp>
        <p:nvSpPr>
          <p:cNvPr id="24" name="Down Arrow Callout 23"/>
          <p:cNvSpPr/>
          <p:nvPr/>
        </p:nvSpPr>
        <p:spPr>
          <a:xfrm>
            <a:off x="1743073" y="4977352"/>
            <a:ext cx="3739510" cy="519934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en-CA" sz="1600" b="1" dirty="0">
                <a:solidFill>
                  <a:prstClr val="white"/>
                </a:solidFill>
              </a:rPr>
              <a:t>Regional Leads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43073" y="5999449"/>
            <a:ext cx="3714820" cy="3702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chemeClr val="bg1"/>
                </a:solidFill>
              </a:rPr>
              <a:t>Radiologists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1743073" y="4476593"/>
            <a:ext cx="3739510" cy="545041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en-CA" sz="1600" b="1" dirty="0">
                <a:solidFill>
                  <a:prstClr val="white"/>
                </a:solidFill>
              </a:rPr>
              <a:t>Provincial Lead</a:t>
            </a:r>
            <a:endParaRPr lang="en-US" sz="1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161345"/>
            <a:ext cx="7564582" cy="1063718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 smtClean="0">
                <a:ea typeface="+mn-ea"/>
                <a:cs typeface="+mn-cs"/>
              </a:rPr>
              <a:t>New: Facility Lead Role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477108"/>
            <a:ext cx="7820892" cy="4760854"/>
          </a:xfrm>
          <a:prstGeom prst="rect">
            <a:avLst/>
          </a:prstGeom>
        </p:spPr>
        <p:txBody>
          <a:bodyPr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Selected by facility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Must be radiologist with expertise in </a:t>
            </a:r>
            <a:r>
              <a:rPr lang="en-US" sz="2400" dirty="0" smtClean="0"/>
              <a:t>mammography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Will be supported by training opportunities</a:t>
            </a:r>
            <a:endParaRPr lang="en-US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Responsibilities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Work closely with regional leads to review radiologist and facility quality reports and </a:t>
            </a:r>
            <a:r>
              <a:rPr lang="en-US" sz="2400" dirty="0"/>
              <a:t>initiate quality improvement </a:t>
            </a:r>
            <a:r>
              <a:rPr lang="en-US" sz="2400" dirty="0" smtClean="0"/>
              <a:t>initiatives</a:t>
            </a:r>
            <a:endParaRPr lang="en-US" sz="2400" dirty="0"/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Champion the QMP at the facility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Foster a culture of continuous quality improvement </a:t>
            </a:r>
            <a:r>
              <a:rPr lang="en-US" sz="2400" dirty="0" smtClean="0"/>
              <a:t>for the facility</a:t>
            </a:r>
            <a:endParaRPr lang="en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174026"/>
            <a:ext cx="7874230" cy="1375993"/>
          </a:xfrm>
        </p:spPr>
        <p:txBody>
          <a:bodyPr anchor="ctr"/>
          <a:lstStyle/>
          <a:p>
            <a:pPr algn="ctr">
              <a:defRPr/>
            </a:pPr>
            <a:r>
              <a:rPr lang="en-US" sz="3600" b="1" cap="small" dirty="0">
                <a:ea typeface="+mn-ea"/>
                <a:cs typeface="+mn-cs"/>
              </a:rPr>
              <a:t>Summary: </a:t>
            </a:r>
            <a:r>
              <a:rPr lang="en-US" sz="3600" b="1" cap="small" dirty="0" smtClean="0">
                <a:ea typeface="+mn-ea"/>
                <a:cs typeface="+mn-cs"/>
              </a:rPr>
              <a:t>What the Mammography QMP Means for Facilities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905982" y="1755459"/>
            <a:ext cx="7448310" cy="49401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Well-defined, consistent processes and practices for providing quality care</a:t>
            </a:r>
            <a:endParaRPr lang="en-CA" sz="2800" dirty="0"/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More support and tools for continuing professional development/quality improvement</a:t>
            </a:r>
            <a:endParaRPr lang="en-CA" sz="2800" dirty="0"/>
          </a:p>
          <a:p>
            <a:pPr lv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Access to comparative quality </a:t>
            </a:r>
            <a:r>
              <a:rPr lang="en-US" sz="2800" dirty="0" smtClean="0"/>
              <a:t>data</a:t>
            </a:r>
            <a:endParaRPr lang="en-US" sz="600" strike="sngStrike" dirty="0">
              <a:solidFill>
                <a:srgbClr val="00B05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2800" dirty="0" smtClean="0"/>
              <a:t>Implementation will be phased in, and we will continue to seek your input and advice.</a:t>
            </a:r>
            <a:endParaRPr lang="en-CA" sz="2800" dirty="0"/>
          </a:p>
          <a:p>
            <a:pPr lvl="1">
              <a:spcAft>
                <a:spcPts val="1200"/>
              </a:spcAft>
            </a:pPr>
            <a:endParaRPr lang="en-US" sz="1800" dirty="0" smtClean="0"/>
          </a:p>
          <a:p>
            <a:pPr lvl="1">
              <a:spcAft>
                <a:spcPts val="1200"/>
              </a:spcAft>
            </a:pPr>
            <a:endParaRPr lang="en-US" sz="1800" dirty="0" smtClean="0"/>
          </a:p>
          <a:p>
            <a:pPr lvl="1">
              <a:spcAft>
                <a:spcPts val="12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73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17330" y="2175930"/>
            <a:ext cx="60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 smtClean="0">
                <a:solidFill>
                  <a:schemeClr val="bg1"/>
                </a:solidFill>
              </a:rPr>
              <a:t>9</a:t>
            </a:r>
            <a:r>
              <a:rPr lang="en-US" sz="2800" b="1" cap="all" baseline="30000" dirty="0" smtClean="0">
                <a:solidFill>
                  <a:schemeClr val="bg1"/>
                </a:solidFill>
              </a:rPr>
              <a:t>%</a:t>
            </a:r>
            <a:endParaRPr lang="en-US" sz="2800" b="1" cap="all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045470"/>
            <a:ext cx="7326924" cy="52449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07083" y="1929006"/>
            <a:ext cx="65415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400" b="1" cap="small" dirty="0">
                <a:solidFill>
                  <a:srgbClr val="363C74"/>
                </a:solidFill>
              </a:rPr>
              <a:t>Questions</a:t>
            </a:r>
            <a:r>
              <a:rPr lang="en-CA" sz="4400" b="1" cap="small" dirty="0" smtClean="0">
                <a:solidFill>
                  <a:srgbClr val="363C74"/>
                </a:solidFill>
              </a:rPr>
              <a:t>?</a:t>
            </a:r>
          </a:p>
          <a:p>
            <a:pPr algn="ctr"/>
            <a:endParaRPr lang="en-US" sz="4400" b="1" cap="small" dirty="0">
              <a:solidFill>
                <a:srgbClr val="363C74"/>
              </a:solidFill>
            </a:endParaRPr>
          </a:p>
          <a:p>
            <a:pPr algn="ctr"/>
            <a:endParaRPr lang="en-CA" sz="4400" b="1" cap="small" dirty="0">
              <a:solidFill>
                <a:srgbClr val="363C74"/>
              </a:solidFill>
            </a:endParaRPr>
          </a:p>
          <a:p>
            <a:pPr algn="ctr"/>
            <a:r>
              <a:rPr lang="en-CA" sz="4400" b="1" cap="small" dirty="0">
                <a:solidFill>
                  <a:srgbClr val="363C74"/>
                </a:solidFill>
              </a:rPr>
              <a:t>Contact Us:</a:t>
            </a:r>
          </a:p>
          <a:p>
            <a:pPr algn="ctr"/>
            <a:r>
              <a:rPr lang="en-US" sz="4400" b="1" cap="small" dirty="0">
                <a:solidFill>
                  <a:srgbClr val="363C74"/>
                </a:solidFill>
              </a:rPr>
              <a:t>info@qmpontario.ca</a:t>
            </a:r>
            <a:endParaRPr lang="en-CA" sz="4400" b="1" cap="small" dirty="0">
              <a:solidFill>
                <a:srgbClr val="363C74"/>
              </a:solidFill>
            </a:endParaRPr>
          </a:p>
        </p:txBody>
      </p:sp>
      <p:sp>
        <p:nvSpPr>
          <p:cNvPr id="8" name="Rectangle 7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815881"/>
            <a:ext cx="7326924" cy="52449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384082"/>
            <a:ext cx="7564582" cy="1063718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 smtClean="0">
                <a:ea typeface="+mn-ea"/>
                <a:cs typeface="+mn-cs"/>
              </a:rPr>
              <a:t>Today’s Agenda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4762" y="1553228"/>
            <a:ext cx="75395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Quality Management Partnership: Recap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Implementation Timeline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Phase 2 Report Recommendations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Building the Governance Model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Quality Reporting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Discussion/Wrap-Up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40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ancer Care Ont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1098" y="1940362"/>
            <a:ext cx="2640323" cy="175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872836" y="487990"/>
            <a:ext cx="7426038" cy="801107"/>
          </a:xfrm>
        </p:spPr>
        <p:txBody>
          <a:bodyPr/>
          <a:lstStyle/>
          <a:p>
            <a:pPr algn="ctr"/>
            <a:r>
              <a:rPr lang="en-US" sz="3600" b="1" cap="small" dirty="0" smtClean="0"/>
              <a:t>Background</a:t>
            </a:r>
            <a:endParaRPr lang="en-US" sz="3600" b="1" cap="small" dirty="0"/>
          </a:p>
        </p:txBody>
      </p:sp>
      <p:sp>
        <p:nvSpPr>
          <p:cNvPr id="13" name="Isosceles Triangle 12" descr="''"/>
          <p:cNvSpPr/>
          <p:nvPr/>
        </p:nvSpPr>
        <p:spPr>
          <a:xfrm rot="10800000">
            <a:off x="1464113" y="3891543"/>
            <a:ext cx="6220181" cy="292254"/>
          </a:xfrm>
          <a:prstGeom prst="triangle">
            <a:avLst/>
          </a:prstGeom>
          <a:solidFill>
            <a:srgbClr val="8DB157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193" y="4351067"/>
            <a:ext cx="791580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629DD1"/>
              </a:buClr>
            </a:pPr>
            <a:r>
              <a:rPr lang="en-US" sz="2400" dirty="0">
                <a:solidFill>
                  <a:schemeClr val="accent5">
                    <a:lumMod val="65000"/>
                    <a:lumOff val="35000"/>
                  </a:schemeClr>
                </a:solidFill>
                <a:cs typeface="Aria"/>
              </a:rPr>
              <a:t>In March 2013, the Ministry announced a formal partnership between CCO and CPSO to develop provincial quality management programs for pathology, mammography and colonoscopy</a:t>
            </a:r>
          </a:p>
          <a:p>
            <a:pPr algn="ctr">
              <a:buClr>
                <a:srgbClr val="629DD1"/>
              </a:buClr>
            </a:pPr>
            <a:endParaRPr lang="en-US" sz="2700" dirty="0">
              <a:solidFill>
                <a:schemeClr val="accent5">
                  <a:lumMod val="65000"/>
                  <a:lumOff val="35000"/>
                </a:schemeClr>
              </a:solidFill>
              <a:cs typeface="Aria"/>
            </a:endParaRPr>
          </a:p>
        </p:txBody>
      </p:sp>
      <p:pic>
        <p:nvPicPr>
          <p:cNvPr id="15" name="Picture 14" descr="The College of Physicians and &#10;Surgeons of Ontario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707" y="1968497"/>
            <a:ext cx="1898066" cy="170317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 </a:t>
            </a:r>
            <a:endParaRPr lang="en-CA" dirty="0"/>
          </a:p>
        </p:txBody>
      </p:sp>
      <p:sp>
        <p:nvSpPr>
          <p:cNvPr id="16" name="Rectangle 15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2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817418" y="-247875"/>
            <a:ext cx="7550727" cy="1394308"/>
          </a:xfrm>
        </p:spPr>
        <p:txBody>
          <a:bodyPr/>
          <a:lstStyle/>
          <a:p>
            <a:pPr algn="ctr"/>
            <a:r>
              <a:rPr lang="en-US" sz="3600" b="1" cap="small" dirty="0" smtClean="0"/>
              <a:t>Goals</a:t>
            </a:r>
            <a:endParaRPr lang="en-US" sz="3600" b="1" cap="small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Quality management partnership</a:t>
            </a:r>
            <a:endParaRPr lang="en-US" dirty="0"/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2199" y="1575065"/>
            <a:ext cx="7837795" cy="4417255"/>
          </a:xfrm>
          <a:prstGeom prst="rect">
            <a:avLst/>
          </a:prstGeom>
        </p:spPr>
        <p:txBody>
          <a:bodyPr/>
          <a:lstStyle/>
          <a:p>
            <a:pPr marL="457200" lvl="0" indent="-4572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Increase the quality of care and improve patient safety </a:t>
            </a:r>
            <a:endParaRPr lang="en-CA" sz="2800" dirty="0"/>
          </a:p>
          <a:p>
            <a:pPr marL="457200" lvl="0" indent="-4572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Increase the consistency in the quality of care provided across facilities</a:t>
            </a:r>
            <a:endParaRPr lang="en-CA" sz="2800" dirty="0"/>
          </a:p>
          <a:p>
            <a:pPr marL="457200" lvl="0" indent="-4572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Improve public confidence by increasing accountability and transparency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188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817418" y="-247875"/>
            <a:ext cx="7550727" cy="1394308"/>
          </a:xfrm>
        </p:spPr>
        <p:txBody>
          <a:bodyPr/>
          <a:lstStyle/>
          <a:p>
            <a:pPr algn="ctr"/>
            <a:r>
              <a:rPr lang="en-US" sz="3600" b="1" cap="small" dirty="0" smtClean="0"/>
              <a:t>Our Approach</a:t>
            </a:r>
            <a:endParaRPr lang="en-US" sz="3600" b="1" cap="small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Quality management partnership</a:t>
            </a:r>
            <a:endParaRPr lang="en-US" dirty="0"/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800336"/>
              </p:ext>
            </p:extLst>
          </p:nvPr>
        </p:nvGraphicFramePr>
        <p:xfrm>
          <a:off x="2360667" y="1246315"/>
          <a:ext cx="7516836" cy="458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3870403" y="5829765"/>
            <a:ext cx="4521200" cy="466834"/>
          </a:xfrm>
          <a:prstGeom prst="rect">
            <a:avLst/>
          </a:prstGeom>
          <a:solidFill>
            <a:srgbClr val="363C7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Administrative foundation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1624" y="1456540"/>
            <a:ext cx="48871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Built on </a:t>
            </a:r>
            <a:r>
              <a:rPr lang="en-US" sz="2400" dirty="0"/>
              <a:t>foundation of committees, working groups, </a:t>
            </a:r>
            <a:r>
              <a:rPr lang="en-US" sz="2400" dirty="0" smtClean="0"/>
              <a:t>internal </a:t>
            </a:r>
            <a:r>
              <a:rPr lang="en-US" sz="2400" dirty="0"/>
              <a:t>team of CCO and CPSO staff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Driven by </a:t>
            </a:r>
            <a:r>
              <a:rPr lang="en-US" sz="2400" dirty="0"/>
              <a:t>expert advisory </a:t>
            </a:r>
            <a:r>
              <a:rPr lang="en-US" sz="2400" dirty="0" smtClean="0"/>
              <a:t>panels, patient/service users and clinical expertise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Shaped by </a:t>
            </a:r>
            <a:r>
              <a:rPr lang="en-US" sz="2400" dirty="0" smtClean="0"/>
              <a:t>extensive </a:t>
            </a:r>
            <a:r>
              <a:rPr lang="en-US" sz="2400" dirty="0"/>
              <a:t>stakeholder consultations</a:t>
            </a:r>
            <a:endParaRPr lang="en-CA" sz="24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354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593192" y="376463"/>
            <a:ext cx="8161277" cy="1107475"/>
          </a:xfrm>
        </p:spPr>
        <p:txBody>
          <a:bodyPr/>
          <a:lstStyle/>
          <a:p>
            <a:pPr algn="ctr"/>
            <a:r>
              <a:rPr lang="en-US" sz="3600" b="1" cap="small" dirty="0" smtClean="0"/>
              <a:t>Quality Management Program Framework</a:t>
            </a:r>
            <a:endParaRPr lang="en-US" sz="3600" b="1" cap="small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Quality management partnership</a:t>
            </a:r>
            <a:endParaRPr lang="en-US" dirty="0"/>
          </a:p>
        </p:txBody>
      </p:sp>
      <p:sp>
        <p:nvSpPr>
          <p:cNvPr id="8" name="Rectangle 7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1574928"/>
              </p:ext>
            </p:extLst>
          </p:nvPr>
        </p:nvGraphicFramePr>
        <p:xfrm>
          <a:off x="94129" y="1617063"/>
          <a:ext cx="8910917" cy="5034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517" y="2134394"/>
            <a:ext cx="6572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468" y="2055555"/>
            <a:ext cx="578623" cy="71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617" y="1982569"/>
            <a:ext cx="436747" cy="7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753" y="2004365"/>
            <a:ext cx="918042" cy="77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4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1043492" y="-291053"/>
            <a:ext cx="7239896" cy="1394308"/>
          </a:xfrm>
        </p:spPr>
        <p:txBody>
          <a:bodyPr/>
          <a:lstStyle/>
          <a:p>
            <a:pPr algn="ctr"/>
            <a:r>
              <a:rPr lang="en-US" sz="3600" b="1" cap="small" dirty="0" smtClean="0"/>
              <a:t>Key Implementation Activities</a:t>
            </a:r>
            <a:endParaRPr lang="en-US" sz="3600" b="1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587895" y="4136590"/>
            <a:ext cx="5936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629DD1"/>
              </a:buClr>
            </a:pPr>
            <a:endParaRPr lang="en-US" sz="2400" dirty="0">
              <a:solidFill>
                <a:schemeClr val="accent5">
                  <a:lumMod val="65000"/>
                  <a:lumOff val="35000"/>
                </a:schemeClr>
              </a:solidFill>
              <a:cs typeface="Aria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13" name="AutoShape 2" descr="data:image/png;base64,iVBORw0KGgoAAAANSUhEUgAAAZAAAAFyCAYAAADbM4xFAAANBUlEQVR4Xu3VsQ0AAAjDMPr/0/yQ2exdLKTsHAECBAgQCAILGxMCBAgQIHAC4gk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AuIHCBAgQCAJCEhiMyJAgAABAfEDBAgQIJAEBCSxGREgQICAgPgBAgQIEEgCApLYjAgQIEBAQPwAAQIECCQBAUlsRgQIECAgIH6AAAECBJKAgCQ2IwIECBAQED9AgAABAklAQBKbEQECBAgIiB8gQIAAgSQgIInNiAABAgQExA8QIECAQBIQkMRmRIAAAQIC4gcIECBAIAkISGIzIkCAAAEB8QMECBAgkAQEJLEZESBAgICA+AECBAgQSAICktiMCBAgQEBA/AABAgQIJAEBSWxGBAgQICAgfoAAAQIEkoCAJDYjAgQIEBAQP0CAAAECSUBAEpsRAQIECAiIHyBAgACBJCAgic2IAAECBATEDxAgQIBAEhCQxGZEgAABAgLiBwgQIEAgCQhIYjMiQIAAAQHxAwQIECCQBAQksRkRIECAgID4AQIECBBIAgKS2IwIECBAQED8AAECBAgkAQFJbEYECBAgICB+gAABAgSSgIAkNiMCBAgQEBA/QIAAAQJJQEASmxEBAgQICIgfIECAAIEkICCJzYgAAQIEBMQPECBAgEASEJDEZkSAAAECDyGXAXNukR48AAAAAElFTkSuQmCC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74667" y="5440479"/>
            <a:ext cx="8186742" cy="7425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b="1" kern="0" dirty="0">
                <a:solidFill>
                  <a:prstClr val="white"/>
                </a:solidFill>
              </a:rPr>
              <a:t>Stakeholder engagement, consultation, </a:t>
            </a:r>
            <a:endParaRPr lang="en-US" b="1" kern="0" dirty="0" smtClean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n-US" b="1" kern="0" dirty="0" smtClean="0">
                <a:solidFill>
                  <a:prstClr val="white"/>
                </a:solidFill>
              </a:rPr>
              <a:t>communications </a:t>
            </a:r>
            <a:r>
              <a:rPr lang="en-US" b="1" kern="0" dirty="0">
                <a:solidFill>
                  <a:prstClr val="white"/>
                </a:solidFill>
              </a:rPr>
              <a:t>and change management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4667" y="1442133"/>
            <a:ext cx="4081656" cy="3972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2000" b="1" kern="0" dirty="0" smtClean="0">
                <a:solidFill>
                  <a:prstClr val="white"/>
                </a:solidFill>
              </a:rPr>
              <a:t>2015/16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4667" y="1915523"/>
            <a:ext cx="4081656" cy="3420918"/>
          </a:xfrm>
          <a:prstGeom prst="rect">
            <a:avLst/>
          </a:prstGeom>
          <a:solidFill>
            <a:srgbClr val="363C74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0" dirty="0" smtClean="0">
                <a:solidFill>
                  <a:prstClr val="white"/>
                </a:solidFill>
              </a:rPr>
              <a:t>Release overview report on quality in Ontario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0" dirty="0" smtClean="0">
                <a:solidFill>
                  <a:prstClr val="white"/>
                </a:solidFill>
              </a:rPr>
              <a:t>Begin to establish clinical leadership structure (provincial, regional and facility leads)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0" dirty="0" smtClean="0">
                <a:solidFill>
                  <a:prstClr val="white"/>
                </a:solidFill>
              </a:rPr>
              <a:t>Prioritize recommendations for implementation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90334" y="1915523"/>
            <a:ext cx="3971071" cy="3420918"/>
          </a:xfrm>
          <a:prstGeom prst="rect">
            <a:avLst/>
          </a:prstGeom>
          <a:solidFill>
            <a:srgbClr val="363C74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0" dirty="0" smtClean="0">
                <a:solidFill>
                  <a:prstClr val="white"/>
                </a:solidFill>
              </a:rPr>
              <a:t>Finalize clinical leadership structure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0" dirty="0" smtClean="0">
                <a:solidFill>
                  <a:prstClr val="white"/>
                </a:solidFill>
              </a:rPr>
              <a:t>First release of QMP reports at provider, facility, regional and provincial levels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0" dirty="0" smtClean="0">
                <a:solidFill>
                  <a:schemeClr val="bg1"/>
                </a:solidFill>
              </a:rPr>
              <a:t>Develop strategy to collect data on all mammography (screening and diagnostic)</a:t>
            </a:r>
          </a:p>
        </p:txBody>
      </p:sp>
      <p:sp>
        <p:nvSpPr>
          <p:cNvPr id="22" name="Isosceles Triangle 21"/>
          <p:cNvSpPr/>
          <p:nvPr/>
        </p:nvSpPr>
        <p:spPr>
          <a:xfrm rot="5400000">
            <a:off x="7071137" y="3534215"/>
            <a:ext cx="3420930" cy="183549"/>
          </a:xfrm>
          <a:prstGeom prst="triangl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 rot="5400000">
            <a:off x="8408756" y="5760916"/>
            <a:ext cx="742502" cy="122923"/>
          </a:xfrm>
          <a:prstGeom prst="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90334" y="1442133"/>
            <a:ext cx="3971071" cy="3972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2000" b="1" kern="0" dirty="0" smtClean="0">
                <a:solidFill>
                  <a:prstClr val="white"/>
                </a:solidFill>
              </a:rPr>
              <a:t>2016/17</a:t>
            </a:r>
          </a:p>
        </p:txBody>
      </p:sp>
      <p:sp>
        <p:nvSpPr>
          <p:cNvPr id="16" name="Rectangle 15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211873"/>
            <a:ext cx="7564582" cy="1251173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 smtClean="0"/>
              <a:t>Phase 2</a:t>
            </a:r>
            <a:r>
              <a:rPr lang="en-US" sz="3600" b="1" cap="small" dirty="0" smtClean="0">
                <a:solidFill>
                  <a:srgbClr val="FF0000"/>
                </a:solidFill>
              </a:rPr>
              <a:t> </a:t>
            </a:r>
            <a:r>
              <a:rPr lang="en-US" sz="3600" b="1" cap="small" dirty="0" smtClean="0"/>
              <a:t>Report </a:t>
            </a:r>
            <a:r>
              <a:rPr lang="en-US" sz="3600" b="1" cap="small" dirty="0" smtClean="0">
                <a:ea typeface="+mn-ea"/>
                <a:cs typeface="+mn-cs"/>
              </a:rPr>
              <a:t>Recommendations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00200"/>
            <a:ext cx="8077200" cy="4526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Mammography Expert Advisory Panel made recommendations to ensure consistently high mammography quality across Ontario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Focus today on key recommendations that align with existing programs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Will also discuss some program design elements</a:t>
            </a:r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89710" y="321452"/>
            <a:ext cx="7564582" cy="740761"/>
          </a:xfrm>
        </p:spPr>
        <p:txBody>
          <a:bodyPr/>
          <a:lstStyle/>
          <a:p>
            <a:pPr algn="ctr">
              <a:defRPr/>
            </a:pPr>
            <a:r>
              <a:rPr lang="en-US" sz="3600" b="1" cap="small" dirty="0">
                <a:ea typeface="+mn-ea"/>
                <a:cs typeface="+mn-cs"/>
              </a:rPr>
              <a:t>QMP Recommendation</a:t>
            </a:r>
            <a:r>
              <a:rPr lang="en-US" sz="3600" b="1" cap="small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3600" b="1" cap="small" dirty="0" smtClean="0">
                <a:ea typeface="+mn-ea"/>
                <a:cs typeface="+mn-cs"/>
              </a:rPr>
              <a:t>#1: OBSP </a:t>
            </a:r>
            <a:endParaRPr lang="en-US" sz="3600" b="1" cap="small" dirty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710" y="1600200"/>
            <a:ext cx="7564582" cy="452628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All eligible women screened in OBSP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Physics inspections of all units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Outcome reports for all radiologists reading mammography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Image reviews for all mammography MRTs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CAR-MAP accreditation for all radiologists, MRTs and mammography units at all facilities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Rectangle 6" descr="''"/>
          <p:cNvSpPr/>
          <p:nvPr/>
        </p:nvSpPr>
        <p:spPr>
          <a:xfrm>
            <a:off x="306225" y="92730"/>
            <a:ext cx="203200" cy="508000"/>
          </a:xfrm>
          <a:prstGeom prst="rect">
            <a:avLst/>
          </a:prstGeom>
          <a:solidFill>
            <a:srgbClr val="363C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''"/>
          <p:cNvSpPr/>
          <p:nvPr/>
        </p:nvSpPr>
        <p:spPr>
          <a:xfrm>
            <a:off x="306225" y="616843"/>
            <a:ext cx="203200" cy="508000"/>
          </a:xfrm>
          <a:prstGeom prst="rect">
            <a:avLst/>
          </a:prstGeom>
          <a:solidFill>
            <a:srgbClr val="8DB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656565"/>
      </a:dk1>
      <a:lt1>
        <a:sysClr val="window" lastClr="FFFFFF"/>
      </a:lt1>
      <a:dk2>
        <a:srgbClr val="363C74"/>
      </a:dk2>
      <a:lt2>
        <a:srgbClr val="FFFFFF"/>
      </a:lt2>
      <a:accent1>
        <a:srgbClr val="363C74"/>
      </a:accent1>
      <a:accent2>
        <a:srgbClr val="8DB157"/>
      </a:accent2>
      <a:accent3>
        <a:srgbClr val="656565"/>
      </a:accent3>
      <a:accent4>
        <a:srgbClr val="333333"/>
      </a:accent4>
      <a:accent5>
        <a:srgbClr val="000000"/>
      </a:accent5>
      <a:accent6>
        <a:srgbClr val="FFFFFF"/>
      </a:accent6>
      <a:hlink>
        <a:srgbClr val="8DB157"/>
      </a:hlink>
      <a:folHlink>
        <a:srgbClr val="5C77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16261</TotalTime>
  <Words>724</Words>
  <Application>Microsoft Office PowerPoint</Application>
  <PresentationFormat>On-screen Show (4:3)</PresentationFormat>
  <Paragraphs>168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Today’s Agenda</vt:lpstr>
      <vt:lpstr>Background</vt:lpstr>
      <vt:lpstr>Goals</vt:lpstr>
      <vt:lpstr>Our Approach</vt:lpstr>
      <vt:lpstr>Quality Management Program Framework</vt:lpstr>
      <vt:lpstr>Key Implementation Activities</vt:lpstr>
      <vt:lpstr>Phase 2 Report Recommendations</vt:lpstr>
      <vt:lpstr>QMP Recommendation #1: OBSP </vt:lpstr>
      <vt:lpstr>QMP Recommendation #2: Peer Review </vt:lpstr>
      <vt:lpstr>QMP Recommendation #3: Image and Report Repository </vt:lpstr>
      <vt:lpstr>QMP Recommendation #4: Digital Mammography </vt:lpstr>
      <vt:lpstr>PowerPoint Presentation</vt:lpstr>
      <vt:lpstr>Our Implementation Governance Model</vt:lpstr>
      <vt:lpstr>New: Facility Lead Role</vt:lpstr>
      <vt:lpstr>Summary: What the Mammography QMP Means for Facilities</vt:lpstr>
      <vt:lpstr>PowerPoint Presentation</vt:lpstr>
    </vt:vector>
  </TitlesOfParts>
  <Company>Context Creative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Lovrick</dc:creator>
  <cp:lastModifiedBy>Colleen</cp:lastModifiedBy>
  <cp:revision>252</cp:revision>
  <dcterms:created xsi:type="dcterms:W3CDTF">2014-09-19T02:42:23Z</dcterms:created>
  <dcterms:modified xsi:type="dcterms:W3CDTF">2015-09-23T11:53:03Z</dcterms:modified>
</cp:coreProperties>
</file>