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76" r:id="rId4"/>
    <p:sldId id="261" r:id="rId5"/>
    <p:sldId id="265" r:id="rId6"/>
    <p:sldId id="278" r:id="rId7"/>
    <p:sldId id="280" r:id="rId8"/>
    <p:sldId id="292" r:id="rId9"/>
    <p:sldId id="311" r:id="rId10"/>
    <p:sldId id="310" r:id="rId11"/>
    <p:sldId id="313" r:id="rId12"/>
    <p:sldId id="317" r:id="rId13"/>
    <p:sldId id="279" r:id="rId14"/>
    <p:sldId id="314" r:id="rId15"/>
    <p:sldId id="289" r:id="rId16"/>
    <p:sldId id="318" r:id="rId17"/>
    <p:sldId id="323" r:id="rId18"/>
    <p:sldId id="322" r:id="rId19"/>
    <p:sldId id="319" r:id="rId20"/>
    <p:sldId id="320" r:id="rId21"/>
    <p:sldId id="338" r:id="rId22"/>
    <p:sldId id="325" r:id="rId23"/>
    <p:sldId id="328" r:id="rId24"/>
    <p:sldId id="326" r:id="rId25"/>
    <p:sldId id="327" r:id="rId26"/>
    <p:sldId id="329" r:id="rId27"/>
    <p:sldId id="330" r:id="rId28"/>
    <p:sldId id="331" r:id="rId29"/>
    <p:sldId id="332" r:id="rId30"/>
    <p:sldId id="334" r:id="rId31"/>
    <p:sldId id="335" r:id="rId32"/>
    <p:sldId id="336" r:id="rId33"/>
    <p:sldId id="339" r:id="rId34"/>
    <p:sldId id="340" r:id="rId35"/>
    <p:sldId id="337" r:id="rId36"/>
    <p:sldId id="324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2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6" autoAdjust="0"/>
    <p:restoredTop sz="94579" autoAdjust="0"/>
  </p:normalViewPr>
  <p:slideViewPr>
    <p:cSldViewPr>
      <p:cViewPr>
        <p:scale>
          <a:sx n="86" d="100"/>
          <a:sy n="86" d="100"/>
        </p:scale>
        <p:origin x="-180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81A0E6-1078-4045-8FF4-B6D20510E9C9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5EB14A-1AA2-43BB-847D-A2344D6BB8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6249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5CDFF7-C721-4295-9421-291768BFEE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198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1A4E0F-CC3E-4F76-8BC0-AD925F897DE0}" type="datetime3">
              <a:rPr lang="en-US" smtClean="0"/>
              <a:pPr/>
              <a:t>24 September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doc #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DFF7-C721-4295-9421-291768BFEE7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685800" y="3973622"/>
            <a:ext cx="7772400" cy="415498"/>
          </a:xfrm>
        </p:spPr>
        <p:txBody>
          <a:bodyPr tIns="0" anchor="b" anchorCtr="0">
            <a:spAutoFit/>
          </a:bodyPr>
          <a:lstStyle>
            <a:lvl1pPr>
              <a:lnSpc>
                <a:spcPct val="100000"/>
              </a:lnSpc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572000"/>
            <a:ext cx="6492240" cy="1600200"/>
          </a:xfrm>
        </p:spPr>
        <p:txBody>
          <a:bodyPr>
            <a:noAutofit/>
          </a:bodyPr>
          <a:lstStyle>
            <a:lvl1pPr>
              <a:buFontTx/>
              <a:buNone/>
              <a:defRPr sz="1800" baseline="0">
                <a:solidFill>
                  <a:srgbClr val="5F5F5F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subtitle</a:t>
            </a:r>
            <a:br>
              <a:rPr lang="en-US" dirty="0" smtClean="0"/>
            </a:br>
            <a:r>
              <a:rPr lang="en-US" dirty="0" smtClean="0"/>
              <a:t>[consider including your name, office and date of presentation]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31370"/>
            <a:ext cx="6400800" cy="914400"/>
          </a:xfrm>
        </p:spPr>
        <p:txBody>
          <a:bodyPr anchor="ctr" anchorCtr="0"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Headline – Arbitration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2400" b="1" cap="all"/>
            </a:lvl1pPr>
          </a:lstStyle>
          <a:p>
            <a:r>
              <a:rPr lang="en-US" dirty="0" smtClean="0"/>
              <a:t>Click to add subheading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1143000"/>
            <a:ext cx="8503920" cy="4572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20040" y="1828800"/>
            <a:ext cx="4069080" cy="404164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0" y="1828800"/>
            <a:ext cx="4069080" cy="404164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28800" cy="365125"/>
          </a:xfrm>
        </p:spPr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0040" y="1828800"/>
            <a:ext cx="4069080" cy="547743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0040" y="2452744"/>
            <a:ext cx="4069080" cy="3429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1999" y="1828800"/>
            <a:ext cx="4069080" cy="547743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1999" y="2452744"/>
            <a:ext cx="4069080" cy="3429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" y="1143000"/>
            <a:ext cx="3008313" cy="548640"/>
          </a:xfrm>
        </p:spPr>
        <p:txBody>
          <a:bodyPr anchor="b">
            <a:noAutofit/>
          </a:bodyPr>
          <a:lstStyle>
            <a:lvl1pPr algn="l">
              <a:defRPr sz="16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66160" y="1143000"/>
            <a:ext cx="5111750" cy="4800600"/>
          </a:xfrm>
        </p:spPr>
        <p:txBody>
          <a:bodyPr/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0040" y="1828800"/>
            <a:ext cx="3008313" cy="41148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640" y="1237342"/>
            <a:ext cx="804672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2651760"/>
            <a:ext cx="8046720" cy="3291840"/>
          </a:xfrm>
        </p:spPr>
        <p:txBody>
          <a:bodyPr anchor="t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48640" y="1740109"/>
            <a:ext cx="8046720" cy="307777"/>
          </a:xfrm>
        </p:spPr>
        <p:txBody>
          <a:bodyPr wrap="square">
            <a:sp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J Logo.jpg"/>
          <p:cNvPicPr>
            <a:picLocks noChangeAspect="1"/>
          </p:cNvPicPr>
          <p:nvPr/>
        </p:nvPicPr>
        <p:blipFill>
          <a:blip r:embed="rId12" cstate="screen"/>
          <a:srcRect/>
          <a:stretch>
            <a:fillRect/>
          </a:stretch>
        </p:blipFill>
        <p:spPr>
          <a:xfrm>
            <a:off x="7351013" y="5823965"/>
            <a:ext cx="1674115" cy="7825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040" y="1143000"/>
            <a:ext cx="8503920" cy="461665"/>
          </a:xfrm>
          <a:prstGeom prst="rect">
            <a:avLst/>
          </a:prstGeom>
        </p:spPr>
        <p:txBody>
          <a:bodyPr vert="horz" lIns="91440" tIns="45720" rIns="91440" bIns="45720" rtlCol="0" anchor="b">
            <a:sp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28800"/>
            <a:ext cx="850392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4A60-65E5-4ABC-A3BA-E02EABAD958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J Logo.jpg"/>
          <p:cNvPicPr>
            <a:picLocks noChangeAspect="1"/>
          </p:cNvPicPr>
          <p:nvPr/>
        </p:nvPicPr>
        <p:blipFill>
          <a:blip r:embed="rId12" cstate="screen"/>
          <a:srcRect/>
          <a:stretch>
            <a:fillRect/>
          </a:stretch>
        </p:blipFill>
        <p:spPr>
          <a:xfrm>
            <a:off x="7351013" y="5823965"/>
            <a:ext cx="1674115" cy="7825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2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400"/>
        </a:spcBef>
        <a:buClr>
          <a:schemeClr val="accent6"/>
        </a:buClr>
        <a:buFont typeface="Arial" pitchFamily="34" charset="0"/>
        <a:buChar char="•"/>
        <a:defRPr sz="1200" i="1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IDCA Conference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 smtClean="0"/>
              <a:t>Mariette P. H. Matos, Counsel</a:t>
            </a:r>
          </a:p>
          <a:p>
            <a:r>
              <a:rPr lang="en-US" sz="1600" dirty="0" smtClean="0"/>
              <a:t>Talia K. Bregman, Associate</a:t>
            </a:r>
          </a:p>
          <a:p>
            <a:r>
              <a:rPr lang="en-US" sz="1600" i="1" dirty="0" smtClean="0"/>
              <a:t>Bennett Jones LLP</a:t>
            </a:r>
          </a:p>
          <a:p>
            <a:r>
              <a:rPr lang="en-US" sz="1600" dirty="0" smtClean="0"/>
              <a:t>September 25, 2015</a:t>
            </a:r>
            <a:endParaRPr lang="en-US" sz="16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304800" y="685800"/>
            <a:ext cx="7086600" cy="914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Quick Hits – What You Need to Know from a Legal Perspective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of February 20, 2015, the $10,000 cap on the amount of damages Ontario's Ministry of Labour can award for unpaid wages was eliminated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6 month/12 month cap on back wages from the date of a complaint  was replaced with a 2 year limit from the date of a complaint, as of February 20, 2015</a:t>
            </a:r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More Caps on Liability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May 20, 2015, employment standards officers now have the authority to order employers to conduct comprehensive self-audits and to report any issues of non-compliance with the ESA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Compliance Measures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effective November 20, 2015, employers who retain temporary employees assigned by an agency will need to meet new record-keeping obligations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employers can also be held jointly and severally liable with a temporary help agency for any wages owed to an employee assigned to the employer by the agency as of November 20, 2015</a:t>
            </a:r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Affecting the Use of Temporary Help Agencies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14600"/>
            <a:ext cx="8503920" cy="461665"/>
          </a:xfrm>
        </p:spPr>
        <p:txBody>
          <a:bodyPr/>
          <a:lstStyle/>
          <a:p>
            <a:pPr algn="ctr"/>
            <a:r>
              <a:rPr lang="en-US" dirty="0" smtClean="0"/>
              <a:t>Possible Changes to the ESA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"Changing Workplaces Review" is a public consultation that occurred this summer in Ontario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focused on how the ESA and the </a:t>
            </a:r>
            <a:r>
              <a:rPr lang="en-US" i="1" dirty="0" smtClean="0"/>
              <a:t>Labour Relations Act, 1995 </a:t>
            </a:r>
            <a:r>
              <a:rPr lang="en-US" dirty="0" smtClean="0"/>
              <a:t>can be reformed to "better protect workers while supporting businesses in our changing economy"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following this consultation, special advisors will eventually make written recommendations to the Ontario government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changes to the ESA are expected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Changing Workplaces Review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67000"/>
            <a:ext cx="8503920" cy="461665"/>
          </a:xfrm>
        </p:spPr>
        <p:txBody>
          <a:bodyPr/>
          <a:lstStyle/>
          <a:p>
            <a:pPr algn="ctr"/>
            <a:r>
              <a:rPr lang="en-US" dirty="0" smtClean="0"/>
              <a:t>The Workplace Safety and Insurance Board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WSIB is an Ontario government agency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is the workers' compensation insurer for Ontario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has a mandate to promote health and safety in workplace and to reduce the occurrences of workplace injuries and illnesses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Workplace Safety and Insurance Act, 1997 </a:t>
            </a:r>
            <a:r>
              <a:rPr lang="en-US" dirty="0" smtClean="0"/>
              <a:t>is legislation that applies to the WSIB </a:t>
            </a: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most businesses in Ontario that employ workers must register with the WSIB within 10 days of hiring their first full-time or part-time worker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whether an employer is required to register is based on the nature of the business activity conducted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there are certain industries that do not have to register (</a:t>
            </a:r>
            <a:r>
              <a:rPr lang="en-US" i="1" dirty="0" smtClean="0"/>
              <a:t>e.g. </a:t>
            </a:r>
            <a:r>
              <a:rPr lang="en-US" dirty="0" smtClean="0"/>
              <a:t>banks, travel agencies, photographers)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even if an employer is not required to register, it can still choose to register with the WSIB </a:t>
            </a:r>
          </a:p>
          <a:p>
            <a:pPr algn="just"/>
            <a:endParaRPr lang="en-US" dirty="0" smtClean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with the WSIB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"registration provides workplace insurance coverage for all of your workers, gives you peace of mind and lets you access experts in health and safety"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is no-fault insurance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offers greater protection for employers since in most cases workers can't sue their employers following a work-related injury or illness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replaces lost earnings and covers health care costs for workers resulting from work-related injuries and illnesses</a:t>
            </a:r>
          </a:p>
          <a:p>
            <a:pPr algn="just">
              <a:buNone/>
            </a:pPr>
            <a:endParaRPr lang="en-US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Registering with the WSIB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503920" cy="461665"/>
          </a:xfrm>
        </p:spPr>
        <p:txBody>
          <a:bodyPr/>
          <a:lstStyle/>
          <a:p>
            <a:pPr algn="ctr"/>
            <a:r>
              <a:rPr lang="en-US" dirty="0" smtClean="0"/>
              <a:t>Unpaid Internships 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updates to Ontario's </a:t>
            </a:r>
            <a:r>
              <a:rPr lang="en-US" i="1" dirty="0" smtClean="0"/>
              <a:t>Employment Standards Act, 2000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Workplace Safety and Insurance Board – what is it and who needs to register?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unpaid internships – are they legal in Ontario?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Ontario Retirement Pension Plan (ORPP) 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general rule is that all interns must be paid and must receive other minimum entitlements under the ESA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an exception to the general rule applies to interns who are performing work under a program approved by college or university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another exception to the general rule exists if </a:t>
            </a:r>
            <a:r>
              <a:rPr lang="en-US" u="sng" dirty="0" smtClean="0"/>
              <a:t>all </a:t>
            </a:r>
            <a:r>
              <a:rPr lang="en-US" dirty="0" smtClean="0"/>
              <a:t>of the following conditions are met: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smtClean="0"/>
              <a:t>the training the intern receives is similar to that which is given in a vocational school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smtClean="0"/>
              <a:t>the training is for the benefit of the intern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smtClean="0"/>
              <a:t>the employer derives little, if any, benefit from the activity of the intern while he or she is being trained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smtClean="0"/>
              <a:t>the intern’s training doesn’t take someone else’s job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smtClean="0"/>
              <a:t>the intern’s employer isn’t promising the intern a job at the end of his or her training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 smtClean="0"/>
              <a:t>the intern has been told that he or she will not be paid for his or her time</a:t>
            </a:r>
          </a:p>
          <a:p>
            <a:pPr marL="400050" algn="just"/>
            <a:endParaRPr lang="en-US" dirty="0" smtClean="0"/>
          </a:p>
          <a:p>
            <a:pPr marL="800100" lvl="1" indent="-342900" algn="just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Unpaid Internships Legal in Ontario? 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– Ontario Retirement Pension Plan (ORPP)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What is the ORPP?</a:t>
            </a:r>
          </a:p>
          <a:p>
            <a:pPr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Who is Affected</a:t>
            </a:r>
          </a:p>
          <a:p>
            <a:pPr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Comparable Workplace Pension Plan</a:t>
            </a:r>
          </a:p>
          <a:p>
            <a:pPr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Minimum Threshold for Comparable Workplace Pension Plan</a:t>
            </a:r>
          </a:p>
          <a:p>
            <a:pPr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Time for Enrollment in the ORPP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600" b="1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800"/>
              </a:spcAft>
              <a:buFont typeface="+mj-lt"/>
              <a:buAutoNum type="arabicPeriod" startAt="6"/>
            </a:pPr>
            <a:r>
              <a:rPr lang="en-US" b="1" dirty="0" smtClean="0">
                <a:solidFill>
                  <a:schemeClr val="tx1"/>
                </a:solidFill>
              </a:rPr>
              <a:t>Contribution Phase-in and Self-Employed Individuals</a:t>
            </a:r>
          </a:p>
          <a:p>
            <a:pPr>
              <a:spcAft>
                <a:spcPts val="1800"/>
              </a:spcAft>
              <a:buFont typeface="+mj-lt"/>
              <a:buAutoNum type="arabicPeriod" startAt="6"/>
            </a:pPr>
            <a:r>
              <a:rPr lang="en-US" b="1" dirty="0" smtClean="0">
                <a:solidFill>
                  <a:schemeClr val="tx1"/>
                </a:solidFill>
              </a:rPr>
              <a:t>Employers that Do Not Sponsor a Registered Pension Plan</a:t>
            </a:r>
          </a:p>
          <a:p>
            <a:pPr>
              <a:spcAft>
                <a:spcPts val="1800"/>
              </a:spcAft>
              <a:buFont typeface="+mj-lt"/>
              <a:buAutoNum type="arabicPeriod" startAt="6"/>
            </a:pPr>
            <a:r>
              <a:rPr lang="en-US" b="1" dirty="0" smtClean="0">
                <a:solidFill>
                  <a:schemeClr val="tx1"/>
                </a:solidFill>
              </a:rPr>
              <a:t>Employers that Sponsor  a Registered Pension Plan for Some Employees Only</a:t>
            </a:r>
          </a:p>
          <a:p>
            <a:pPr>
              <a:spcAft>
                <a:spcPts val="1800"/>
              </a:spcAft>
              <a:buFont typeface="+mj-lt"/>
              <a:buAutoNum type="arabicPeriod" startAt="6"/>
            </a:pPr>
            <a:r>
              <a:rPr lang="en-US" b="1" dirty="0" smtClean="0">
                <a:solidFill>
                  <a:schemeClr val="tx1"/>
                </a:solidFill>
              </a:rPr>
              <a:t>Employers that Sponsor  a Registered Pension Plan this is not Comparable 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828800"/>
            <a:ext cx="8503920" cy="3733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1.  What is the ORPP?</a:t>
            </a:r>
          </a:p>
          <a:p>
            <a:pPr lvl="1"/>
            <a:endParaRPr lang="en-US" sz="1900" dirty="0" smtClean="0"/>
          </a:p>
          <a:p>
            <a:pPr marL="517525" lvl="1" indent="-231775"/>
            <a:r>
              <a:rPr lang="en-US" sz="1900" b="1" dirty="0" smtClean="0"/>
              <a:t>Unprecedented new mandatory provincial pension plan</a:t>
            </a:r>
          </a:p>
          <a:p>
            <a:pPr marL="517525" lvl="1" indent="-231775"/>
            <a:endParaRPr lang="en-US" sz="1900" b="1" dirty="0" smtClean="0"/>
          </a:p>
          <a:p>
            <a:pPr marL="517525" lvl="1" indent="-231775"/>
            <a:r>
              <a:rPr lang="en-US" sz="1900" b="1" dirty="0" smtClean="0"/>
              <a:t>Pension coverage to working Ontarians without a Comparable Pension Plan</a:t>
            </a:r>
          </a:p>
          <a:p>
            <a:pPr marL="517525" lvl="1" indent="-231775"/>
            <a:endParaRPr lang="en-US" sz="1900" b="1" dirty="0" smtClean="0"/>
          </a:p>
          <a:p>
            <a:pPr marL="517525" lvl="1" indent="-231775"/>
            <a:r>
              <a:rPr lang="en-US" sz="1900" b="1" dirty="0" smtClean="0"/>
              <a:t>Employer contribution 1.9% of employee's annual earnings up to $90,000</a:t>
            </a:r>
          </a:p>
          <a:p>
            <a:pPr marL="517525" lvl="1" indent="-231775"/>
            <a:endParaRPr lang="en-US" sz="1900" b="1" dirty="0" smtClean="0"/>
          </a:p>
          <a:p>
            <a:pPr marL="517525" lvl="1" indent="-231775"/>
            <a:r>
              <a:rPr lang="en-US" sz="1900" b="1" dirty="0" smtClean="0"/>
              <a:t>Employee contribution 1.9% of employee's annual earnings up to $90,000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828800"/>
            <a:ext cx="8503920" cy="39624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2.  Who is Affected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The following employees will be required to participate in the ORPP by 2020 :</a:t>
            </a:r>
          </a:p>
          <a:p>
            <a:pPr lvl="1">
              <a:buNone/>
            </a:pPr>
            <a:endParaRPr lang="en-US" sz="1800" b="1" dirty="0" smtClean="0"/>
          </a:p>
          <a:p>
            <a:pPr marL="628650" lvl="2" indent="-342900"/>
            <a:r>
              <a:rPr lang="en-US" sz="1800" b="1" dirty="0" smtClean="0"/>
              <a:t>Ontario employees age 18 – 70;</a:t>
            </a:r>
          </a:p>
          <a:p>
            <a:pPr marL="628650" lvl="2" indent="-342900"/>
            <a:endParaRPr lang="en-US" sz="1800" b="1" dirty="0" smtClean="0"/>
          </a:p>
          <a:p>
            <a:pPr marL="628650" lvl="2" indent="-342900"/>
            <a:r>
              <a:rPr lang="en-US" sz="1800" b="1" dirty="0" smtClean="0"/>
              <a:t>Non-federally-regulated employees; </a:t>
            </a:r>
          </a:p>
          <a:p>
            <a:pPr marL="628650" lvl="2" indent="-342900"/>
            <a:endParaRPr lang="en-US" sz="1800" b="1" dirty="0" smtClean="0"/>
          </a:p>
          <a:p>
            <a:pPr marL="628650" lvl="2" indent="-342900"/>
            <a:r>
              <a:rPr lang="en-US" sz="1800" b="1" dirty="0" smtClean="0"/>
              <a:t>Employees who do not participate in a Comparable Pension Plan; AND</a:t>
            </a:r>
          </a:p>
          <a:p>
            <a:pPr marL="628650" lvl="2" indent="-342900">
              <a:buNone/>
            </a:pPr>
            <a:endParaRPr lang="en-US" sz="1800" b="1" dirty="0" smtClean="0"/>
          </a:p>
          <a:p>
            <a:pPr marL="628650" lvl="2" indent="-342900"/>
            <a:r>
              <a:rPr lang="en-US" sz="1800" b="1" dirty="0" smtClean="0"/>
              <a:t>Employees whose earnings are above a minimum earnings threshold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828800"/>
            <a:ext cx="8503920" cy="39624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3.  Comparable Workplace Pension Plan</a:t>
            </a:r>
          </a:p>
          <a:p>
            <a:pPr lvl="1"/>
            <a:endParaRPr lang="en-US" dirty="0" smtClean="0"/>
          </a:p>
          <a:p>
            <a:pPr marL="573088" lvl="1" indent="-287338"/>
            <a:r>
              <a:rPr lang="en-US" sz="1800" b="1" dirty="0" smtClean="0"/>
              <a:t>Employers and employees participating in a Comparable Pension Plan not required to participate in ORPP</a:t>
            </a:r>
          </a:p>
          <a:p>
            <a:pPr marL="573088" lvl="1" indent="-287338"/>
            <a:endParaRPr lang="en-US" sz="1800" b="1" dirty="0" smtClean="0"/>
          </a:p>
          <a:p>
            <a:pPr marL="573088" lvl="1" indent="-287338"/>
            <a:r>
              <a:rPr lang="en-US" sz="1800" b="1" dirty="0" smtClean="0"/>
              <a:t>Only plans that are Registered Pension Plans are a Comparable Pension Plan</a:t>
            </a:r>
          </a:p>
          <a:p>
            <a:pPr marL="573088" lvl="1" indent="-287338"/>
            <a:endParaRPr lang="en-US" sz="1800" b="1" dirty="0" smtClean="0"/>
          </a:p>
          <a:p>
            <a:pPr marL="573088" lvl="1" indent="-287338"/>
            <a:r>
              <a:rPr lang="en-US" sz="1800" b="1" dirty="0" smtClean="0"/>
              <a:t>Not all Registered Pension Plans are Comparable Pension Plans </a:t>
            </a:r>
          </a:p>
          <a:p>
            <a:pPr marL="573088" lvl="1" indent="-287338"/>
            <a:endParaRPr lang="en-US" sz="1800" b="1" dirty="0" smtClean="0"/>
          </a:p>
          <a:p>
            <a:pPr marL="573088" lvl="1" indent="-287338"/>
            <a:r>
              <a:rPr lang="en-US" sz="1800" b="1" dirty="0" smtClean="0"/>
              <a:t>Group registered retirement savings plans (GRRSPs), deferred profit sharing plans (DPSPs) and group tax free savings accounts (TFSAs) are not Comparable Pension Plans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4.  Minimum Threshold for Comparable Pension Plan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438401"/>
          <a:ext cx="7239000" cy="3009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810000"/>
              </a:tblGrid>
              <a:tr h="4943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Comparability Test</a:t>
                      </a:r>
                      <a:endParaRPr lang="en-US" dirty="0"/>
                    </a:p>
                  </a:txBody>
                  <a:tcPr/>
                </a:tc>
              </a:tr>
              <a:tr h="84749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GRRSPs, DPSPs and TFSAs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a registered pension plan and therefore not a Comparable Pension Plan</a:t>
                      </a:r>
                      <a:endParaRPr lang="en-US" dirty="0"/>
                    </a:p>
                  </a:txBody>
                  <a:tcPr/>
                </a:tc>
              </a:tr>
              <a:tr h="59324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DB Pension Plan (earnings based plan)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benefit accrual rate of 0.5%</a:t>
                      </a:r>
                      <a:endParaRPr lang="en-US" dirty="0"/>
                    </a:p>
                  </a:txBody>
                  <a:tcPr/>
                </a:tc>
              </a:tr>
              <a:tr h="96049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Flat Benefit DB Plan (flat dollar benefit per year of service)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495800"/>
            <a:ext cx="31210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4.  Minimum Threshold for Comparable Pension Plan</a:t>
            </a:r>
          </a:p>
          <a:p>
            <a:pPr fontAlgn="t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5264" y="2506335"/>
          <a:ext cx="7708135" cy="3466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774"/>
                <a:gridCol w="3934361"/>
              </a:tblGrid>
              <a:tr h="4925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Comparability Test</a:t>
                      </a:r>
                      <a:endParaRPr lang="en-US" dirty="0"/>
                    </a:p>
                  </a:txBody>
                  <a:tcPr/>
                </a:tc>
              </a:tr>
              <a:tr h="106243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 Pension Plan (contributions based on earnings)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annual contribution rate of 8% (with at least 4% employer contribution rate)</a:t>
                      </a:r>
                      <a:endParaRPr lang="en-US" dirty="0"/>
                    </a:p>
                  </a:txBody>
                  <a:tcPr/>
                </a:tc>
              </a:tr>
              <a:tr h="967866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Flat Dollar DC Plan (contributions earned on an hourly basis)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44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Hybrid Pension Plan (combination DB plus DC)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9" y="3962400"/>
            <a:ext cx="3435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5029200"/>
            <a:ext cx="30734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4.  Minimum Threshold for Comparable Pension Plan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4034" y="2655064"/>
          <a:ext cx="6835966" cy="184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1766"/>
                <a:gridCol w="3124200"/>
              </a:tblGrid>
              <a:tr h="3681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Comparability Test</a:t>
                      </a:r>
                      <a:endParaRPr lang="en-US" dirty="0"/>
                    </a:p>
                  </a:txBody>
                  <a:tcPr/>
                </a:tc>
              </a:tr>
              <a:tr h="147258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Multi-Employer Pension Plans (MEPPs), Pooled Registered Pension Plans (PRPPs) and Target Benefit Pension Plans (TBs)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Comparability test to be confirmed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5.  Timeline for Enrollment in the ORPP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96817" y="2395251"/>
          <a:ext cx="7532783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06"/>
                <a:gridCol w="2399600"/>
                <a:gridCol w="1883196"/>
                <a:gridCol w="2421381"/>
              </a:tblGrid>
              <a:tr h="5910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Pension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</a:t>
                      </a:r>
                      <a:r>
                        <a:rPr lang="en-US" baseline="0" dirty="0" smtClean="0"/>
                        <a:t> Deadline</a:t>
                      </a:r>
                      <a:endParaRPr lang="en-US" dirty="0"/>
                    </a:p>
                  </a:txBody>
                  <a:tcPr/>
                </a:tc>
              </a:tr>
              <a:tr h="8443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or more employees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Registered Pension Plan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January 1, 2017</a:t>
                      </a:r>
                      <a:endParaRPr lang="en-US" b="1" dirty="0"/>
                    </a:p>
                  </a:txBody>
                  <a:tcPr/>
                </a:tc>
              </a:tr>
              <a:tr h="8443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Between 50 and 499 employees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Registered Pension Plan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January 1, 2018</a:t>
                      </a:r>
                      <a:endParaRPr lang="en-US" b="1" dirty="0"/>
                    </a:p>
                  </a:txBody>
                  <a:tcPr/>
                </a:tc>
              </a:tr>
              <a:tr h="8443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or less employees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Registered Pension Plan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January 1, 2019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5.  Timeline for Enrollment in the ORPP</a:t>
            </a:r>
          </a:p>
          <a:p>
            <a:pPr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79443" y="2743200"/>
          <a:ext cx="7754956" cy="222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357"/>
                <a:gridCol w="1905000"/>
                <a:gridCol w="3048000"/>
                <a:gridCol w="1752599"/>
              </a:tblGrid>
              <a:tr h="2811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Pension</a:t>
                      </a:r>
                      <a:r>
                        <a:rPr lang="en-US" baseline="0" dirty="0" smtClean="0"/>
                        <a:t>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Deadline</a:t>
                      </a:r>
                      <a:endParaRPr lang="en-US" dirty="0"/>
                    </a:p>
                  </a:txBody>
                  <a:tcPr/>
                </a:tc>
              </a:tr>
              <a:tr h="158168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dependent on number of employees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Registered Pension Plan (But not Comparable Pension Plan 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January 1, 2020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503920" cy="461665"/>
          </a:xfrm>
        </p:spPr>
        <p:txBody>
          <a:bodyPr/>
          <a:lstStyle/>
          <a:p>
            <a:pPr algn="ctr"/>
            <a:r>
              <a:rPr lang="en-US" dirty="0" smtClean="0"/>
              <a:t>Ontario's </a:t>
            </a:r>
            <a:r>
              <a:rPr lang="en-US" i="1" dirty="0" smtClean="0"/>
              <a:t>Employment Standards Act, 2000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6.  Contribution Phase-in and Self-Employed Individuals</a:t>
            </a:r>
          </a:p>
          <a:p>
            <a:endParaRPr lang="en-US" b="1" dirty="0" smtClean="0"/>
          </a:p>
          <a:p>
            <a:pPr marL="573088" indent="-287338"/>
            <a:r>
              <a:rPr lang="en-US" b="1" dirty="0" smtClean="0"/>
              <a:t>Waives 1 to 3 contributions from employers and employees phased in during 1 and 4 years  until full 1.9% from employees and 1.9% from employers  achieved</a:t>
            </a:r>
          </a:p>
          <a:p>
            <a:pPr marL="573088" indent="-287338">
              <a:buNone/>
            </a:pPr>
            <a:endParaRPr lang="en-US" b="1" dirty="0" smtClean="0"/>
          </a:p>
          <a:p>
            <a:pPr marL="573088" indent="-287338"/>
            <a:r>
              <a:rPr lang="en-US" b="1" dirty="0" smtClean="0"/>
              <a:t>Allows employers time to assess their plans and determine next steps</a:t>
            </a:r>
          </a:p>
          <a:p>
            <a:pPr marL="573088" indent="-287338">
              <a:buNone/>
            </a:pPr>
            <a:endParaRPr lang="en-US" b="1" dirty="0" smtClean="0"/>
          </a:p>
          <a:p>
            <a:pPr marL="573088" indent="-287338"/>
            <a:r>
              <a:rPr lang="en-US" b="1" dirty="0" smtClean="0"/>
              <a:t>For unionized plans that are not comparable, employers can negotiate necessary changes with the union</a:t>
            </a:r>
          </a:p>
          <a:p>
            <a:pPr marL="573088" indent="-287338"/>
            <a:endParaRPr lang="en-US" b="1" dirty="0" smtClean="0"/>
          </a:p>
          <a:p>
            <a:pPr marL="573088" indent="-287338"/>
            <a:r>
              <a:rPr lang="en-US" b="1" dirty="0" smtClean="0"/>
              <a:t>Self-employed individuals cannot currently participate in the ORPP due to Income Tax Act restrictions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7.  Employers that Do Not Sponsor a Registered Pension Plan</a:t>
            </a:r>
          </a:p>
          <a:p>
            <a:endParaRPr lang="en-US" sz="2000" dirty="0" smtClean="0"/>
          </a:p>
          <a:p>
            <a:pPr marL="628650"/>
            <a:r>
              <a:rPr lang="en-US" sz="2000" b="1" dirty="0" smtClean="0"/>
              <a:t>Must either participate in the ORPP or set up a Comparable Pension Plan</a:t>
            </a:r>
          </a:p>
          <a:p>
            <a:pPr marL="628650">
              <a:buNone/>
            </a:pPr>
            <a:endParaRPr lang="en-US" sz="2000" b="1" dirty="0" smtClean="0"/>
          </a:p>
          <a:p>
            <a:pPr marL="628650"/>
            <a:r>
              <a:rPr lang="en-US" sz="2000" b="1" dirty="0" smtClean="0"/>
              <a:t>Includes employers that sponsor GRRSPs, DPSPs, TFSAs, as well as employers that offer no employee pension or savings plans</a:t>
            </a:r>
          </a:p>
          <a:p>
            <a:pPr marL="628650"/>
            <a:endParaRPr lang="en-US" sz="2000" b="1" dirty="0" smtClean="0"/>
          </a:p>
          <a:p>
            <a:pPr marL="628650"/>
            <a:r>
              <a:rPr lang="en-US" sz="2000" b="1" dirty="0" smtClean="0"/>
              <a:t>For employers with non-Ontario employees, will any additional benefits be provided to them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900" b="1" dirty="0" smtClean="0">
                <a:solidFill>
                  <a:srgbClr val="0070C0"/>
                </a:solidFill>
              </a:rPr>
              <a:t>8.  Employers that Sponsor  a Registered Pension Plan for Some Employees Only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If employer sponsors a Comparable Pension Plan for certain class of employees (A) but not for other class of employees (B), </a:t>
            </a:r>
            <a:r>
              <a:rPr lang="en-US" b="1" u="sng" dirty="0" smtClean="0"/>
              <a:t>then for B employees employer must</a:t>
            </a:r>
            <a:r>
              <a:rPr lang="en-US" b="1" dirty="0" smtClean="0"/>
              <a:t>: </a:t>
            </a:r>
          </a:p>
          <a:p>
            <a:pPr>
              <a:buNone/>
            </a:pPr>
            <a:endParaRPr lang="en-US" b="1" dirty="0" smtClean="0"/>
          </a:p>
          <a:p>
            <a:pPr lvl="1">
              <a:buFont typeface="Corbel" pitchFamily="34" charset="0"/>
              <a:buChar char="•"/>
            </a:pPr>
            <a:r>
              <a:rPr lang="en-US" sz="1800" b="1" dirty="0" smtClean="0"/>
              <a:t>Commence participation in the ORPP; OR</a:t>
            </a:r>
          </a:p>
          <a:p>
            <a:pPr lvl="1">
              <a:buFont typeface="Corbel" pitchFamily="34" charset="0"/>
              <a:buChar char="•"/>
            </a:pPr>
            <a:endParaRPr lang="en-US" sz="1800" b="1" dirty="0" smtClean="0"/>
          </a:p>
          <a:p>
            <a:pPr lvl="1">
              <a:buFont typeface="Corbel" pitchFamily="34" charset="0"/>
              <a:buChar char="•"/>
            </a:pPr>
            <a:r>
              <a:rPr lang="en-US" sz="1800" b="1" dirty="0" smtClean="0"/>
              <a:t>Allow B employees to participate in the Comparable Pension Plan that A employees participate in; OR</a:t>
            </a:r>
          </a:p>
          <a:p>
            <a:pPr lvl="1">
              <a:buNone/>
            </a:pPr>
            <a:endParaRPr lang="en-US" sz="1800" b="1" dirty="0" smtClean="0"/>
          </a:p>
          <a:p>
            <a:pPr lvl="1">
              <a:buFont typeface="Corbel" pitchFamily="34" charset="0"/>
              <a:buChar char="•"/>
            </a:pPr>
            <a:r>
              <a:rPr lang="en-US" sz="1800" b="1" dirty="0" smtClean="0"/>
              <a:t>Set up a Comparable Pension Plan</a:t>
            </a:r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9.  Employers that Sponsor a Registered Pension Plan this is not Comparable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Employers that sponsor a DC plan or a DB plan that is not a Comparable Plan may:</a:t>
            </a:r>
          </a:p>
          <a:p>
            <a:pPr>
              <a:buNone/>
            </a:pPr>
            <a:endParaRPr lang="en-US" sz="2000" b="1" dirty="0" smtClean="0"/>
          </a:p>
          <a:p>
            <a:pPr marL="573088" indent="-231775"/>
            <a:r>
              <a:rPr lang="en-US" sz="2000" b="1" dirty="0" smtClean="0"/>
              <a:t>Increase accrual rate/contributions under DB/DC  plan to make it Comparable; OR</a:t>
            </a:r>
          </a:p>
          <a:p>
            <a:pPr marL="573088" indent="-231775"/>
            <a:endParaRPr lang="en-US" sz="2000" b="1" dirty="0" smtClean="0"/>
          </a:p>
          <a:p>
            <a:pPr marL="573088" indent="-231775"/>
            <a:r>
              <a:rPr lang="en-US" sz="2000" b="1" dirty="0" smtClean="0"/>
              <a:t>Commence ORPP participation and offset ORPP equivalent benefits or contributions under DB/DC plan; OR</a:t>
            </a:r>
          </a:p>
          <a:p>
            <a:endParaRPr lang="en-US" sz="2000" b="1" dirty="0" smtClean="0"/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9</a:t>
            </a:r>
            <a:r>
              <a:rPr lang="en-US" sz="1900" b="1" dirty="0" smtClean="0">
                <a:solidFill>
                  <a:srgbClr val="0070C0"/>
                </a:solidFill>
              </a:rPr>
              <a:t>.  Employers that Sponsor  a Registered Pension Plan this is not Comparable </a:t>
            </a:r>
          </a:p>
          <a:p>
            <a:pPr>
              <a:buNone/>
            </a:pPr>
            <a:endParaRPr lang="en-US" sz="19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900" b="1" dirty="0" smtClean="0"/>
              <a:t>Employers that sponsor a DC plan or a DB plan that is not a Comparable Plan may (cont'd):</a:t>
            </a:r>
            <a:endParaRPr lang="en-US" sz="19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1900" b="1" dirty="0" smtClean="0">
              <a:solidFill>
                <a:srgbClr val="0070C0"/>
              </a:solidFill>
            </a:endParaRPr>
          </a:p>
          <a:p>
            <a:pPr marL="573088" indent="-231775"/>
            <a:r>
              <a:rPr lang="en-US" sz="1900" b="1" dirty="0" smtClean="0"/>
              <a:t>Commence ORPP participation and make no changes to DB/DC plan; OR</a:t>
            </a:r>
          </a:p>
          <a:p>
            <a:pPr marL="573088" indent="-231775"/>
            <a:endParaRPr lang="en-US" sz="1900" b="1" dirty="0" smtClean="0"/>
          </a:p>
          <a:p>
            <a:pPr marL="573088" indent="-231775"/>
            <a:r>
              <a:rPr lang="en-US" sz="1900" b="1" dirty="0" smtClean="0"/>
              <a:t>Commence ORPP participation and terminate DB/DC plan; OR</a:t>
            </a:r>
          </a:p>
          <a:p>
            <a:pPr marL="573088" indent="-231775"/>
            <a:endParaRPr lang="en-US" sz="1900" b="1" dirty="0" smtClean="0"/>
          </a:p>
          <a:p>
            <a:pPr marL="573088" indent="-231775"/>
            <a:r>
              <a:rPr lang="en-US" sz="1900" b="1" dirty="0" smtClean="0"/>
              <a:t>Considerations: Non-Ontario Employees, Frozen DB Plan, Closed DB Plan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0040" y="1828800"/>
            <a:ext cx="8503920" cy="38100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Next Steps for Employers</a:t>
            </a:r>
          </a:p>
          <a:p>
            <a:pPr>
              <a:buNone/>
            </a:pPr>
            <a:endParaRPr lang="en-US" dirty="0" smtClean="0"/>
          </a:p>
          <a:p>
            <a:pPr marL="573088" indent="-287338"/>
            <a:r>
              <a:rPr lang="en-US" b="1" dirty="0" smtClean="0"/>
              <a:t>Early 2016 ORPP Administration Corporation will write to Ontario employers to confirm their existing pension and savings plans</a:t>
            </a:r>
          </a:p>
          <a:p>
            <a:pPr marL="573088" indent="-287338">
              <a:buNone/>
            </a:pPr>
            <a:endParaRPr lang="en-US" b="1" dirty="0" smtClean="0"/>
          </a:p>
          <a:p>
            <a:pPr marL="573088" indent="-287338"/>
            <a:r>
              <a:rPr lang="en-US" b="1" dirty="0" smtClean="0"/>
              <a:t>Employers, and in particular those without a Comparable Pension Plan, have decisions to make about the plans that they provide their employees and possible pension plan design alternatives</a:t>
            </a:r>
          </a:p>
          <a:p>
            <a:pPr marL="573088" indent="-287338"/>
            <a:endParaRPr lang="en-US" b="1" dirty="0" smtClean="0"/>
          </a:p>
          <a:p>
            <a:pPr marL="573088" indent="-287338"/>
            <a:r>
              <a:rPr lang="en-US" b="1" dirty="0" smtClean="0"/>
              <a:t>While many DB and hybrid pension plans will meet the Comparable Pension Plan test, many DC plans will not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Ontario Retirement Pension Plan (ORPP)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03920" cy="660401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Ontario Retirement Pension Plan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75A4A60-65E5-4ABC-A3BA-E02EABAD9583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0"/>
            <a:ext cx="7162799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ESA sets out the minimum standards for working in Ontario as well as the rights and responsibilities of employers and employees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ESA does not apply to employees who are federally regulated (e.g. employees who work for a bank) or who fall in special categories (e.g. individuals performing work under a college or university program)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employers and employees who fall subject to the ESA cannot agree to waive the minimum standards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however, if an employer offers an employee a greater right or benefit than the minimum standards, that greater right or benefit will prevail</a:t>
            </a:r>
            <a:endParaRPr lang="en-CA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 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CA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7147560" cy="547743"/>
          </a:xfrm>
        </p:spPr>
        <p:txBody>
          <a:bodyPr/>
          <a:lstStyle/>
          <a:p>
            <a:r>
              <a:rPr lang="en-US" b="0" dirty="0" smtClean="0"/>
              <a:t>The ESA covers many employment-related topics including: </a:t>
            </a:r>
            <a:endParaRPr lang="en-CA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posting requirements</a:t>
            </a:r>
          </a:p>
          <a:p>
            <a:r>
              <a:rPr lang="en-US" dirty="0" smtClean="0"/>
              <a:t>continuity of employment</a:t>
            </a:r>
          </a:p>
          <a:p>
            <a:r>
              <a:rPr lang="en-US" dirty="0" smtClean="0"/>
              <a:t>payment of wages</a:t>
            </a:r>
          </a:p>
          <a:p>
            <a:r>
              <a:rPr lang="en-US" dirty="0" smtClean="0"/>
              <a:t>hours of work and eating periods</a:t>
            </a:r>
          </a:p>
          <a:p>
            <a:r>
              <a:rPr lang="en-US" dirty="0" smtClean="0"/>
              <a:t>overtime pay</a:t>
            </a:r>
          </a:p>
          <a:p>
            <a:r>
              <a:rPr lang="en-US" dirty="0" smtClean="0"/>
              <a:t>minimum wage</a:t>
            </a:r>
          </a:p>
          <a:p>
            <a:r>
              <a:rPr lang="en-US" dirty="0" smtClean="0"/>
              <a:t>public holidays</a:t>
            </a:r>
          </a:p>
          <a:p>
            <a:r>
              <a:rPr lang="en-US" dirty="0" smtClean="0"/>
              <a:t>vacation with pay</a:t>
            </a:r>
          </a:p>
          <a:p>
            <a:r>
              <a:rPr lang="en-US" dirty="0" smtClean="0"/>
              <a:t>benefit plans</a:t>
            </a:r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leaves of absence</a:t>
            </a:r>
          </a:p>
          <a:p>
            <a:r>
              <a:rPr lang="en-US" dirty="0" smtClean="0"/>
              <a:t>termination and severance of employment</a:t>
            </a:r>
          </a:p>
          <a:p>
            <a:r>
              <a:rPr lang="en-US" dirty="0" smtClean="0"/>
              <a:t>reprisal</a:t>
            </a:r>
          </a:p>
          <a:p>
            <a:r>
              <a:rPr lang="en-US" dirty="0" smtClean="0"/>
              <a:t>temporary help agencies</a:t>
            </a:r>
          </a:p>
          <a:p>
            <a:r>
              <a:rPr lang="en-US" dirty="0" smtClean="0"/>
              <a:t>directors' liability</a:t>
            </a:r>
          </a:p>
          <a:p>
            <a:r>
              <a:rPr lang="en-US" dirty="0" smtClean="0"/>
              <a:t>complaints and enforcement</a:t>
            </a:r>
          </a:p>
          <a:p>
            <a:r>
              <a:rPr lang="en-US" dirty="0" smtClean="0"/>
              <a:t>offences and prosecutions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90800"/>
            <a:ext cx="8503920" cy="461665"/>
          </a:xfrm>
        </p:spPr>
        <p:txBody>
          <a:bodyPr/>
          <a:lstStyle/>
          <a:p>
            <a:pPr algn="ctr"/>
            <a:r>
              <a:rPr lang="en-US" dirty="0" smtClean="0"/>
              <a:t>Recent Changes to the ESA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 October 1, 2015, the wage rates in Ontario will increase as follows: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general minimum wage rate applies to most employees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annual increases to minimum wage rates will be announced by April 1</a:t>
            </a:r>
            <a:r>
              <a:rPr lang="en-US" baseline="30000" dirty="0" smtClean="0"/>
              <a:t>st</a:t>
            </a:r>
            <a:r>
              <a:rPr lang="en-US" dirty="0" smtClean="0"/>
              <a:t> of each year and will then come into effect on October 1</a:t>
            </a:r>
            <a:r>
              <a:rPr lang="en-US" baseline="30000" dirty="0" smtClean="0"/>
              <a:t>st</a:t>
            </a:r>
            <a:r>
              <a:rPr lang="en-US" dirty="0" smtClean="0"/>
              <a:t>  of that same year</a:t>
            </a:r>
          </a:p>
          <a:p>
            <a:pPr algn="just"/>
            <a:endParaRPr lang="en-US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Wage Increase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2590800"/>
          <a:ext cx="71628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4600"/>
                <a:gridCol w="2286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Wage Rate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From (per hour)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To (per hour)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General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$11.25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Student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$10.30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$10.55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Liquor</a:t>
                      </a:r>
                      <a:r>
                        <a:rPr lang="en-US" baseline="0" dirty="0" smtClean="0"/>
                        <a:t> servers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$9.55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$9.80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Home workers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$12.10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$12.40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Ontario, employers are required to post the latest version of the </a:t>
            </a:r>
            <a:r>
              <a:rPr lang="en-US" i="1" dirty="0" smtClean="0"/>
              <a:t>"What You Should Know About The Ontario Employment Standards Act</a:t>
            </a:r>
            <a:r>
              <a:rPr lang="en-US" dirty="0" smtClean="0"/>
              <a:t>" poster in the workplace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poster briefly outlines employee's rights and employer's responsibilities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Ontario Ministry of Labour released a new version of the poster in May, 2015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poster must be printed on legal-sized paper and posted in a conspicuous location in the workplace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poster must be in English and the majority language present in the workplace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Employment Standards Poster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new legislative changes about the poster came into force on May 20, 2015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under these changes, employers had to give a copy of the poster to all current employees by June 19, 2015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employers also need to ensure all new employees hired after May 20, 2015 receive a copy of the poster within 30 days of hire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A4A60-65E5-4ABC-A3BA-E02EABAD958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Poster Requirements</a:t>
            </a:r>
            <a:endParaRPr lang="en-CA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Arbitration">
  <a:themeElements>
    <a:clrScheme name="BJ PPT - Gre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6EA642"/>
      </a:accent6>
      <a:hlink>
        <a:srgbClr val="0000FF"/>
      </a:hlink>
      <a:folHlink>
        <a:srgbClr val="800080"/>
      </a:folHlink>
    </a:clrScheme>
    <a:fontScheme name="BJ PP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</Template>
  <TotalTime>0</TotalTime>
  <Words>2275</Words>
  <Application>Microsoft Office PowerPoint</Application>
  <PresentationFormat>On-screen Show (4:3)</PresentationFormat>
  <Paragraphs>463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Arbitration</vt:lpstr>
      <vt:lpstr>IDCA Conference</vt:lpstr>
      <vt:lpstr>Agenda</vt:lpstr>
      <vt:lpstr>Ontario's Employment Standards Act, 2000</vt:lpstr>
      <vt:lpstr>Overview  </vt:lpstr>
      <vt:lpstr>Overview</vt:lpstr>
      <vt:lpstr>Recent Changes to the ESA</vt:lpstr>
      <vt:lpstr>Minimum Wage Increase</vt:lpstr>
      <vt:lpstr>Updated Employment Standards Poster</vt:lpstr>
      <vt:lpstr>New Poster Requirements</vt:lpstr>
      <vt:lpstr>No More Caps on Liability</vt:lpstr>
      <vt:lpstr>Enhanced Compliance Measures</vt:lpstr>
      <vt:lpstr>Changes Affecting the Use of Temporary Help Agencies</vt:lpstr>
      <vt:lpstr>Possible Changes to the ESA</vt:lpstr>
      <vt:lpstr>The Changing Workplaces Review</vt:lpstr>
      <vt:lpstr>The Workplace Safety and Insurance Board</vt:lpstr>
      <vt:lpstr>Overview</vt:lpstr>
      <vt:lpstr>Registering with the WSIB</vt:lpstr>
      <vt:lpstr>Benefits of Registering with the WSIB</vt:lpstr>
      <vt:lpstr>Unpaid Internships </vt:lpstr>
      <vt:lpstr>Are Unpaid Internships Legal in Ontario? </vt:lpstr>
      <vt:lpstr>Agenda – 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 (ORPP)</vt:lpstr>
      <vt:lpstr>Ontario Retirement Pension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102</cp:revision>
  <dcterms:created xsi:type="dcterms:W3CDTF">2014-08-08T18:36:09Z</dcterms:created>
  <dcterms:modified xsi:type="dcterms:W3CDTF">2015-09-24T20:57:25Z</dcterms:modified>
</cp:coreProperties>
</file>